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1"/>
  </p:notesMasterIdLst>
  <p:sldIdLst>
    <p:sldId id="259" r:id="rId2"/>
    <p:sldId id="256" r:id="rId3"/>
    <p:sldId id="265" r:id="rId4"/>
    <p:sldId id="266" r:id="rId5"/>
    <p:sldId id="267" r:id="rId6"/>
    <p:sldId id="268" r:id="rId7"/>
    <p:sldId id="269" r:id="rId8"/>
    <p:sldId id="257" r:id="rId9"/>
    <p:sldId id="270" r:id="rId10"/>
  </p:sldIdLst>
  <p:sldSz cx="9144000" cy="6858000" type="screen4x3"/>
  <p:notesSz cx="6858000" cy="9945688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F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6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72" y="2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9901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9901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03F682-3F97-4045-A592-EBF362344A49}" type="datetimeFigureOut">
              <a:rPr lang="en-US" smtClean="0"/>
              <a:t>22/1/2024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90625" y="1243013"/>
            <a:ext cx="4476750" cy="33575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786362"/>
            <a:ext cx="5486400" cy="391611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46679"/>
            <a:ext cx="2971800" cy="4990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9446679"/>
            <a:ext cx="2971800" cy="4990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CADF01-CF45-4E09-8974-6F229A09EE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6568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90625" y="1241425"/>
            <a:ext cx="4476750" cy="33575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71F7BB-F670-4997-8452-9299D2BC15E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1169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8447BB-EFDE-4A24-8883-B4D9A90B82D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6395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8447BB-EFDE-4A24-8883-B4D9A90B82D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2827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8447BB-EFDE-4A24-8883-B4D9A90B82D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7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6E96E-1E08-4C79-898A-FCA77B7D8E04}" type="datetimeFigureOut">
              <a:rPr lang="en-US" smtClean="0"/>
              <a:t>22/1/2024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C51A-31E2-4539-BFFA-065C2DE684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2887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6E96E-1E08-4C79-898A-FCA77B7D8E04}" type="datetimeFigureOut">
              <a:rPr lang="en-US" smtClean="0"/>
              <a:t>22/1/2024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C51A-31E2-4539-BFFA-065C2DE684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6748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6E96E-1E08-4C79-898A-FCA77B7D8E04}" type="datetimeFigureOut">
              <a:rPr lang="en-US" smtClean="0"/>
              <a:t>22/1/2024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C51A-31E2-4539-BFFA-065C2DE684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9931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 with Imag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id="{EB7F0EE8-BE52-4A79-8FC8-4A2487FA01F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1"/>
            <a:ext cx="7335441" cy="6804025"/>
          </a:xfrm>
          <a:solidFill>
            <a:schemeClr val="bg1">
              <a:lumMod val="85000"/>
            </a:schemeClr>
          </a:solidFill>
        </p:spPr>
        <p:txBody>
          <a:bodyPr tIns="1728000" anchor="t"/>
          <a:lstStyle>
            <a:lvl1pPr marL="0" indent="0" algn="ctr">
              <a:buNone/>
              <a:defRPr sz="9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your Photo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400300" y="2811054"/>
            <a:ext cx="6743700" cy="1261295"/>
          </a:xfrm>
          <a:solidFill>
            <a:schemeClr val="bg1"/>
          </a:solidFill>
        </p:spPr>
        <p:txBody>
          <a:bodyPr vert="horz" lIns="180000" tIns="180000" rIns="252000" bIns="180000" rtlCol="0" anchor="t">
            <a:noAutofit/>
          </a:bodyPr>
          <a:lstStyle>
            <a:lvl1pPr algn="r">
              <a:defRPr lang="en-ZA" sz="4500" b="1" spc="-225" dirty="0"/>
            </a:lvl1pPr>
          </a:lstStyle>
          <a:p>
            <a:pPr lvl="0" algn="r"/>
            <a:r>
              <a:rPr lang="en-US" noProof="0"/>
              <a:t>Click to edit 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00300" y="4061040"/>
            <a:ext cx="4935141" cy="580921"/>
          </a:xfrm>
          <a:solidFill>
            <a:schemeClr val="tx1">
              <a:alpha val="80000"/>
            </a:schemeClr>
          </a:solidFill>
        </p:spPr>
        <p:txBody>
          <a:bodyPr vert="horz" lIns="180000" tIns="180000" rIns="180000" bIns="180000" rtlCol="0">
            <a:noAutofit/>
          </a:bodyPr>
          <a:lstStyle>
            <a:lvl1pPr marL="0" indent="0" algn="r">
              <a:buNone/>
              <a:defRPr lang="en-ZA" dirty="0">
                <a:solidFill>
                  <a:schemeClr val="bg1"/>
                </a:solidFill>
              </a:defRPr>
            </a:lvl1pPr>
          </a:lstStyle>
          <a:p>
            <a:pPr marL="200025" lvl="0" indent="-200025" algn="ctr"/>
            <a:r>
              <a:rPr lang="en-US" noProof="0" smtClean="0"/>
              <a:t>Click to edit Master subtitle style</a:t>
            </a:r>
            <a:endParaRPr lang="en-US" noProof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7335078" y="6803351"/>
            <a:ext cx="1484923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7335078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noProof="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8820000" y="6803351"/>
            <a:ext cx="324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7335441" y="2698612"/>
            <a:ext cx="1808559" cy="1148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noProof="0" dirty="0"/>
          </a:p>
        </p:txBody>
      </p:sp>
    </p:spTree>
    <p:extLst>
      <p:ext uri="{BB962C8B-B14F-4D97-AF65-F5344CB8AC3E}">
        <p14:creationId xmlns:p14="http://schemas.microsoft.com/office/powerpoint/2010/main" val="2432246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6E96E-1E08-4C79-898A-FCA77B7D8E04}" type="datetimeFigureOut">
              <a:rPr lang="en-US" smtClean="0"/>
              <a:t>22/1/2024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C51A-31E2-4539-BFFA-065C2DE684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93673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6E96E-1E08-4C79-898A-FCA77B7D8E04}" type="datetimeFigureOut">
              <a:rPr lang="en-US" smtClean="0"/>
              <a:t>22/1/2024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C51A-31E2-4539-BFFA-065C2DE684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6806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6E96E-1E08-4C79-898A-FCA77B7D8E04}" type="datetimeFigureOut">
              <a:rPr lang="en-US" smtClean="0"/>
              <a:t>22/1/2024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C51A-31E2-4539-BFFA-065C2DE684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4434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6E96E-1E08-4C79-898A-FCA77B7D8E04}" type="datetimeFigureOut">
              <a:rPr lang="en-US" smtClean="0"/>
              <a:t>22/1/2024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C51A-31E2-4539-BFFA-065C2DE684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6073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6E96E-1E08-4C79-898A-FCA77B7D8E04}" type="datetimeFigureOut">
              <a:rPr lang="en-US" smtClean="0"/>
              <a:t>22/1/2024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C51A-31E2-4539-BFFA-065C2DE684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2871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6E96E-1E08-4C79-898A-FCA77B7D8E04}" type="datetimeFigureOut">
              <a:rPr lang="en-US" smtClean="0"/>
              <a:t>22/1/2024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C51A-31E2-4539-BFFA-065C2DE684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33815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6E96E-1E08-4C79-898A-FCA77B7D8E04}" type="datetimeFigureOut">
              <a:rPr lang="en-US" smtClean="0"/>
              <a:t>22/1/2024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C51A-31E2-4539-BFFA-065C2DE684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5337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6E96E-1E08-4C79-898A-FCA77B7D8E04}" type="datetimeFigureOut">
              <a:rPr lang="en-US" smtClean="0"/>
              <a:t>22/1/2024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0C51A-31E2-4539-BFFA-065C2DE684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8774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06E96E-1E08-4C79-898A-FCA77B7D8E04}" type="datetimeFigureOut">
              <a:rPr lang="en-US" smtClean="0"/>
              <a:t>22/1/2024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A0C51A-31E2-4539-BFFA-065C2DE684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2923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microsoft.com/office/2007/relationships/hdphoto" Target="../media/hdphoto3.wdp"/><Relationship Id="rId18" Type="http://schemas.openxmlformats.org/officeDocument/2006/relationships/image" Target="../media/image15.jpeg"/><Relationship Id="rId26" Type="http://schemas.openxmlformats.org/officeDocument/2006/relationships/image" Target="../media/image20.png"/><Relationship Id="rId3" Type="http://schemas.openxmlformats.org/officeDocument/2006/relationships/image" Target="../media/image5.png"/><Relationship Id="rId21" Type="http://schemas.openxmlformats.org/officeDocument/2006/relationships/image" Target="../media/image17.png"/><Relationship Id="rId7" Type="http://schemas.openxmlformats.org/officeDocument/2006/relationships/image" Target="../media/image8.png"/><Relationship Id="rId12" Type="http://schemas.openxmlformats.org/officeDocument/2006/relationships/image" Target="../media/image12.png"/><Relationship Id="rId17" Type="http://schemas.microsoft.com/office/2007/relationships/hdphoto" Target="../media/hdphoto5.wdp"/><Relationship Id="rId25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20" Type="http://schemas.microsoft.com/office/2007/relationships/hdphoto" Target="../media/hdphoto6.wdp"/><Relationship Id="rId29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microsoft.com/office/2007/relationships/hdphoto" Target="../media/hdphoto2.wdp"/><Relationship Id="rId24" Type="http://schemas.microsoft.com/office/2007/relationships/hdphoto" Target="../media/hdphoto8.wdp"/><Relationship Id="rId5" Type="http://schemas.openxmlformats.org/officeDocument/2006/relationships/image" Target="../media/image6.jpeg"/><Relationship Id="rId15" Type="http://schemas.microsoft.com/office/2007/relationships/hdphoto" Target="../media/hdphoto4.wdp"/><Relationship Id="rId23" Type="http://schemas.openxmlformats.org/officeDocument/2006/relationships/image" Target="../media/image18.png"/><Relationship Id="rId28" Type="http://schemas.openxmlformats.org/officeDocument/2006/relationships/image" Target="../media/image22.png"/><Relationship Id="rId10" Type="http://schemas.openxmlformats.org/officeDocument/2006/relationships/image" Target="../media/image11.png"/><Relationship Id="rId19" Type="http://schemas.openxmlformats.org/officeDocument/2006/relationships/image" Target="../media/image16.png"/><Relationship Id="rId4" Type="http://schemas.microsoft.com/office/2007/relationships/hdphoto" Target="../media/hdphoto1.wdp"/><Relationship Id="rId9" Type="http://schemas.openxmlformats.org/officeDocument/2006/relationships/image" Target="../media/image10.jpeg"/><Relationship Id="rId14" Type="http://schemas.openxmlformats.org/officeDocument/2006/relationships/image" Target="../media/image13.png"/><Relationship Id="rId22" Type="http://schemas.microsoft.com/office/2007/relationships/hdphoto" Target="../media/hdphoto7.wdp"/><Relationship Id="rId27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17.png"/><Relationship Id="rId18" Type="http://schemas.openxmlformats.org/officeDocument/2006/relationships/image" Target="../media/image24.jpeg"/><Relationship Id="rId3" Type="http://schemas.openxmlformats.org/officeDocument/2006/relationships/image" Target="../media/image9.png"/><Relationship Id="rId7" Type="http://schemas.openxmlformats.org/officeDocument/2006/relationships/image" Target="../media/image12.png"/><Relationship Id="rId12" Type="http://schemas.microsoft.com/office/2007/relationships/hdphoto" Target="../media/hdphoto5.wdp"/><Relationship Id="rId17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6" Type="http://schemas.microsoft.com/office/2007/relationships/hdphoto" Target="../media/hdphoto8.wdp"/><Relationship Id="rId20" Type="http://schemas.microsoft.com/office/2007/relationships/hdphoto" Target="../media/hdphoto6.wdp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11" Type="http://schemas.openxmlformats.org/officeDocument/2006/relationships/image" Target="../media/image14.png"/><Relationship Id="rId5" Type="http://schemas.openxmlformats.org/officeDocument/2006/relationships/image" Target="../media/image11.png"/><Relationship Id="rId15" Type="http://schemas.openxmlformats.org/officeDocument/2006/relationships/image" Target="../media/image18.png"/><Relationship Id="rId10" Type="http://schemas.microsoft.com/office/2007/relationships/hdphoto" Target="../media/hdphoto4.wdp"/><Relationship Id="rId19" Type="http://schemas.openxmlformats.org/officeDocument/2006/relationships/image" Target="../media/image16.png"/><Relationship Id="rId4" Type="http://schemas.openxmlformats.org/officeDocument/2006/relationships/image" Target="../media/image10.jpeg"/><Relationship Id="rId9" Type="http://schemas.openxmlformats.org/officeDocument/2006/relationships/image" Target="../media/image13.png"/><Relationship Id="rId14" Type="http://schemas.microsoft.com/office/2007/relationships/hdphoto" Target="../media/hdphoto7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 descr="Hands coming together in circle">
            <a:extLst>
              <a:ext uri="{FF2B5EF4-FFF2-40B4-BE49-F238E27FC236}">
                <a16:creationId xmlns:a16="http://schemas.microsoft.com/office/drawing/2014/main" id="{AA8A1CBA-9BB5-2246-9F4B-98EAD7C9015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00300" y="2965540"/>
            <a:ext cx="6743700" cy="945971"/>
          </a:xfrm>
        </p:spPr>
        <p:txBody>
          <a:bodyPr/>
          <a:lstStyle/>
          <a:p>
            <a:pPr algn="ctr"/>
            <a:r>
              <a:rPr lang="en-US" sz="32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“</a:t>
            </a:r>
            <a:r>
              <a:rPr lang="en-US" altLang="ja-JP" sz="32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Human Resource Development </a:t>
            </a:r>
            <a:r>
              <a:rPr lang="en-US" altLang="ja-JP" sz="3200" dirty="0" smtClean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202</a:t>
            </a:r>
            <a:r>
              <a:rPr lang="th-TH" altLang="ja-JP" sz="32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4</a:t>
            </a:r>
            <a:r>
              <a:rPr lang="en-US" altLang="ja-JP" sz="3200" dirty="0" smtClean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US" sz="32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”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00300" y="3903030"/>
            <a:ext cx="4935141" cy="435691"/>
          </a:xfrm>
        </p:spPr>
        <p:txBody>
          <a:bodyPr anchor="ctr"/>
          <a:lstStyle/>
          <a:p>
            <a:pPr algn="ctr"/>
            <a:r>
              <a:rPr lang="en-US" sz="2000" dirty="0" smtClean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Date : </a:t>
            </a:r>
            <a:r>
              <a:rPr lang="th-TH" sz="2000" dirty="0" smtClean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23</a:t>
            </a:r>
            <a:r>
              <a:rPr lang="en-US" sz="2000" dirty="0" smtClean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/01/24 Time </a:t>
            </a:r>
            <a:r>
              <a:rPr lang="th-TH" sz="2000" dirty="0" smtClean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09</a:t>
            </a:r>
            <a:r>
              <a:rPr lang="en-US" sz="2000" dirty="0" smtClean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.</a:t>
            </a:r>
            <a:r>
              <a:rPr lang="th-TH" sz="2000" dirty="0" smtClean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3</a:t>
            </a:r>
            <a:r>
              <a:rPr lang="en-US" sz="2000" dirty="0" smtClean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0-12.40</a:t>
            </a:r>
            <a:endParaRPr lang="en-US" sz="2000" dirty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6C1DE0A-7865-466B-B5D7-781C92357026}"/>
              </a:ext>
            </a:extLst>
          </p:cNvPr>
          <p:cNvSpPr txBox="1"/>
          <p:nvPr/>
        </p:nvSpPr>
        <p:spPr>
          <a:xfrm>
            <a:off x="6953846" y="4093720"/>
            <a:ext cx="2571749" cy="238693"/>
          </a:xfrm>
          <a:prstGeom prst="rect">
            <a:avLst/>
          </a:prstGeom>
          <a:noFill/>
        </p:spPr>
        <p:txBody>
          <a:bodyPr wrap="square" tIns="81000" bIns="0" rtlCol="0" anchor="ctr">
            <a:spAutoFit/>
          </a:bodyPr>
          <a:lstStyle/>
          <a:p>
            <a:pPr algn="ctr">
              <a:lnSpc>
                <a:spcPts val="750"/>
              </a:lnSpc>
            </a:pPr>
            <a:r>
              <a:rPr lang="en-US" sz="2800" spc="105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DBC-RA2</a:t>
            </a:r>
            <a:endParaRPr lang="en-US" sz="2800" spc="105" dirty="0">
              <a:solidFill>
                <a:schemeClr val="tx1">
                  <a:lumMod val="75000"/>
                  <a:lumOff val="25000"/>
                </a:schemeClr>
              </a:solidFill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7" name="Slide Number Placeholder 1"/>
          <p:cNvSpPr txBox="1">
            <a:spLocks/>
          </p:cNvSpPr>
          <p:nvPr/>
        </p:nvSpPr>
        <p:spPr>
          <a:xfrm>
            <a:off x="8712092" y="5696"/>
            <a:ext cx="427495" cy="393765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DF45C4D3-E5FA-4693-B145-B6F044B422B4}" type="slidenum">
              <a:rPr lang="en-US" sz="2000" b="1" smtClean="0">
                <a:solidFill>
                  <a:prstClr val="black">
                    <a:tint val="75000"/>
                  </a:prstClr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pPr algn="ctr">
                <a:defRPr/>
              </a:pPr>
              <a:t>1</a:t>
            </a:fld>
            <a:endParaRPr lang="en-US" sz="2000" b="1" dirty="0">
              <a:solidFill>
                <a:prstClr val="black">
                  <a:tint val="75000"/>
                </a:prstClr>
              </a:solidFill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90530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552450" y="381000"/>
            <a:ext cx="8155253" cy="13335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sz="4000" b="1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DBC-RA2 Human </a:t>
            </a:r>
            <a:r>
              <a:rPr lang="en-US" altLang="ja-JP" sz="4000" b="1" dirty="0" smtClean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Resource </a:t>
            </a:r>
            <a:r>
              <a:rPr lang="en-US" sz="4000" b="1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Management</a:t>
            </a:r>
            <a:r>
              <a:rPr lang="en-US" altLang="ja-JP" sz="4000" b="1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2024 </a:t>
            </a:r>
            <a:endParaRPr kumimoji="1" lang="ja-JP" altLang="en-US" sz="4000" b="1" dirty="0">
              <a:latin typeface="Microsoft Sans Serif" panose="020B0604020202020204" pitchFamily="34" charset="0"/>
              <a:ea typeface="Meiryo UI" panose="020B0604030504040204" pitchFamily="50" charset="-128"/>
              <a:cs typeface="Microsoft Sans Serif" panose="020B0604020202020204" pitchFamily="34" charset="0"/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279473" y="2160270"/>
            <a:ext cx="5158956" cy="3581400"/>
          </a:xfrm>
          <a:prstGeom prst="rect">
            <a:avLst/>
          </a:prstGeom>
          <a:noFill/>
        </p:spPr>
        <p:txBody>
          <a:bodyPr vert="horz" lIns="84406" tIns="42203" rIns="84406" bIns="42203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dirty="0" smtClean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Condition : </a:t>
            </a:r>
          </a:p>
          <a:p>
            <a:pPr algn="l"/>
            <a:endParaRPr lang="en-US" sz="2000" dirty="0" smtClean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algn="l"/>
            <a:r>
              <a:rPr lang="en-US" sz="2000" dirty="0" smtClean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❶ Present every Tuesday 09.30-10.30 am.</a:t>
            </a:r>
          </a:p>
          <a:p>
            <a:pPr algn="l"/>
            <a:r>
              <a:rPr lang="en-US" sz="2000" dirty="0" smtClean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    Place : PLD Training Room_Ph.2</a:t>
            </a:r>
          </a:p>
          <a:p>
            <a:pPr algn="l"/>
            <a:endParaRPr lang="en-US" sz="2000" dirty="0" smtClean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algn="l"/>
            <a:r>
              <a:rPr lang="en-US" sz="2000" dirty="0" smtClean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❷ Summary Result 3 Quarter</a:t>
            </a:r>
          </a:p>
          <a:p>
            <a:pPr algn="l"/>
            <a:r>
              <a:rPr lang="en-US" sz="2000" dirty="0" smtClean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    1</a:t>
            </a:r>
            <a:r>
              <a:rPr lang="en-US" sz="2000" baseline="30000" dirty="0" smtClean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st</a:t>
            </a:r>
            <a:r>
              <a:rPr lang="en-US" sz="2000" dirty="0" smtClean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  Jan  –  Apr ’24</a:t>
            </a:r>
          </a:p>
          <a:p>
            <a:pPr algn="l"/>
            <a:r>
              <a:rPr lang="en-US" sz="2000" dirty="0" smtClean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    2</a:t>
            </a:r>
            <a:r>
              <a:rPr lang="en-US" sz="2000" baseline="30000" dirty="0" smtClean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nd  </a:t>
            </a:r>
            <a:r>
              <a:rPr lang="en-US" sz="2000" dirty="0" smtClean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May -  Aug ’24</a:t>
            </a:r>
          </a:p>
          <a:p>
            <a:pPr algn="l"/>
            <a:r>
              <a:rPr lang="en-US" sz="2000" dirty="0" smtClean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    3</a:t>
            </a:r>
            <a:r>
              <a:rPr lang="en-US" sz="2000" baseline="30000" dirty="0" smtClean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rd</a:t>
            </a:r>
            <a:r>
              <a:rPr lang="en-US" sz="2000" dirty="0" smtClean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  Sep –  Dec ’24</a:t>
            </a:r>
          </a:p>
          <a:p>
            <a:pPr algn="l"/>
            <a:endParaRPr lang="en-US" sz="2000" dirty="0" smtClean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algn="l"/>
            <a:r>
              <a:rPr lang="en-US" sz="2000" dirty="0" smtClean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❸ Present                    =   10 min/per.</a:t>
            </a:r>
          </a:p>
          <a:p>
            <a:pPr algn="l"/>
            <a:r>
              <a:rPr lang="en-US" sz="20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US" sz="2000" dirty="0" smtClean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    Question &amp; Answer =     5 min/per</a:t>
            </a:r>
          </a:p>
          <a:p>
            <a:pPr algn="l"/>
            <a:r>
              <a:rPr lang="en-US" sz="2000" dirty="0" smtClean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endParaRPr lang="en-US" sz="2000" dirty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5438429" y="2160270"/>
            <a:ext cx="3572568" cy="3334511"/>
          </a:xfrm>
          <a:prstGeom prst="rect">
            <a:avLst/>
          </a:prstGeom>
          <a:noFill/>
        </p:spPr>
        <p:txBody>
          <a:bodyPr vert="horz" lIns="84406" tIns="42203" rIns="84406" bIns="42203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dirty="0" smtClean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Agenda : </a:t>
            </a:r>
          </a:p>
          <a:p>
            <a:pPr algn="l"/>
            <a:endParaRPr lang="en-US" sz="2000" dirty="0" smtClean="0">
              <a:solidFill>
                <a:srgbClr val="0000FF"/>
              </a:solidFill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lvl="0" algn="l"/>
            <a:r>
              <a:rPr lang="en-US" sz="2000" spc="50" dirty="0">
                <a:ln w="13500">
                  <a:prstDash val="solid"/>
                </a:ln>
                <a:solidFill>
                  <a:srgbClr val="0000FF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1.</a:t>
            </a:r>
            <a:r>
              <a:rPr lang="th-TH" sz="2000" spc="50" dirty="0">
                <a:ln w="13500">
                  <a:prstDash val="solid"/>
                </a:ln>
                <a:solidFill>
                  <a:srgbClr val="0000FF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หัวข้อในการดำเนิน</a:t>
            </a:r>
            <a:r>
              <a:rPr lang="th-TH" sz="2000" spc="50" dirty="0" smtClean="0">
                <a:ln w="13500">
                  <a:prstDash val="solid"/>
                </a:ln>
                <a:solidFill>
                  <a:srgbClr val="0000FF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กิจกรรม</a:t>
            </a:r>
            <a:r>
              <a:rPr lang="en-US" sz="2000" spc="50" dirty="0" smtClean="0">
                <a:ln w="13500">
                  <a:prstDash val="solid"/>
                </a:ln>
                <a:solidFill>
                  <a:srgbClr val="0000FF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</a:p>
          <a:p>
            <a:pPr lvl="0" algn="l"/>
            <a:r>
              <a:rPr lang="th-TH" sz="2000" spc="50" dirty="0" smtClean="0">
                <a:ln w="13500">
                  <a:prstDash val="solid"/>
                </a:ln>
                <a:solidFill>
                  <a:srgbClr val="0000FF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2.</a:t>
            </a:r>
            <a:r>
              <a:rPr lang="th-TH" sz="2000" spc="50" dirty="0">
                <a:ln w="13500">
                  <a:prstDash val="solid"/>
                </a:ln>
                <a:solidFill>
                  <a:srgbClr val="0000FF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ที่มาของการเลือก</a:t>
            </a:r>
            <a:r>
              <a:rPr lang="th-TH" sz="2000" spc="50" dirty="0" smtClean="0">
                <a:ln w="13500">
                  <a:prstDash val="solid"/>
                </a:ln>
                <a:solidFill>
                  <a:srgbClr val="0000FF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กิจกรรม</a:t>
            </a:r>
            <a:endParaRPr lang="en-US" sz="2000" spc="50" dirty="0" smtClean="0">
              <a:ln w="13500">
                <a:prstDash val="solid"/>
              </a:ln>
              <a:solidFill>
                <a:srgbClr val="0000FF"/>
              </a:solidFill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algn="l"/>
            <a:r>
              <a:rPr lang="th-TH" sz="2000" spc="50" dirty="0">
                <a:ln w="13500">
                  <a:prstDash val="solid"/>
                </a:ln>
                <a:solidFill>
                  <a:srgbClr val="0000FF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3.วิเคราะห์สภาพ</a:t>
            </a:r>
            <a:r>
              <a:rPr lang="th-TH" sz="2000" spc="50" dirty="0" smtClean="0">
                <a:ln w="13500">
                  <a:prstDash val="solid"/>
                </a:ln>
                <a:solidFill>
                  <a:srgbClr val="0000FF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ปัญหา</a:t>
            </a:r>
            <a:endParaRPr lang="en-US" sz="2000" spc="50" dirty="0" smtClean="0">
              <a:ln w="13500">
                <a:prstDash val="solid"/>
              </a:ln>
              <a:solidFill>
                <a:srgbClr val="0000FF"/>
              </a:solidFill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algn="l"/>
            <a:r>
              <a:rPr lang="th-TH" sz="2000" spc="50" dirty="0">
                <a:ln w="13500">
                  <a:prstDash val="solid"/>
                </a:ln>
                <a:solidFill>
                  <a:srgbClr val="0000FF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4.กำหนดค่า</a:t>
            </a:r>
            <a:r>
              <a:rPr lang="th-TH" sz="2000" spc="50" dirty="0" smtClean="0">
                <a:ln w="13500">
                  <a:prstDash val="solid"/>
                </a:ln>
                <a:solidFill>
                  <a:srgbClr val="0000FF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เป้าหมาย</a:t>
            </a:r>
            <a:endParaRPr lang="en-US" sz="2000" spc="50" dirty="0" smtClean="0">
              <a:ln w="13500">
                <a:prstDash val="solid"/>
              </a:ln>
              <a:solidFill>
                <a:srgbClr val="0000FF"/>
              </a:solidFill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algn="l"/>
            <a:r>
              <a:rPr lang="th-TH" sz="2000" spc="50" dirty="0">
                <a:ln w="13500">
                  <a:prstDash val="solid"/>
                </a:ln>
                <a:solidFill>
                  <a:srgbClr val="0000FF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5.แผน</a:t>
            </a:r>
            <a:r>
              <a:rPr lang="th-TH" sz="2000" spc="50" dirty="0" smtClean="0">
                <a:ln w="13500">
                  <a:prstDash val="solid"/>
                </a:ln>
                <a:solidFill>
                  <a:srgbClr val="0000FF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ดำเนินงาน</a:t>
            </a:r>
            <a:endParaRPr lang="en-US" sz="2000" spc="50" dirty="0" smtClean="0">
              <a:ln w="13500">
                <a:prstDash val="solid"/>
              </a:ln>
              <a:solidFill>
                <a:srgbClr val="0000FF"/>
              </a:solidFill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algn="l"/>
            <a:r>
              <a:rPr lang="en-US" sz="2000" spc="50" dirty="0">
                <a:ln w="13500">
                  <a:prstDash val="solid"/>
                </a:ln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6</a:t>
            </a:r>
            <a:r>
              <a:rPr lang="th-TH" sz="2000" spc="50" dirty="0">
                <a:ln w="13500">
                  <a:prstDash val="solid"/>
                </a:ln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.การดำเนิน</a:t>
            </a:r>
            <a:r>
              <a:rPr lang="th-TH" sz="2000" spc="50" dirty="0" smtClean="0">
                <a:ln w="13500">
                  <a:prstDash val="solid"/>
                </a:ln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กิจกรรม</a:t>
            </a:r>
            <a:endParaRPr lang="en-US" sz="2000" spc="50" dirty="0" smtClean="0">
              <a:ln w="13500">
                <a:prstDash val="solid"/>
              </a:ln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algn="l"/>
            <a:r>
              <a:rPr lang="en-US" sz="20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7.</a:t>
            </a:r>
            <a:r>
              <a:rPr lang="th-TH" sz="20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สรุปผลรวมของ</a:t>
            </a:r>
            <a:r>
              <a:rPr lang="th-TH" sz="2000" dirty="0" smtClean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กิจกรรม</a:t>
            </a:r>
            <a:endParaRPr lang="en-US" sz="2000" dirty="0" smtClean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algn="l"/>
            <a:r>
              <a:rPr lang="th-TH" sz="20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8.ปัญหาและ</a:t>
            </a:r>
            <a:r>
              <a:rPr lang="th-TH" sz="2000" dirty="0" smtClean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อุปสรรค</a:t>
            </a:r>
            <a:endParaRPr lang="en-US" sz="2000" dirty="0" smtClean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algn="l"/>
            <a:r>
              <a:rPr lang="th-TH" sz="20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9.กิจกรรมครั้ง</a:t>
            </a:r>
            <a:r>
              <a:rPr lang="th-TH" sz="2000" dirty="0" smtClean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ต่อไป</a:t>
            </a:r>
            <a:endParaRPr lang="en-US" sz="2000" dirty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algn="l"/>
            <a:endParaRPr lang="en-US" sz="2000" spc="50" dirty="0">
              <a:ln w="13500">
                <a:prstDash val="solid"/>
              </a:ln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algn="l"/>
            <a:endParaRPr lang="en-US" sz="2000" spc="50" dirty="0">
              <a:ln w="13500">
                <a:prstDash val="solid"/>
              </a:ln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algn="l"/>
            <a:endParaRPr lang="en-US" sz="2000" spc="50" dirty="0">
              <a:ln w="13500">
                <a:prstDash val="solid"/>
              </a:ln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algn="l"/>
            <a:endParaRPr lang="en-US" sz="2000" spc="50" dirty="0">
              <a:ln w="13500">
                <a:prstDash val="solid"/>
              </a:ln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lvl="0" algn="l"/>
            <a:endParaRPr lang="en-US" sz="2000" spc="50" dirty="0">
              <a:ln w="13500">
                <a:prstDash val="solid"/>
              </a:ln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16" name="サブタイトル 2"/>
          <p:cNvSpPr txBox="1">
            <a:spLocks/>
          </p:cNvSpPr>
          <p:nvPr/>
        </p:nvSpPr>
        <p:spPr>
          <a:xfrm>
            <a:off x="6330780" y="5978462"/>
            <a:ext cx="2213145" cy="732662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sz="1600" dirty="0">
                <a:solidFill>
                  <a:srgbClr val="0000FF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Dept</a:t>
            </a:r>
            <a:r>
              <a:rPr lang="en-US" altLang="ja-JP" sz="1600" dirty="0" smtClean="0">
                <a:solidFill>
                  <a:srgbClr val="0000FF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.    : </a:t>
            </a:r>
            <a:r>
              <a:rPr lang="en-US" altLang="ja-JP" sz="1600" dirty="0">
                <a:solidFill>
                  <a:srgbClr val="0000FF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DBC </a:t>
            </a:r>
            <a:r>
              <a:rPr lang="en-US" altLang="ja-JP" sz="1600" dirty="0" smtClean="0">
                <a:solidFill>
                  <a:srgbClr val="0000FF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RA2</a:t>
            </a:r>
            <a:endParaRPr lang="en-US" altLang="ja-JP" sz="1600" dirty="0">
              <a:solidFill>
                <a:srgbClr val="0000FF"/>
              </a:solidFill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marL="0" indent="0">
              <a:buNone/>
            </a:pPr>
            <a:r>
              <a:rPr lang="en-US" altLang="ja-JP" sz="1600" dirty="0" smtClean="0">
                <a:solidFill>
                  <a:srgbClr val="0000FF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Update  : </a:t>
            </a:r>
            <a:r>
              <a:rPr lang="th-TH" altLang="ja-JP" sz="1600" dirty="0" smtClean="0">
                <a:solidFill>
                  <a:srgbClr val="0000FF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23</a:t>
            </a:r>
            <a:r>
              <a:rPr lang="en-US" altLang="ja-JP" sz="1600" dirty="0" smtClean="0">
                <a:solidFill>
                  <a:srgbClr val="0000FF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/01/24</a:t>
            </a:r>
            <a:endParaRPr lang="en-US" altLang="ja-JP" sz="1600" dirty="0">
              <a:solidFill>
                <a:srgbClr val="0000FF"/>
              </a:solidFill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12" name="Slide Number Placeholder 1"/>
          <p:cNvSpPr txBox="1">
            <a:spLocks/>
          </p:cNvSpPr>
          <p:nvPr/>
        </p:nvSpPr>
        <p:spPr>
          <a:xfrm>
            <a:off x="8712092" y="5696"/>
            <a:ext cx="427495" cy="393765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DF45C4D3-E5FA-4693-B145-B6F044B422B4}" type="slidenum">
              <a:rPr lang="en-US" sz="2000" b="1" smtClean="0">
                <a:solidFill>
                  <a:prstClr val="black">
                    <a:tint val="75000"/>
                  </a:prstClr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pPr algn="ctr">
                <a:defRPr/>
              </a:pPr>
              <a:t>2</a:t>
            </a:fld>
            <a:endParaRPr lang="en-US" sz="2000" b="1" dirty="0">
              <a:solidFill>
                <a:prstClr val="black">
                  <a:tint val="75000"/>
                </a:prstClr>
              </a:solidFill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3515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99685" y="78017"/>
            <a:ext cx="8308146" cy="490134"/>
          </a:xfrm>
          <a:prstGeom prst="rect">
            <a:avLst/>
          </a:prstGeom>
          <a:noFill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585" b="1" dirty="0">
                <a:solidFill>
                  <a:srgbClr val="0000FF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 DBC-RA-2 Human Resource Management 2024</a:t>
            </a:r>
            <a:endParaRPr lang="fr-FR" sz="2585" b="1" dirty="0">
              <a:solidFill>
                <a:srgbClr val="0000FF"/>
              </a:solidFill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267200" y="5984273"/>
            <a:ext cx="4743796" cy="523220"/>
          </a:xfrm>
          <a:prstGeom prst="rect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ja-JP" sz="1400" b="1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2024</a:t>
            </a:r>
            <a:r>
              <a:rPr lang="ja-JP" altLang="en-US" sz="1400" b="1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年の人材育成に参加する人材</a:t>
            </a:r>
            <a:r>
              <a:rPr lang="th-TH" altLang="ja-JP" sz="1400" b="1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           </a:t>
            </a:r>
            <a:r>
              <a:rPr lang="en-US" altLang="ja-JP" sz="1400" b="1" dirty="0" smtClean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=     </a:t>
            </a:r>
            <a:r>
              <a:rPr lang="en-US" altLang="ja-JP" sz="1400" b="1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19 </a:t>
            </a:r>
            <a:r>
              <a:rPr lang="ja-JP" altLang="en-US" sz="1400" b="1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人</a:t>
            </a:r>
            <a:r>
              <a:rPr lang="en-US" altLang="ja-JP" sz="1400" b="1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.</a:t>
            </a:r>
            <a:endParaRPr lang="th-TH" sz="1400" b="1" dirty="0">
              <a:solidFill>
                <a:srgbClr val="0000FF"/>
              </a:solidFill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algn="ctr"/>
            <a:r>
              <a:rPr lang="th-TH" sz="1400" b="1" dirty="0">
                <a:solidFill>
                  <a:srgbClr val="0000FF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บุคลากรที่เข้าร่วมพัฒนาบุคลากรปี 202</a:t>
            </a:r>
            <a:r>
              <a:rPr lang="en-US" sz="1400" b="1" dirty="0">
                <a:solidFill>
                  <a:srgbClr val="0000FF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4  Total   </a:t>
            </a:r>
            <a:r>
              <a:rPr lang="en-US" sz="1400" dirty="0" smtClean="0">
                <a:solidFill>
                  <a:srgbClr val="0000FF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=</a:t>
            </a:r>
            <a:r>
              <a:rPr lang="en-US" sz="1400" b="1" dirty="0" smtClean="0">
                <a:solidFill>
                  <a:srgbClr val="0000FF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   </a:t>
            </a:r>
            <a:r>
              <a:rPr lang="en-US" sz="1400" b="1" dirty="0">
                <a:solidFill>
                  <a:srgbClr val="0000FF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19</a:t>
            </a:r>
            <a:r>
              <a:rPr lang="th-TH" sz="1400" b="1" dirty="0">
                <a:solidFill>
                  <a:srgbClr val="0000FF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US" sz="1400" b="1" dirty="0">
                <a:solidFill>
                  <a:srgbClr val="0000FF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Per.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31298" y="1991199"/>
            <a:ext cx="1603717" cy="348109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62" b="1" dirty="0">
                <a:solidFill>
                  <a:srgbClr val="0000FF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Group 1 (J3)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99685" y="510488"/>
            <a:ext cx="8586005" cy="575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1662" b="1" dirty="0">
                <a:solidFill>
                  <a:srgbClr val="FF0000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หัวหน้างานกำหนดหัวข้อกิจกรรมให้กับพนักงานและทำการชี้แนะพัฒนาบุคคลากรให้ปฏิบัติได้ตามเป้าหมาย</a:t>
            </a:r>
          </a:p>
          <a:p>
            <a:r>
              <a:rPr lang="ja-JP" altLang="en-US" sz="1477" b="1" dirty="0">
                <a:solidFill>
                  <a:srgbClr val="FF0000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マネジャーは、従業員の活動トピックを決定し、目標を達成するための人材育成を指導します。</a:t>
            </a:r>
            <a:endParaRPr lang="en-US" sz="1477" b="1" dirty="0">
              <a:solidFill>
                <a:srgbClr val="FF0000"/>
              </a:solidFill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03795" y="1111139"/>
            <a:ext cx="4717339" cy="553998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ja-JP" altLang="en-US" sz="1500" b="1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実績報告からアドバイスを受けられる人材を育成。</a:t>
            </a:r>
            <a:endParaRPr lang="en-US" altLang="ja-JP" sz="1500" b="1" dirty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r>
              <a:rPr lang="th-TH" sz="1500" b="1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พัฒนาบุคคลากรจากการรายงานผลการปฏิบัติจริงเพื่อรับคำชี้แนะ</a:t>
            </a:r>
            <a:endParaRPr lang="en-US" sz="1500" b="1" dirty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239065" y="2009955"/>
            <a:ext cx="1603717" cy="348109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62" b="1" dirty="0">
                <a:solidFill>
                  <a:srgbClr val="0000FF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Group 2 (J2)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31298" y="4260556"/>
            <a:ext cx="1603717" cy="348109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62" b="1" dirty="0">
                <a:solidFill>
                  <a:srgbClr val="0000FF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Group 3 </a:t>
            </a:r>
            <a:r>
              <a:rPr lang="en-US" sz="1662" b="1" dirty="0" smtClean="0">
                <a:solidFill>
                  <a:srgbClr val="0000FF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(E-J1</a:t>
            </a:r>
            <a:r>
              <a:rPr lang="en-US" sz="1662" b="1" dirty="0">
                <a:solidFill>
                  <a:srgbClr val="0000FF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)</a:t>
            </a:r>
          </a:p>
        </p:txBody>
      </p:sp>
      <p:sp>
        <p:nvSpPr>
          <p:cNvPr id="20" name="Slide Number Placeholder 1"/>
          <p:cNvSpPr txBox="1">
            <a:spLocks/>
          </p:cNvSpPr>
          <p:nvPr/>
        </p:nvSpPr>
        <p:spPr>
          <a:xfrm>
            <a:off x="8712092" y="5696"/>
            <a:ext cx="427495" cy="393765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DF45C4D3-E5FA-4693-B145-B6F044B422B4}" type="slidenum">
              <a:rPr lang="en-US" sz="2000" b="1" smtClean="0">
                <a:solidFill>
                  <a:prstClr val="black">
                    <a:tint val="75000"/>
                  </a:prstClr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pPr algn="ctr">
                <a:defRPr/>
              </a:pPr>
              <a:t>3</a:t>
            </a:fld>
            <a:endParaRPr lang="en-US" sz="2000" b="1" dirty="0">
              <a:solidFill>
                <a:prstClr val="black">
                  <a:tint val="75000"/>
                </a:prstClr>
              </a:solidFill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34122" t="29258" r="13363" b="10395"/>
          <a:stretch/>
        </p:blipFill>
        <p:spPr>
          <a:xfrm>
            <a:off x="4267200" y="2391931"/>
            <a:ext cx="4743796" cy="348516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34643" t="31577" r="13231" b="31745"/>
          <a:stretch/>
        </p:blipFill>
        <p:spPr>
          <a:xfrm>
            <a:off x="143672" y="4715840"/>
            <a:ext cx="4095393" cy="1720734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4"/>
          <a:srcRect l="35756" t="32878" r="17560" b="29713"/>
          <a:stretch/>
        </p:blipFill>
        <p:spPr>
          <a:xfrm>
            <a:off x="131298" y="2358065"/>
            <a:ext cx="4033378" cy="1925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2001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603739" y="42137"/>
            <a:ext cx="7702062" cy="490134"/>
          </a:xfrm>
          <a:prstGeom prst="rect">
            <a:avLst/>
          </a:prstGeom>
          <a:noFill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585" b="1" dirty="0">
                <a:solidFill>
                  <a:srgbClr val="0000FF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 DBC-RA-2 HRDC </a:t>
            </a:r>
            <a:r>
              <a:rPr lang="fr-FR" sz="2585" b="1" dirty="0">
                <a:solidFill>
                  <a:srgbClr val="0000FF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Schedule meeting Y2024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3611754"/>
              </p:ext>
            </p:extLst>
          </p:nvPr>
        </p:nvGraphicFramePr>
        <p:xfrm>
          <a:off x="150058" y="1314156"/>
          <a:ext cx="8872023" cy="52871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8799">
                  <a:extLst>
                    <a:ext uri="{9D8B030D-6E8A-4147-A177-3AD203B41FA5}">
                      <a16:colId xmlns:a16="http://schemas.microsoft.com/office/drawing/2014/main" val="886701976"/>
                    </a:ext>
                  </a:extLst>
                </a:gridCol>
                <a:gridCol w="2481330">
                  <a:extLst>
                    <a:ext uri="{9D8B030D-6E8A-4147-A177-3AD203B41FA5}">
                      <a16:colId xmlns:a16="http://schemas.microsoft.com/office/drawing/2014/main" val="2544764188"/>
                    </a:ext>
                  </a:extLst>
                </a:gridCol>
                <a:gridCol w="2609602">
                  <a:extLst>
                    <a:ext uri="{9D8B030D-6E8A-4147-A177-3AD203B41FA5}">
                      <a16:colId xmlns:a16="http://schemas.microsoft.com/office/drawing/2014/main" val="1676718971"/>
                    </a:ext>
                  </a:extLst>
                </a:gridCol>
                <a:gridCol w="2292292">
                  <a:extLst>
                    <a:ext uri="{9D8B030D-6E8A-4147-A177-3AD203B41FA5}">
                      <a16:colId xmlns:a16="http://schemas.microsoft.com/office/drawing/2014/main" val="3330495124"/>
                    </a:ext>
                  </a:extLst>
                </a:gridCol>
              </a:tblGrid>
              <a:tr h="260252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Date Meeting</a:t>
                      </a:r>
                      <a:r>
                        <a:rPr lang="en-US" sz="1600" b="1" baseline="0" dirty="0" smtClean="0">
                          <a:solidFill>
                            <a:schemeClr val="tx1"/>
                          </a:solidFill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 </a:t>
                      </a:r>
                      <a:endParaRPr lang="en-US" sz="1600" b="1" dirty="0" smtClean="0">
                        <a:solidFill>
                          <a:schemeClr val="tx1"/>
                        </a:solidFill>
                        <a:latin typeface="Microsoft Sans Serif" panose="020B0604020202020204" pitchFamily="34" charset="0"/>
                        <a:ea typeface="Microsoft Sans Serif" panose="020B0604020202020204" pitchFamily="34" charset="0"/>
                        <a:cs typeface="Microsoft Sans Serif" panose="020B0604020202020204" pitchFamily="34" charset="0"/>
                      </a:endParaRPr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Agenda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Microsoft Sans Serif" panose="020B0604020202020204" pitchFamily="34" charset="0"/>
                        <a:ea typeface="Microsoft Sans Serif" panose="020B0604020202020204" pitchFamily="34" charset="0"/>
                        <a:cs typeface="Microsoft Sans Serif" panose="020B0604020202020204" pitchFamily="34" charset="0"/>
                      </a:endParaRPr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Presenter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Microsoft Sans Serif" panose="020B0604020202020204" pitchFamily="34" charset="0"/>
                        <a:ea typeface="Microsoft Sans Serif" panose="020B0604020202020204" pitchFamily="34" charset="0"/>
                        <a:cs typeface="Microsoft Sans Serif" panose="020B0604020202020204" pitchFamily="34" charset="0"/>
                      </a:endParaRPr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Remark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Microsoft Sans Serif" panose="020B0604020202020204" pitchFamily="34" charset="0"/>
                        <a:ea typeface="Microsoft Sans Serif" panose="020B0604020202020204" pitchFamily="34" charset="0"/>
                        <a:cs typeface="Microsoft Sans Serif" panose="020B0604020202020204" pitchFamily="34" charset="0"/>
                      </a:endParaRPr>
                    </a:p>
                  </a:txBody>
                  <a:tcPr marL="63305" marR="63305" marT="31652" marB="31652"/>
                </a:tc>
                <a:extLst>
                  <a:ext uri="{0D108BD9-81ED-4DB2-BD59-A6C34878D82A}">
                    <a16:rowId xmlns:a16="http://schemas.microsoft.com/office/drawing/2014/main" val="2107834445"/>
                  </a:ext>
                </a:extLst>
              </a:tr>
              <a:tr h="400929"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solidFill>
                            <a:schemeClr val="tx1"/>
                          </a:solidFill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9-Jan-24</a:t>
                      </a:r>
                      <a:endParaRPr lang="en-US" sz="1050" b="0" dirty="0">
                        <a:solidFill>
                          <a:schemeClr val="tx1"/>
                        </a:solidFill>
                        <a:latin typeface="Microsoft Sans Serif" panose="020B0604020202020204" pitchFamily="34" charset="0"/>
                        <a:ea typeface="Microsoft Sans Serif" panose="020B0604020202020204" pitchFamily="34" charset="0"/>
                        <a:cs typeface="Microsoft Sans Serif" panose="020B0604020202020204" pitchFamily="34" charset="0"/>
                      </a:endParaRPr>
                    </a:p>
                  </a:txBody>
                  <a:tcPr marL="63305" marR="63305" marT="31652" marB="31652" anchor="ctr">
                    <a:solidFill>
                      <a:srgbClr val="CCDF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th-TH" sz="1000" b="0" dirty="0" smtClean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รายงานผล</a:t>
                      </a:r>
                      <a:r>
                        <a:rPr lang="th-TH" sz="1000" b="0" baseline="0" dirty="0" smtClean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 </a:t>
                      </a:r>
                      <a:r>
                        <a:rPr lang="en-US" sz="1000" b="0" baseline="0" dirty="0" smtClean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Group 1+ Group 2  ( 6 Per)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h-TH" sz="1000" b="0" baseline="0" dirty="0" smtClean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อธิบายที่หน้างานการผลิตได้ </a:t>
                      </a:r>
                      <a:r>
                        <a:rPr lang="en-US" sz="1000" b="0" baseline="0" dirty="0" err="1" smtClean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Gemba</a:t>
                      </a:r>
                      <a:r>
                        <a:rPr lang="en-US" sz="1000" b="0" baseline="0" dirty="0" smtClean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 Kaizen</a:t>
                      </a:r>
                      <a:endParaRPr lang="en-US" sz="1000" b="0" dirty="0" smtClean="0">
                        <a:latin typeface="Microsoft Sans Serif" panose="020B0604020202020204" pitchFamily="34" charset="0"/>
                        <a:ea typeface="Microsoft Sans Serif" panose="020B0604020202020204" pitchFamily="34" charset="0"/>
                        <a:cs typeface="Microsoft Sans Serif" panose="020B0604020202020204" pitchFamily="34" charset="0"/>
                      </a:endParaRPr>
                    </a:p>
                  </a:txBody>
                  <a:tcPr marL="63305" marR="63305" marT="31652" marB="31652">
                    <a:solidFill>
                      <a:srgbClr val="CCDFF8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b="0" dirty="0">
                        <a:latin typeface="Microsoft Sans Serif" panose="020B0604020202020204" pitchFamily="34" charset="0"/>
                        <a:ea typeface="Microsoft Sans Serif" panose="020B0604020202020204" pitchFamily="34" charset="0"/>
                        <a:cs typeface="Microsoft Sans Serif" panose="020B0604020202020204" pitchFamily="34" charset="0"/>
                      </a:endParaRPr>
                    </a:p>
                  </a:txBody>
                  <a:tcPr marL="63305" marR="63305" marT="31652" marB="31652">
                    <a:solidFill>
                      <a:srgbClr val="CCDF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b="0" baseline="0" dirty="0" smtClean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Mgr. </a:t>
                      </a:r>
                      <a:r>
                        <a:rPr lang="th-TH" sz="900" b="0" baseline="0" dirty="0" smtClean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เป็นผู้ชี้แนะและให้การสนับสนุนให้</a:t>
                      </a:r>
                    </a:p>
                    <a:p>
                      <a:r>
                        <a:rPr lang="th-TH" sz="900" b="0" baseline="0" dirty="0" smtClean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พนักงานทำงานได้ตามเป้าหมายที่วางเอาไว้...</a:t>
                      </a:r>
                    </a:p>
                  </a:txBody>
                  <a:tcPr marL="63305" marR="63305" marT="31652" marB="31652">
                    <a:solidFill>
                      <a:srgbClr val="CCDF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3376980"/>
                  </a:ext>
                </a:extLst>
              </a:tr>
              <a:tr h="400929"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solidFill>
                            <a:schemeClr val="tx1"/>
                          </a:solidFill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6-Feb-24</a:t>
                      </a:r>
                      <a:endParaRPr lang="en-US" sz="1050" b="0" dirty="0">
                        <a:solidFill>
                          <a:schemeClr val="tx1"/>
                        </a:solidFill>
                        <a:latin typeface="Microsoft Sans Serif" panose="020B0604020202020204" pitchFamily="34" charset="0"/>
                        <a:ea typeface="Microsoft Sans Serif" panose="020B0604020202020204" pitchFamily="34" charset="0"/>
                        <a:cs typeface="Microsoft Sans Serif" panose="020B0604020202020204" pitchFamily="34" charset="0"/>
                      </a:endParaRPr>
                    </a:p>
                  </a:txBody>
                  <a:tcPr marL="63305" marR="63305" marT="31652" marB="31652" anchor="ctr">
                    <a:solidFill>
                      <a:srgbClr val="CCDF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th-TH" sz="1000" b="0" dirty="0" smtClean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รายงานผล</a:t>
                      </a:r>
                      <a:r>
                        <a:rPr lang="th-TH" sz="1000" b="0" baseline="0" dirty="0" smtClean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 </a:t>
                      </a:r>
                      <a:r>
                        <a:rPr lang="en-US" sz="1000" b="0" baseline="0" dirty="0" smtClean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Group2 ( 6 Per)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h-TH" sz="1000" b="0" baseline="0" dirty="0" smtClean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อธิบายที่หน้างานการผลิตได้ </a:t>
                      </a:r>
                      <a:r>
                        <a:rPr lang="en-US" sz="1000" b="0" baseline="0" dirty="0" err="1" smtClean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Gemba</a:t>
                      </a:r>
                      <a:r>
                        <a:rPr lang="en-US" sz="1000" b="0" baseline="0" dirty="0" smtClean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 Kaizen</a:t>
                      </a:r>
                      <a:endParaRPr lang="en-US" sz="1000" b="0" dirty="0" smtClean="0">
                        <a:latin typeface="Microsoft Sans Serif" panose="020B0604020202020204" pitchFamily="34" charset="0"/>
                        <a:ea typeface="Microsoft Sans Serif" panose="020B0604020202020204" pitchFamily="34" charset="0"/>
                        <a:cs typeface="Microsoft Sans Serif" panose="020B0604020202020204" pitchFamily="34" charset="0"/>
                      </a:endParaRPr>
                    </a:p>
                  </a:txBody>
                  <a:tcPr marL="63305" marR="63305" marT="31652" marB="31652">
                    <a:solidFill>
                      <a:srgbClr val="CCDFF8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b="0" dirty="0">
                        <a:latin typeface="Microsoft Sans Serif" panose="020B0604020202020204" pitchFamily="34" charset="0"/>
                        <a:ea typeface="Microsoft Sans Serif" panose="020B0604020202020204" pitchFamily="34" charset="0"/>
                        <a:cs typeface="Microsoft Sans Serif" panose="020B0604020202020204" pitchFamily="34" charset="0"/>
                      </a:endParaRPr>
                    </a:p>
                  </a:txBody>
                  <a:tcPr marL="63305" marR="63305" marT="31652" marB="31652">
                    <a:solidFill>
                      <a:srgbClr val="CCDF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b="0" baseline="0" dirty="0" smtClean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Mgr. </a:t>
                      </a:r>
                      <a:r>
                        <a:rPr lang="th-TH" sz="900" b="0" baseline="0" dirty="0" smtClean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เป็นผู้ชี้แนะและให้การสนับสนุนให้</a:t>
                      </a:r>
                    </a:p>
                    <a:p>
                      <a:r>
                        <a:rPr lang="th-TH" sz="900" b="0" baseline="0" dirty="0" smtClean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พนักงานทำงานได้ตามเป้าหมายที่วางเอาไว้...</a:t>
                      </a:r>
                    </a:p>
                  </a:txBody>
                  <a:tcPr marL="63305" marR="63305" marT="31652" marB="31652">
                    <a:solidFill>
                      <a:srgbClr val="CCDF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5153704"/>
                  </a:ext>
                </a:extLst>
              </a:tr>
              <a:tr h="400929"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solidFill>
                            <a:schemeClr val="tx1"/>
                          </a:solidFill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5-Mar-24</a:t>
                      </a:r>
                      <a:endParaRPr lang="en-US" sz="1050" b="0" dirty="0">
                        <a:solidFill>
                          <a:schemeClr val="tx1"/>
                        </a:solidFill>
                        <a:latin typeface="Microsoft Sans Serif" panose="020B0604020202020204" pitchFamily="34" charset="0"/>
                        <a:ea typeface="Microsoft Sans Serif" panose="020B0604020202020204" pitchFamily="34" charset="0"/>
                        <a:cs typeface="Microsoft Sans Serif" panose="020B0604020202020204" pitchFamily="34" charset="0"/>
                      </a:endParaRPr>
                    </a:p>
                  </a:txBody>
                  <a:tcPr marL="63305" marR="63305" marT="31652" marB="31652" anchor="ctr">
                    <a:solidFill>
                      <a:srgbClr val="CCDF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th-TH" sz="1000" b="0" dirty="0" smtClean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รายงานผล</a:t>
                      </a:r>
                      <a:r>
                        <a:rPr lang="th-TH" sz="1000" b="0" baseline="0" dirty="0" smtClean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 </a:t>
                      </a:r>
                      <a:r>
                        <a:rPr lang="en-US" sz="1000" b="0" baseline="0" dirty="0" smtClean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Group 2+ Group 3  ( 7 Per)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h-TH" sz="1000" b="0" baseline="0" dirty="0" smtClean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อธิบายที่หน้างานการผลิตได้ </a:t>
                      </a:r>
                      <a:r>
                        <a:rPr lang="en-US" sz="1000" b="0" baseline="0" dirty="0" err="1" smtClean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Gemba</a:t>
                      </a:r>
                      <a:r>
                        <a:rPr lang="en-US" sz="1000" b="0" baseline="0" dirty="0" smtClean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 Kaizen</a:t>
                      </a:r>
                      <a:endParaRPr lang="en-US" sz="1000" b="0" dirty="0" smtClean="0">
                        <a:latin typeface="Microsoft Sans Serif" panose="020B0604020202020204" pitchFamily="34" charset="0"/>
                        <a:ea typeface="Microsoft Sans Serif" panose="020B0604020202020204" pitchFamily="34" charset="0"/>
                        <a:cs typeface="Microsoft Sans Serif" panose="020B0604020202020204" pitchFamily="34" charset="0"/>
                      </a:endParaRPr>
                    </a:p>
                  </a:txBody>
                  <a:tcPr marL="63305" marR="63305" marT="31652" marB="31652">
                    <a:solidFill>
                      <a:srgbClr val="CCDFF8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b="0" dirty="0">
                        <a:latin typeface="Microsoft Sans Serif" panose="020B0604020202020204" pitchFamily="34" charset="0"/>
                        <a:ea typeface="Microsoft Sans Serif" panose="020B0604020202020204" pitchFamily="34" charset="0"/>
                        <a:cs typeface="Microsoft Sans Serif" panose="020B0604020202020204" pitchFamily="34" charset="0"/>
                      </a:endParaRPr>
                    </a:p>
                  </a:txBody>
                  <a:tcPr marL="63305" marR="63305" marT="31652" marB="31652">
                    <a:solidFill>
                      <a:srgbClr val="CCDF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b="0" baseline="0" dirty="0" smtClean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Mgr. </a:t>
                      </a:r>
                      <a:r>
                        <a:rPr lang="th-TH" sz="900" b="0" baseline="0" dirty="0" smtClean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เป็นผู้ชี้แนะและให้การสนับสนุนให้</a:t>
                      </a:r>
                    </a:p>
                    <a:p>
                      <a:r>
                        <a:rPr lang="th-TH" sz="900" b="0" baseline="0" dirty="0" smtClean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พนักงานทำงานได้ตามเป้าหมายที่วางเอาไว้...</a:t>
                      </a:r>
                    </a:p>
                  </a:txBody>
                  <a:tcPr marL="63305" marR="63305" marT="31652" marB="31652">
                    <a:solidFill>
                      <a:srgbClr val="CCDF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2931967"/>
                  </a:ext>
                </a:extLst>
              </a:tr>
              <a:tr h="400929"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solidFill>
                            <a:schemeClr val="tx1"/>
                          </a:solidFill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2-Apr-24</a:t>
                      </a:r>
                      <a:endParaRPr lang="en-US" sz="1050" b="0" dirty="0">
                        <a:solidFill>
                          <a:schemeClr val="tx1"/>
                        </a:solidFill>
                        <a:latin typeface="Microsoft Sans Serif" panose="020B0604020202020204" pitchFamily="34" charset="0"/>
                        <a:ea typeface="Microsoft Sans Serif" panose="020B0604020202020204" pitchFamily="34" charset="0"/>
                        <a:cs typeface="Microsoft Sans Serif" panose="020B0604020202020204" pitchFamily="34" charset="0"/>
                      </a:endParaRPr>
                    </a:p>
                  </a:txBody>
                  <a:tcPr marL="63305" marR="63305" marT="31652" marB="31652" anchor="ctr">
                    <a:solidFill>
                      <a:srgbClr val="CCDF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th-TH" sz="1000" b="0" dirty="0" smtClean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รายงานผล</a:t>
                      </a:r>
                      <a:r>
                        <a:rPr lang="th-TH" sz="1000" b="0" baseline="0" dirty="0" smtClean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 </a:t>
                      </a:r>
                      <a:r>
                        <a:rPr lang="en-US" sz="1000" b="0" baseline="0" dirty="0" smtClean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Group 1+ Group 2  ( 6 Per)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h-TH" sz="1000" b="0" baseline="0" dirty="0" smtClean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อธิบายที่หน้างานการผลิตได้ </a:t>
                      </a:r>
                      <a:r>
                        <a:rPr lang="en-US" sz="1000" b="0" baseline="0" dirty="0" err="1" smtClean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Gemba</a:t>
                      </a:r>
                      <a:r>
                        <a:rPr lang="en-US" sz="1000" b="0" baseline="0" dirty="0" smtClean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 Kaizen</a:t>
                      </a:r>
                      <a:endParaRPr lang="en-US" sz="1000" b="0" dirty="0" smtClean="0">
                        <a:latin typeface="Microsoft Sans Serif" panose="020B0604020202020204" pitchFamily="34" charset="0"/>
                        <a:ea typeface="Microsoft Sans Serif" panose="020B0604020202020204" pitchFamily="34" charset="0"/>
                        <a:cs typeface="Microsoft Sans Serif" panose="020B0604020202020204" pitchFamily="34" charset="0"/>
                      </a:endParaRPr>
                    </a:p>
                  </a:txBody>
                  <a:tcPr marL="63305" marR="63305" marT="31652" marB="31652">
                    <a:solidFill>
                      <a:srgbClr val="CCDFF8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b="0" dirty="0">
                        <a:latin typeface="Microsoft Sans Serif" panose="020B0604020202020204" pitchFamily="34" charset="0"/>
                        <a:ea typeface="Microsoft Sans Serif" panose="020B0604020202020204" pitchFamily="34" charset="0"/>
                        <a:cs typeface="Microsoft Sans Serif" panose="020B0604020202020204" pitchFamily="34" charset="0"/>
                      </a:endParaRPr>
                    </a:p>
                  </a:txBody>
                  <a:tcPr marL="63305" marR="63305" marT="31652" marB="31652">
                    <a:solidFill>
                      <a:srgbClr val="CCDF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b="0" baseline="0" dirty="0" smtClean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Mgr. </a:t>
                      </a:r>
                      <a:r>
                        <a:rPr lang="th-TH" sz="900" b="0" baseline="0" dirty="0" smtClean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เป็นผู้ชี้แนะและให้การสนับสนุนให้</a:t>
                      </a:r>
                    </a:p>
                    <a:p>
                      <a:r>
                        <a:rPr lang="th-TH" sz="900" b="0" baseline="0" dirty="0" smtClean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พนักงานทำงานได้ตามเป้าหมายที่วางเอาไว้...</a:t>
                      </a:r>
                    </a:p>
                  </a:txBody>
                  <a:tcPr marL="63305" marR="63305" marT="31652" marB="31652">
                    <a:solidFill>
                      <a:srgbClr val="CCDF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7958903"/>
                  </a:ext>
                </a:extLst>
              </a:tr>
              <a:tr h="400929"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solidFill>
                            <a:schemeClr val="tx1"/>
                          </a:solidFill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7-May-24</a:t>
                      </a:r>
                      <a:endParaRPr lang="en-US" sz="1050" b="0" dirty="0">
                        <a:solidFill>
                          <a:schemeClr val="tx1"/>
                        </a:solidFill>
                        <a:latin typeface="Microsoft Sans Serif" panose="020B0604020202020204" pitchFamily="34" charset="0"/>
                        <a:ea typeface="Microsoft Sans Serif" panose="020B0604020202020204" pitchFamily="34" charset="0"/>
                        <a:cs typeface="Microsoft Sans Serif" panose="020B0604020202020204" pitchFamily="34" charset="0"/>
                      </a:endParaRPr>
                    </a:p>
                  </a:txBody>
                  <a:tcPr marL="63305" marR="63305" marT="31652" marB="31652" anchor="ctr">
                    <a:solidFill>
                      <a:srgbClr val="CCDF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th-TH" sz="1000" b="0" dirty="0" smtClean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รายงานผล</a:t>
                      </a:r>
                      <a:r>
                        <a:rPr lang="th-TH" sz="1000" b="0" baseline="0" dirty="0" smtClean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 </a:t>
                      </a:r>
                      <a:r>
                        <a:rPr lang="en-US" sz="1000" b="0" baseline="0" dirty="0" smtClean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Group2 ( 6 Per)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h-TH" sz="1000" b="0" baseline="0" dirty="0" smtClean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อธิบายที่หน้างานการผลิตได้ </a:t>
                      </a:r>
                      <a:r>
                        <a:rPr lang="en-US" sz="1000" b="0" baseline="0" dirty="0" err="1" smtClean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Gemba</a:t>
                      </a:r>
                      <a:r>
                        <a:rPr lang="en-US" sz="1000" b="0" baseline="0" dirty="0" smtClean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 Kaizen</a:t>
                      </a:r>
                      <a:endParaRPr lang="en-US" sz="1000" b="0" dirty="0" smtClean="0">
                        <a:latin typeface="Microsoft Sans Serif" panose="020B0604020202020204" pitchFamily="34" charset="0"/>
                        <a:ea typeface="Microsoft Sans Serif" panose="020B0604020202020204" pitchFamily="34" charset="0"/>
                        <a:cs typeface="Microsoft Sans Serif" panose="020B0604020202020204" pitchFamily="34" charset="0"/>
                      </a:endParaRPr>
                    </a:p>
                  </a:txBody>
                  <a:tcPr marL="63305" marR="63305" marT="31652" marB="31652">
                    <a:solidFill>
                      <a:srgbClr val="CCDFF8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b="0" dirty="0">
                        <a:latin typeface="Microsoft Sans Serif" panose="020B0604020202020204" pitchFamily="34" charset="0"/>
                        <a:ea typeface="Microsoft Sans Serif" panose="020B0604020202020204" pitchFamily="34" charset="0"/>
                        <a:cs typeface="Microsoft Sans Serif" panose="020B0604020202020204" pitchFamily="34" charset="0"/>
                      </a:endParaRPr>
                    </a:p>
                  </a:txBody>
                  <a:tcPr marL="63305" marR="63305" marT="31652" marB="31652">
                    <a:solidFill>
                      <a:srgbClr val="CCDF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b="0" baseline="0" dirty="0" smtClean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Mgr. </a:t>
                      </a:r>
                      <a:r>
                        <a:rPr lang="th-TH" sz="900" b="0" baseline="0" dirty="0" smtClean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เป็นผู้ชี้แนะและให้การสนับสนุนให้</a:t>
                      </a:r>
                    </a:p>
                    <a:p>
                      <a:r>
                        <a:rPr lang="th-TH" sz="900" b="0" baseline="0" dirty="0" smtClean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พนักงานทำงานได้ตามเป้าหมายที่วางเอาไว้...</a:t>
                      </a:r>
                    </a:p>
                  </a:txBody>
                  <a:tcPr marL="63305" marR="63305" marT="31652" marB="31652">
                    <a:solidFill>
                      <a:srgbClr val="CCDF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5020986"/>
                  </a:ext>
                </a:extLst>
              </a:tr>
              <a:tr h="400929"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solidFill>
                            <a:schemeClr val="tx1"/>
                          </a:solidFill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4-Jun-24</a:t>
                      </a:r>
                    </a:p>
                  </a:txBody>
                  <a:tcPr marL="63305" marR="63305" marT="31652" marB="31652" anchor="ctr">
                    <a:solidFill>
                      <a:srgbClr val="CCDF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th-TH" sz="1000" b="0" dirty="0" smtClean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รายงานผล</a:t>
                      </a:r>
                      <a:r>
                        <a:rPr lang="th-TH" sz="1000" b="0" baseline="0" dirty="0" smtClean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 </a:t>
                      </a:r>
                      <a:r>
                        <a:rPr lang="en-US" sz="1000" b="0" baseline="0" dirty="0" smtClean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Group 2+ Group 3  ( 7 Per)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h-TH" sz="1000" b="0" baseline="0" dirty="0" smtClean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อธิบายที่หน้างานการผลิตได้ </a:t>
                      </a:r>
                      <a:r>
                        <a:rPr lang="en-US" sz="1000" b="0" baseline="0" dirty="0" err="1" smtClean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Gemba</a:t>
                      </a:r>
                      <a:r>
                        <a:rPr lang="en-US" sz="1000" b="0" baseline="0" dirty="0" smtClean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 Kaizen</a:t>
                      </a:r>
                      <a:endParaRPr lang="en-US" sz="1000" b="0" dirty="0" smtClean="0">
                        <a:latin typeface="Microsoft Sans Serif" panose="020B0604020202020204" pitchFamily="34" charset="0"/>
                        <a:ea typeface="Microsoft Sans Serif" panose="020B0604020202020204" pitchFamily="34" charset="0"/>
                        <a:cs typeface="Microsoft Sans Serif" panose="020B0604020202020204" pitchFamily="34" charset="0"/>
                      </a:endParaRPr>
                    </a:p>
                  </a:txBody>
                  <a:tcPr marL="63305" marR="63305" marT="31652" marB="31652">
                    <a:solidFill>
                      <a:srgbClr val="CCDFF8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b="0" dirty="0">
                        <a:latin typeface="Microsoft Sans Serif" panose="020B0604020202020204" pitchFamily="34" charset="0"/>
                        <a:ea typeface="Microsoft Sans Serif" panose="020B0604020202020204" pitchFamily="34" charset="0"/>
                        <a:cs typeface="Microsoft Sans Serif" panose="020B0604020202020204" pitchFamily="34" charset="0"/>
                      </a:endParaRPr>
                    </a:p>
                  </a:txBody>
                  <a:tcPr marL="63305" marR="63305" marT="31652" marB="31652">
                    <a:solidFill>
                      <a:srgbClr val="CCDF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b="0" baseline="0" dirty="0" smtClean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Mgr. </a:t>
                      </a:r>
                      <a:r>
                        <a:rPr lang="th-TH" sz="900" b="0" baseline="0" dirty="0" smtClean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เป็นผู้ชี้แนะและให้การสนับสนุนให้</a:t>
                      </a:r>
                    </a:p>
                    <a:p>
                      <a:r>
                        <a:rPr lang="th-TH" sz="900" b="0" baseline="0" dirty="0" smtClean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พนักงานทำงานได้ตามเป้าหมายที่วางเอาไว้...</a:t>
                      </a:r>
                    </a:p>
                  </a:txBody>
                  <a:tcPr marL="63305" marR="63305" marT="31652" marB="31652">
                    <a:solidFill>
                      <a:srgbClr val="CCDF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355751"/>
                  </a:ext>
                </a:extLst>
              </a:tr>
              <a:tr h="400929"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solidFill>
                            <a:schemeClr val="tx1"/>
                          </a:solidFill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2-Jul-24</a:t>
                      </a:r>
                      <a:endParaRPr lang="en-US" sz="1050" b="0" dirty="0">
                        <a:solidFill>
                          <a:schemeClr val="tx1"/>
                        </a:solidFill>
                        <a:latin typeface="Microsoft Sans Serif" panose="020B0604020202020204" pitchFamily="34" charset="0"/>
                        <a:ea typeface="Microsoft Sans Serif" panose="020B0604020202020204" pitchFamily="34" charset="0"/>
                        <a:cs typeface="Microsoft Sans Serif" panose="020B0604020202020204" pitchFamily="34" charset="0"/>
                      </a:endParaRPr>
                    </a:p>
                  </a:txBody>
                  <a:tcPr marL="63305" marR="63305" marT="31652" marB="31652" anchor="ctr">
                    <a:solidFill>
                      <a:srgbClr val="CCDF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th-TH" sz="1000" b="0" dirty="0" smtClean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รายงานผล</a:t>
                      </a:r>
                      <a:r>
                        <a:rPr lang="th-TH" sz="1000" b="0" baseline="0" dirty="0" smtClean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 </a:t>
                      </a:r>
                      <a:r>
                        <a:rPr lang="en-US" sz="1000" b="0" baseline="0" dirty="0" smtClean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Group 1+ Group 2  ( 6 Per)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h-TH" sz="1000" b="0" baseline="0" dirty="0" smtClean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อธิบายที่หน้างานการผลิตได้ </a:t>
                      </a:r>
                      <a:r>
                        <a:rPr lang="en-US" sz="1000" b="0" baseline="0" dirty="0" err="1" smtClean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Gemba</a:t>
                      </a:r>
                      <a:r>
                        <a:rPr lang="en-US" sz="1000" b="0" baseline="0" dirty="0" smtClean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 Kaizen</a:t>
                      </a:r>
                      <a:endParaRPr lang="en-US" sz="1000" b="0" dirty="0" smtClean="0">
                        <a:latin typeface="Microsoft Sans Serif" panose="020B0604020202020204" pitchFamily="34" charset="0"/>
                        <a:ea typeface="Microsoft Sans Serif" panose="020B0604020202020204" pitchFamily="34" charset="0"/>
                        <a:cs typeface="Microsoft Sans Serif" panose="020B0604020202020204" pitchFamily="34" charset="0"/>
                      </a:endParaRPr>
                    </a:p>
                  </a:txBody>
                  <a:tcPr marL="63305" marR="63305" marT="31652" marB="31652">
                    <a:solidFill>
                      <a:srgbClr val="CCDFF8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b="0" dirty="0">
                        <a:latin typeface="Microsoft Sans Serif" panose="020B0604020202020204" pitchFamily="34" charset="0"/>
                        <a:ea typeface="Microsoft Sans Serif" panose="020B0604020202020204" pitchFamily="34" charset="0"/>
                        <a:cs typeface="Microsoft Sans Serif" panose="020B0604020202020204" pitchFamily="34" charset="0"/>
                      </a:endParaRPr>
                    </a:p>
                  </a:txBody>
                  <a:tcPr marL="63305" marR="63305" marT="31652" marB="31652">
                    <a:solidFill>
                      <a:srgbClr val="CCDF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b="0" baseline="0" dirty="0" smtClean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Mgr. </a:t>
                      </a:r>
                      <a:r>
                        <a:rPr lang="th-TH" sz="900" b="0" baseline="0" dirty="0" smtClean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เป็นผู้ชี้แนะและให้การสนับสนุนให้</a:t>
                      </a:r>
                    </a:p>
                    <a:p>
                      <a:r>
                        <a:rPr lang="th-TH" sz="900" b="0" baseline="0" dirty="0" smtClean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พนักงานทำงานได้ตามเป้าหมายที่วางเอาไว้...</a:t>
                      </a:r>
                    </a:p>
                  </a:txBody>
                  <a:tcPr marL="63305" marR="63305" marT="31652" marB="31652">
                    <a:solidFill>
                      <a:srgbClr val="CCDF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8289508"/>
                  </a:ext>
                </a:extLst>
              </a:tr>
              <a:tr h="400929"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solidFill>
                            <a:schemeClr val="tx1"/>
                          </a:solidFill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6-Aug-24</a:t>
                      </a:r>
                      <a:endParaRPr lang="en-US" sz="1050" b="0" dirty="0">
                        <a:solidFill>
                          <a:schemeClr val="tx1"/>
                        </a:solidFill>
                        <a:latin typeface="Microsoft Sans Serif" panose="020B0604020202020204" pitchFamily="34" charset="0"/>
                        <a:ea typeface="Microsoft Sans Serif" panose="020B0604020202020204" pitchFamily="34" charset="0"/>
                        <a:cs typeface="Microsoft Sans Serif" panose="020B0604020202020204" pitchFamily="34" charset="0"/>
                      </a:endParaRPr>
                    </a:p>
                  </a:txBody>
                  <a:tcPr marL="63305" marR="63305" marT="31652" marB="31652" anchor="ctr">
                    <a:solidFill>
                      <a:srgbClr val="CCDF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th-TH" sz="1000" b="0" dirty="0" smtClean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รายงานผล</a:t>
                      </a:r>
                      <a:r>
                        <a:rPr lang="th-TH" sz="1000" b="0" baseline="0" dirty="0" smtClean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 </a:t>
                      </a:r>
                      <a:r>
                        <a:rPr lang="en-US" sz="1000" b="0" baseline="0" dirty="0" smtClean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Group2 ( 6 Per)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h-TH" sz="1000" b="0" baseline="0" dirty="0" smtClean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อธิบายที่หน้างานการผลิตได้ </a:t>
                      </a:r>
                      <a:r>
                        <a:rPr lang="en-US" sz="1000" b="0" baseline="0" dirty="0" err="1" smtClean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Gemba</a:t>
                      </a:r>
                      <a:r>
                        <a:rPr lang="en-US" sz="1000" b="0" baseline="0" dirty="0" smtClean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 Kaizen</a:t>
                      </a:r>
                      <a:endParaRPr lang="en-US" sz="1000" b="0" dirty="0" smtClean="0">
                        <a:latin typeface="Microsoft Sans Serif" panose="020B0604020202020204" pitchFamily="34" charset="0"/>
                        <a:ea typeface="Microsoft Sans Serif" panose="020B0604020202020204" pitchFamily="34" charset="0"/>
                        <a:cs typeface="Microsoft Sans Serif" panose="020B0604020202020204" pitchFamily="34" charset="0"/>
                      </a:endParaRPr>
                    </a:p>
                  </a:txBody>
                  <a:tcPr marL="63305" marR="63305" marT="31652" marB="31652">
                    <a:solidFill>
                      <a:srgbClr val="CCDFF8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b="0" dirty="0">
                        <a:latin typeface="Microsoft Sans Serif" panose="020B0604020202020204" pitchFamily="34" charset="0"/>
                        <a:ea typeface="Microsoft Sans Serif" panose="020B0604020202020204" pitchFamily="34" charset="0"/>
                        <a:cs typeface="Microsoft Sans Serif" panose="020B0604020202020204" pitchFamily="34" charset="0"/>
                      </a:endParaRPr>
                    </a:p>
                  </a:txBody>
                  <a:tcPr marL="63305" marR="63305" marT="31652" marB="31652">
                    <a:solidFill>
                      <a:srgbClr val="CCDF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b="0" baseline="0" dirty="0" smtClean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Mgr. </a:t>
                      </a:r>
                      <a:r>
                        <a:rPr lang="th-TH" sz="900" b="0" baseline="0" dirty="0" smtClean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เป็นผู้ชี้แนะและให้การสนับสนุนให้</a:t>
                      </a:r>
                    </a:p>
                    <a:p>
                      <a:r>
                        <a:rPr lang="th-TH" sz="900" b="0" baseline="0" dirty="0" smtClean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พนักงานทำงานได้ตามเป้าหมายที่วางเอาไว้...</a:t>
                      </a:r>
                    </a:p>
                  </a:txBody>
                  <a:tcPr marL="63305" marR="63305" marT="31652" marB="31652">
                    <a:solidFill>
                      <a:srgbClr val="CCDF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022877"/>
                  </a:ext>
                </a:extLst>
              </a:tr>
              <a:tr h="400929"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solidFill>
                            <a:schemeClr val="tx1"/>
                          </a:solidFill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3-Sep-24</a:t>
                      </a:r>
                      <a:endParaRPr lang="en-US" sz="1050" b="0" dirty="0">
                        <a:solidFill>
                          <a:schemeClr val="tx1"/>
                        </a:solidFill>
                        <a:latin typeface="Microsoft Sans Serif" panose="020B0604020202020204" pitchFamily="34" charset="0"/>
                        <a:ea typeface="Microsoft Sans Serif" panose="020B0604020202020204" pitchFamily="34" charset="0"/>
                        <a:cs typeface="Microsoft Sans Serif" panose="020B0604020202020204" pitchFamily="34" charset="0"/>
                      </a:endParaRPr>
                    </a:p>
                  </a:txBody>
                  <a:tcPr marL="63305" marR="63305" marT="31652" marB="31652" anchor="ctr">
                    <a:solidFill>
                      <a:srgbClr val="CCDF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th-TH" sz="1000" b="0" dirty="0" smtClean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รายงานผล</a:t>
                      </a:r>
                      <a:r>
                        <a:rPr lang="th-TH" sz="1000" b="0" baseline="0" dirty="0" smtClean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 </a:t>
                      </a:r>
                      <a:r>
                        <a:rPr lang="en-US" sz="1000" b="0" baseline="0" dirty="0" smtClean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Group 2+ Group 3  ( 7 Per)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h-TH" sz="1000" b="0" baseline="0" dirty="0" smtClean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อธิบายที่หน้างานการผลิตได้ </a:t>
                      </a:r>
                      <a:r>
                        <a:rPr lang="en-US" sz="1000" b="0" baseline="0" dirty="0" err="1" smtClean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Gemba</a:t>
                      </a:r>
                      <a:r>
                        <a:rPr lang="en-US" sz="1000" b="0" baseline="0" dirty="0" smtClean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 Kaizen</a:t>
                      </a:r>
                      <a:endParaRPr lang="en-US" sz="1000" b="0" dirty="0" smtClean="0">
                        <a:latin typeface="Microsoft Sans Serif" panose="020B0604020202020204" pitchFamily="34" charset="0"/>
                        <a:ea typeface="Microsoft Sans Serif" panose="020B0604020202020204" pitchFamily="34" charset="0"/>
                        <a:cs typeface="Microsoft Sans Serif" panose="020B0604020202020204" pitchFamily="34" charset="0"/>
                      </a:endParaRPr>
                    </a:p>
                  </a:txBody>
                  <a:tcPr marL="63305" marR="63305" marT="31652" marB="31652">
                    <a:solidFill>
                      <a:srgbClr val="CCDFF8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b="0" dirty="0">
                        <a:latin typeface="Microsoft Sans Serif" panose="020B0604020202020204" pitchFamily="34" charset="0"/>
                        <a:ea typeface="Microsoft Sans Serif" panose="020B0604020202020204" pitchFamily="34" charset="0"/>
                        <a:cs typeface="Microsoft Sans Serif" panose="020B0604020202020204" pitchFamily="34" charset="0"/>
                      </a:endParaRPr>
                    </a:p>
                  </a:txBody>
                  <a:tcPr marL="63305" marR="63305" marT="31652" marB="31652">
                    <a:solidFill>
                      <a:srgbClr val="CCDF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0" baseline="0" dirty="0" smtClean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Mgr. </a:t>
                      </a:r>
                      <a:r>
                        <a:rPr kumimoji="0" lang="th-TH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เป็นผู้ชี้แนะและให้การสนับสนุนให้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th-TH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พนักงานทำงานได้ตามเป้าหมายที่วางเอาไว้</a:t>
                      </a:r>
                      <a:endParaRPr lang="en-US" sz="900" b="0" dirty="0">
                        <a:latin typeface="Microsoft Sans Serif" panose="020B0604020202020204" pitchFamily="34" charset="0"/>
                        <a:ea typeface="Microsoft Sans Serif" panose="020B0604020202020204" pitchFamily="34" charset="0"/>
                        <a:cs typeface="Microsoft Sans Serif" panose="020B0604020202020204" pitchFamily="34" charset="0"/>
                      </a:endParaRPr>
                    </a:p>
                  </a:txBody>
                  <a:tcPr marL="63305" marR="63305" marT="31652" marB="31652">
                    <a:solidFill>
                      <a:srgbClr val="CCDF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1610881"/>
                  </a:ext>
                </a:extLst>
              </a:tr>
              <a:tr h="400929"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solidFill>
                            <a:schemeClr val="tx1"/>
                          </a:solidFill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1-Oct-24</a:t>
                      </a:r>
                    </a:p>
                  </a:txBody>
                  <a:tcPr marL="63305" marR="63305" marT="31652" marB="31652" anchor="ctr">
                    <a:solidFill>
                      <a:srgbClr val="CCDF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th-TH" sz="1000" b="0" dirty="0" smtClean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รายงานผล</a:t>
                      </a:r>
                      <a:r>
                        <a:rPr lang="th-TH" sz="1000" b="0" baseline="0" dirty="0" smtClean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 </a:t>
                      </a:r>
                      <a:r>
                        <a:rPr lang="en-US" sz="1000" b="0" baseline="0" dirty="0" smtClean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Group 1+ Group 2  ( 9 Per)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h-TH" sz="1000" b="0" baseline="0" dirty="0" smtClean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อธิบายที่หน้างานการผลิตได้ </a:t>
                      </a:r>
                      <a:r>
                        <a:rPr lang="en-US" sz="1000" b="0" baseline="0" dirty="0" err="1" smtClean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Gemba</a:t>
                      </a:r>
                      <a:r>
                        <a:rPr lang="en-US" sz="1000" b="0" baseline="0" dirty="0" smtClean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 Kaizen</a:t>
                      </a:r>
                      <a:endParaRPr lang="en-US" sz="1000" b="0" dirty="0" smtClean="0">
                        <a:latin typeface="Microsoft Sans Serif" panose="020B0604020202020204" pitchFamily="34" charset="0"/>
                        <a:ea typeface="Microsoft Sans Serif" panose="020B0604020202020204" pitchFamily="34" charset="0"/>
                        <a:cs typeface="Microsoft Sans Serif" panose="020B0604020202020204" pitchFamily="34" charset="0"/>
                      </a:endParaRPr>
                    </a:p>
                  </a:txBody>
                  <a:tcPr marL="63305" marR="63305" marT="31652" marB="31652">
                    <a:solidFill>
                      <a:srgbClr val="CCDF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b="0" dirty="0">
                        <a:latin typeface="Microsoft Sans Serif" panose="020B0604020202020204" pitchFamily="34" charset="0"/>
                        <a:ea typeface="Microsoft Sans Serif" panose="020B0604020202020204" pitchFamily="34" charset="0"/>
                        <a:cs typeface="Microsoft Sans Serif" panose="020B0604020202020204" pitchFamily="34" charset="0"/>
                      </a:endParaRPr>
                    </a:p>
                  </a:txBody>
                  <a:tcPr marL="63305" marR="63305" marT="31652" marB="31652">
                    <a:solidFill>
                      <a:srgbClr val="CCDF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0" baseline="0" dirty="0" smtClean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Mgr. </a:t>
                      </a:r>
                      <a:r>
                        <a:rPr kumimoji="0" lang="th-TH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เป็นผู้ชี้แนะและให้การสนับสนุนให้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th-TH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พนักงานทำงานได้ตามเป้าหมายที่วางเอาไว้</a:t>
                      </a:r>
                      <a:endParaRPr lang="en-US" sz="900" b="0" dirty="0" smtClean="0">
                        <a:latin typeface="Microsoft Sans Serif" panose="020B0604020202020204" pitchFamily="34" charset="0"/>
                        <a:ea typeface="Microsoft Sans Serif" panose="020B0604020202020204" pitchFamily="34" charset="0"/>
                        <a:cs typeface="Microsoft Sans Serif" panose="020B0604020202020204" pitchFamily="34" charset="0"/>
                      </a:endParaRPr>
                    </a:p>
                  </a:txBody>
                  <a:tcPr marL="63305" marR="63305" marT="31652" marB="31652">
                    <a:solidFill>
                      <a:srgbClr val="CCDF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6217275"/>
                  </a:ext>
                </a:extLst>
              </a:tr>
              <a:tr h="400929"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solidFill>
                            <a:schemeClr val="tx1"/>
                          </a:solidFill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5-Nov-24</a:t>
                      </a:r>
                      <a:endParaRPr lang="en-US" sz="1050" b="0" dirty="0">
                        <a:solidFill>
                          <a:schemeClr val="tx1"/>
                        </a:solidFill>
                        <a:latin typeface="Microsoft Sans Serif" panose="020B0604020202020204" pitchFamily="34" charset="0"/>
                        <a:ea typeface="Microsoft Sans Serif" panose="020B0604020202020204" pitchFamily="34" charset="0"/>
                        <a:cs typeface="Microsoft Sans Serif" panose="020B0604020202020204" pitchFamily="34" charset="0"/>
                      </a:endParaRPr>
                    </a:p>
                  </a:txBody>
                  <a:tcPr marL="63305" marR="63305" marT="31652" marB="31652" anchor="ctr">
                    <a:solidFill>
                      <a:srgbClr val="CCDF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th-TH" sz="1000" b="0" dirty="0" smtClean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รายงานผล</a:t>
                      </a:r>
                      <a:r>
                        <a:rPr lang="th-TH" sz="1000" b="0" baseline="0" dirty="0" smtClean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 </a:t>
                      </a:r>
                      <a:r>
                        <a:rPr lang="en-US" sz="1000" b="0" baseline="0" dirty="0" smtClean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Group2 + Group 3 (  10 Per)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h-TH" sz="1000" b="0" baseline="0" dirty="0" smtClean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อธิบายที่หน้างานการผลิตได้ </a:t>
                      </a:r>
                      <a:r>
                        <a:rPr lang="en-US" sz="1000" b="0" baseline="0" dirty="0" err="1" smtClean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Gemba</a:t>
                      </a:r>
                      <a:r>
                        <a:rPr lang="en-US" sz="1000" b="0" baseline="0" dirty="0" smtClean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 Kaizen</a:t>
                      </a:r>
                      <a:endParaRPr lang="en-US" sz="1000" b="0" dirty="0" smtClean="0">
                        <a:latin typeface="Microsoft Sans Serif" panose="020B0604020202020204" pitchFamily="34" charset="0"/>
                        <a:ea typeface="Microsoft Sans Serif" panose="020B0604020202020204" pitchFamily="34" charset="0"/>
                        <a:cs typeface="Microsoft Sans Serif" panose="020B0604020202020204" pitchFamily="34" charset="0"/>
                      </a:endParaRPr>
                    </a:p>
                  </a:txBody>
                  <a:tcPr marL="63305" marR="63305" marT="31652" marB="31652">
                    <a:solidFill>
                      <a:srgbClr val="CCDF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b="0" dirty="0">
                        <a:latin typeface="Microsoft Sans Serif" panose="020B0604020202020204" pitchFamily="34" charset="0"/>
                        <a:ea typeface="Microsoft Sans Serif" panose="020B0604020202020204" pitchFamily="34" charset="0"/>
                        <a:cs typeface="Microsoft Sans Serif" panose="020B0604020202020204" pitchFamily="34" charset="0"/>
                      </a:endParaRPr>
                    </a:p>
                  </a:txBody>
                  <a:tcPr marL="63305" marR="63305" marT="31652" marB="31652">
                    <a:solidFill>
                      <a:srgbClr val="CCDF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0" baseline="0" dirty="0" smtClean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Mgr.</a:t>
                      </a:r>
                      <a:r>
                        <a:rPr kumimoji="0" lang="en-US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 </a:t>
                      </a:r>
                      <a:r>
                        <a:rPr kumimoji="0" lang="th-TH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เป็นผู้ชี้แนะและให้การสนับสนุนให้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th-TH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พนักงานทำงานได้ตามเป้าหมายที่วางเอาไว้</a:t>
                      </a:r>
                      <a:endParaRPr lang="en-US" sz="900" b="0" dirty="0" smtClean="0">
                        <a:latin typeface="Microsoft Sans Serif" panose="020B0604020202020204" pitchFamily="34" charset="0"/>
                        <a:ea typeface="Microsoft Sans Serif" panose="020B0604020202020204" pitchFamily="34" charset="0"/>
                        <a:cs typeface="Microsoft Sans Serif" panose="020B0604020202020204" pitchFamily="34" charset="0"/>
                      </a:endParaRPr>
                    </a:p>
                  </a:txBody>
                  <a:tcPr marL="63305" marR="63305" marT="31652" marB="31652">
                    <a:solidFill>
                      <a:srgbClr val="CCDF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6854608"/>
                  </a:ext>
                </a:extLst>
              </a:tr>
              <a:tr h="569742"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solidFill>
                            <a:schemeClr val="tx1"/>
                          </a:solidFill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3-Dec-24</a:t>
                      </a:r>
                      <a:endParaRPr lang="en-US" sz="1050" b="0" dirty="0">
                        <a:solidFill>
                          <a:schemeClr val="tx1"/>
                        </a:solidFill>
                        <a:latin typeface="Microsoft Sans Serif" panose="020B0604020202020204" pitchFamily="34" charset="0"/>
                        <a:ea typeface="Microsoft Sans Serif" panose="020B0604020202020204" pitchFamily="34" charset="0"/>
                        <a:cs typeface="Microsoft Sans Serif" panose="020B0604020202020204" pitchFamily="34" charset="0"/>
                      </a:endParaRPr>
                    </a:p>
                  </a:txBody>
                  <a:tcPr marL="63305" marR="63305" marT="31652" marB="31652" anchor="ctr">
                    <a:solidFill>
                      <a:srgbClr val="CCDF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th-TH" sz="1000" b="0" dirty="0" smtClean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รายงานสรุปผลที่เกิดขึ้นจริงจากการดำเนินกิจกรรมเป็นรายบุคคล</a:t>
                      </a:r>
                      <a:r>
                        <a:rPr lang="th-TH" sz="1000" b="0" baseline="0" dirty="0" smtClean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 </a:t>
                      </a:r>
                      <a:endParaRPr lang="en-US" sz="1000" b="0" dirty="0">
                        <a:latin typeface="Microsoft Sans Serif" panose="020B0604020202020204" pitchFamily="34" charset="0"/>
                        <a:ea typeface="Microsoft Sans Serif" panose="020B0604020202020204" pitchFamily="34" charset="0"/>
                        <a:cs typeface="Microsoft Sans Serif" panose="020B0604020202020204" pitchFamily="34" charset="0"/>
                      </a:endParaRPr>
                    </a:p>
                  </a:txBody>
                  <a:tcPr marL="63305" marR="63305" marT="31652" marB="31652">
                    <a:solidFill>
                      <a:srgbClr val="CCDF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Microsoft Sans Serif" panose="020B0604020202020204" pitchFamily="34" charset="0"/>
                        <a:ea typeface="Microsoft Sans Serif" panose="020B0604020202020204" pitchFamily="34" charset="0"/>
                        <a:cs typeface="Microsoft Sans Serif" panose="020B0604020202020204" pitchFamily="34" charset="0"/>
                      </a:endParaRPr>
                    </a:p>
                  </a:txBody>
                  <a:tcPr marL="63305" marR="63305" marT="31652" marB="31652">
                    <a:solidFill>
                      <a:srgbClr val="CCDF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GM.</a:t>
                      </a:r>
                      <a:r>
                        <a:rPr kumimoji="0" lang="th-TH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เข้าร่วมในการรายงานผลและชี้แนะใน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Step </a:t>
                      </a:r>
                      <a:r>
                        <a:rPr kumimoji="0" lang="th-TH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ต่อไป ยกระดับการพัฒนาบุคคลากรให้เป็นงานประจำของหัวหน้างาน...</a:t>
                      </a:r>
                      <a:endParaRPr kumimoji="0" lang="en-US" sz="9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Microsoft Sans Serif" panose="020B0604020202020204" pitchFamily="34" charset="0"/>
                        <a:ea typeface="Microsoft Sans Serif" panose="020B0604020202020204" pitchFamily="34" charset="0"/>
                        <a:cs typeface="Microsoft Sans Serif" panose="020B0604020202020204" pitchFamily="34" charset="0"/>
                      </a:endParaRPr>
                    </a:p>
                  </a:txBody>
                  <a:tcPr marL="63305" marR="63305" marT="31652" marB="31652">
                    <a:solidFill>
                      <a:srgbClr val="CCDF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3394631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7495646" y="1078859"/>
            <a:ext cx="1617751" cy="291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92" dirty="0" err="1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Ms.Phinyada</a:t>
            </a:r>
            <a:r>
              <a:rPr lang="en-US" sz="1292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MGR.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6540" y="930901"/>
            <a:ext cx="6202339" cy="348109"/>
          </a:xfrm>
          <a:prstGeom prst="rect">
            <a:avLst/>
          </a:prstGeom>
          <a:solidFill>
            <a:srgbClr val="FFFF00"/>
          </a:solidFill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th-TH" sz="1662" b="1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จัดทำให้เป็นวัฒนธรรมในการพัฒนาบุคคลากร 1 เดือน 1 ครั้ง </a:t>
            </a:r>
            <a:r>
              <a:rPr lang="en-US" sz="1662" b="1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1 .5</a:t>
            </a:r>
            <a:r>
              <a:rPr lang="th-TH" sz="1662" b="1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ชั่วโมง...</a:t>
            </a:r>
            <a:endParaRPr lang="en-US" sz="1662" b="1" dirty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19844" y="406870"/>
            <a:ext cx="657637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1400" b="1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กำหนดการสำหรับแผนพัฒนาทรัพยากรมนุษย์นั้นโดยทั่วไปจะวางแผนในวัน</a:t>
            </a:r>
            <a:r>
              <a:rPr lang="th-TH" sz="1400" b="1" dirty="0" smtClean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อังคาร</a:t>
            </a:r>
            <a:endParaRPr lang="en-US" sz="1400" b="1" dirty="0" smtClean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r>
              <a:rPr lang="th-TH" sz="1400" b="1" dirty="0" smtClean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ช่วง</a:t>
            </a:r>
            <a:r>
              <a:rPr lang="th-TH" sz="1400" b="1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สัปดาห์แรกของทุกเดือน </a:t>
            </a:r>
            <a:r>
              <a:rPr lang="th-TH" sz="1400" b="1" dirty="0" smtClean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ตั้งแต่</a:t>
            </a:r>
            <a:r>
              <a:rPr lang="th-TH" sz="1400" b="1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เวลา 09</a:t>
            </a:r>
            <a:r>
              <a:rPr lang="en-US" sz="1400" b="1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:00</a:t>
            </a:r>
            <a:r>
              <a:rPr lang="th-TH" sz="1400" b="1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น. ถึง 10:</a:t>
            </a:r>
            <a:r>
              <a:rPr lang="en-US" sz="1400" b="1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3</a:t>
            </a:r>
            <a:r>
              <a:rPr lang="th-TH" sz="1400" b="1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0 น.</a:t>
            </a:r>
            <a:endParaRPr lang="en-US" sz="1400" b="1" dirty="0">
              <a:solidFill>
                <a:srgbClr val="FF0000"/>
              </a:solidFill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4819824" y="4404164"/>
            <a:ext cx="1164101" cy="34810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62" b="1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Report Q3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4824928" y="5616939"/>
            <a:ext cx="1164101" cy="34810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62" b="1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Report Q4</a:t>
            </a:r>
          </a:p>
        </p:txBody>
      </p:sp>
      <p:sp>
        <p:nvSpPr>
          <p:cNvPr id="65" name="Down Arrow 64"/>
          <p:cNvSpPr/>
          <p:nvPr/>
        </p:nvSpPr>
        <p:spPr>
          <a:xfrm>
            <a:off x="5237975" y="2899117"/>
            <a:ext cx="333553" cy="25587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62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66" name="Down Arrow 65"/>
          <p:cNvSpPr/>
          <p:nvPr/>
        </p:nvSpPr>
        <p:spPr>
          <a:xfrm>
            <a:off x="5233875" y="4793567"/>
            <a:ext cx="333553" cy="7558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62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4816774" y="3200851"/>
            <a:ext cx="1164101" cy="34810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62" b="1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Report Q2</a:t>
            </a:r>
          </a:p>
        </p:txBody>
      </p:sp>
      <p:sp>
        <p:nvSpPr>
          <p:cNvPr id="68" name="Rounded Rectangle 67"/>
          <p:cNvSpPr/>
          <p:nvPr/>
        </p:nvSpPr>
        <p:spPr>
          <a:xfrm>
            <a:off x="1613096" y="1586132"/>
            <a:ext cx="2485292" cy="119106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62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69" name="Rounded Rectangle 68"/>
          <p:cNvSpPr/>
          <p:nvPr/>
        </p:nvSpPr>
        <p:spPr>
          <a:xfrm>
            <a:off x="1613096" y="2777197"/>
            <a:ext cx="2485292" cy="120044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62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70" name="Rounded Rectangle 69"/>
          <p:cNvSpPr/>
          <p:nvPr/>
        </p:nvSpPr>
        <p:spPr>
          <a:xfrm>
            <a:off x="1613095" y="3968261"/>
            <a:ext cx="2494671" cy="1209822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62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71" name="Rounded Rectangle 70"/>
          <p:cNvSpPr/>
          <p:nvPr/>
        </p:nvSpPr>
        <p:spPr>
          <a:xfrm>
            <a:off x="1622474" y="5178083"/>
            <a:ext cx="2485292" cy="134112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62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72" name="Down Arrow 71"/>
          <p:cNvSpPr/>
          <p:nvPr/>
        </p:nvSpPr>
        <p:spPr>
          <a:xfrm>
            <a:off x="5228596" y="3574367"/>
            <a:ext cx="333553" cy="79716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62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pic>
        <p:nvPicPr>
          <p:cNvPr id="73" name="Picture 72"/>
          <p:cNvPicPr>
            <a:picLocks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5281" y="1595512"/>
            <a:ext cx="403274" cy="34700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4" name="Picture 73" descr="014664.jpg"/>
          <p:cNvPicPr preferRelativeResize="0"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4573394" y="1604889"/>
            <a:ext cx="425326" cy="337626"/>
          </a:xfrm>
          <a:prstGeom prst="rect">
            <a:avLst/>
          </a:prstGeom>
          <a:ln w="3175" cap="sq" cmpd="thickThin">
            <a:solidFill>
              <a:schemeClr val="tx1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75" name="Picture 7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28677" y="1601578"/>
            <a:ext cx="392074" cy="340936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76" name="Picture 7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52089" y="1600253"/>
            <a:ext cx="381315" cy="342261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78" name="Picture 77" descr="IMG_5918.JPG"/>
          <p:cNvPicPr>
            <a:picLocks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5861539" y="1604889"/>
            <a:ext cx="416658" cy="347003"/>
          </a:xfrm>
          <a:prstGeom prst="rect">
            <a:avLst/>
          </a:prstGeom>
          <a:ln w="3175" cap="sq" cmpd="thickThin">
            <a:solidFill>
              <a:schemeClr val="tx1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79" name="Picture 78"/>
          <p:cNvPicPr>
            <a:picLocks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8230" y="1604890"/>
            <a:ext cx="397992" cy="34700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0" name="Picture 79"/>
          <p:cNvPicPr>
            <a:picLocks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2422" y="1988167"/>
            <a:ext cx="390981" cy="36699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1" name="Picture 80"/>
          <p:cNvPicPr>
            <a:picLocks noChangeAspect="1"/>
          </p:cNvPicPr>
          <p:nvPr/>
        </p:nvPicPr>
        <p:blipFill rotWithShape="1"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32" t="7003"/>
          <a:stretch/>
        </p:blipFill>
        <p:spPr>
          <a:xfrm>
            <a:off x="4579604" y="1991682"/>
            <a:ext cx="419117" cy="36348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2" name="Picture 81"/>
          <p:cNvPicPr>
            <a:picLocks noChangeAspect="1"/>
          </p:cNvPicPr>
          <p:nvPr/>
        </p:nvPicPr>
        <p:blipFill rotWithShape="1">
          <a:blip r:embed="rId14" cstate="print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787" t="9512" r="8192" b="3290"/>
          <a:stretch/>
        </p:blipFill>
        <p:spPr>
          <a:xfrm>
            <a:off x="4149379" y="1991474"/>
            <a:ext cx="399175" cy="36369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3" name="Picture 82"/>
          <p:cNvPicPr>
            <a:picLocks noChangeAspect="1"/>
          </p:cNvPicPr>
          <p:nvPr/>
        </p:nvPicPr>
        <p:blipFill>
          <a:blip r:embed="rId16" cstate="print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5636" y="1989495"/>
            <a:ext cx="408555" cy="356293"/>
          </a:xfrm>
          <a:prstGeom prst="rect">
            <a:avLst/>
          </a:prstGeom>
          <a:ln w="3175" cap="sq" cmpd="thickThin">
            <a:solidFill>
              <a:schemeClr val="tx1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84" name="Picture 83"/>
          <p:cNvPicPr>
            <a:picLocks noChangeAspect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65" t="8809" r="13092" b="24893"/>
          <a:stretch/>
        </p:blipFill>
        <p:spPr>
          <a:xfrm>
            <a:off x="6298229" y="1993596"/>
            <a:ext cx="397993" cy="35219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5" name="Picture 84"/>
          <p:cNvPicPr>
            <a:picLocks noChangeAspect="1"/>
          </p:cNvPicPr>
          <p:nvPr/>
        </p:nvPicPr>
        <p:blipFill>
          <a:blip r:embed="rId19" cstate="print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0954" y="1991006"/>
            <a:ext cx="380419" cy="36416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7" name="Picture 86"/>
          <p:cNvPicPr>
            <a:picLocks noChangeAspect="1"/>
          </p:cNvPicPr>
          <p:nvPr/>
        </p:nvPicPr>
        <p:blipFill>
          <a:blip r:embed="rId21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47497" y="2379245"/>
            <a:ext cx="279137" cy="369817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88" name="Picture 87"/>
          <p:cNvPicPr>
            <a:picLocks/>
          </p:cNvPicPr>
          <p:nvPr/>
        </p:nvPicPr>
        <p:blipFill>
          <a:blip r:embed="rId23"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454770" y="2383303"/>
            <a:ext cx="234462" cy="37513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9" name="Picture 88" descr="2553_001.pdf - Adobe Acrobat Reader DC"/>
          <p:cNvPicPr>
            <a:picLocks noChangeAspect="1"/>
          </p:cNvPicPr>
          <p:nvPr/>
        </p:nvPicPr>
        <p:blipFill rotWithShape="1"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664" t="34231" r="26597" b="47021"/>
          <a:stretch/>
        </p:blipFill>
        <p:spPr>
          <a:xfrm>
            <a:off x="4720281" y="2386772"/>
            <a:ext cx="278439" cy="37349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0" name="Picture 89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018242" y="2383302"/>
            <a:ext cx="227814" cy="36576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1" name="Picture 90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6273828" y="2386523"/>
            <a:ext cx="225446" cy="36253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2" name="Picture 91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5702254" y="2383302"/>
            <a:ext cx="290584" cy="36576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3" name="Picture 92"/>
          <p:cNvPicPr>
            <a:picLocks noChangeAspect="1"/>
          </p:cNvPicPr>
          <p:nvPr/>
        </p:nvPicPr>
        <p:blipFill rotWithShape="1">
          <a:blip r:embed="rId29"/>
          <a:srcRect b="18435"/>
          <a:stretch/>
        </p:blipFill>
        <p:spPr>
          <a:xfrm>
            <a:off x="6527410" y="2381418"/>
            <a:ext cx="234461" cy="36764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4" name="TextBox 93"/>
          <p:cNvSpPr txBox="1"/>
          <p:nvPr/>
        </p:nvSpPr>
        <p:spPr>
          <a:xfrm>
            <a:off x="5026857" y="2356789"/>
            <a:ext cx="637735" cy="40472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15" b="1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Report</a:t>
            </a:r>
          </a:p>
          <a:p>
            <a:pPr algn="ctr"/>
            <a:r>
              <a:rPr lang="en-US" sz="1015" b="1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Q1</a:t>
            </a:r>
          </a:p>
        </p:txBody>
      </p:sp>
      <p:sp>
        <p:nvSpPr>
          <p:cNvPr id="42" name="Slide Number Placeholder 1"/>
          <p:cNvSpPr txBox="1">
            <a:spLocks/>
          </p:cNvSpPr>
          <p:nvPr/>
        </p:nvSpPr>
        <p:spPr>
          <a:xfrm>
            <a:off x="8712092" y="5696"/>
            <a:ext cx="427495" cy="393765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DF45C4D3-E5FA-4693-B145-B6F044B422B4}" type="slidenum">
              <a:rPr lang="en-US" sz="2000" b="1" smtClean="0">
                <a:solidFill>
                  <a:prstClr val="black">
                    <a:tint val="75000"/>
                  </a:prstClr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pPr algn="ctr">
                <a:defRPr/>
              </a:pPr>
              <a:t>4</a:t>
            </a:fld>
            <a:endParaRPr lang="en-US" sz="2000" b="1" dirty="0">
              <a:solidFill>
                <a:prstClr val="black">
                  <a:tint val="75000"/>
                </a:prstClr>
              </a:solidFill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36980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/>
          <p:cNvSpPr txBox="1"/>
          <p:nvPr/>
        </p:nvSpPr>
        <p:spPr>
          <a:xfrm>
            <a:off x="1534245" y="471415"/>
            <a:ext cx="66239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b="1" dirty="0">
                <a:solidFill>
                  <a:srgbClr val="0000FF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DBC-RA2 Human resource </a:t>
            </a:r>
            <a:r>
              <a:rPr lang="en-US" sz="2400" b="1" dirty="0">
                <a:solidFill>
                  <a:srgbClr val="0000FF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Management</a:t>
            </a:r>
            <a:r>
              <a:rPr lang="en-US" altLang="ja-JP" sz="2400" b="1" dirty="0">
                <a:solidFill>
                  <a:srgbClr val="0000FF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2024 </a:t>
            </a:r>
            <a:endParaRPr kumimoji="1" lang="ja-JP" altLang="en-US" sz="2400" b="1" dirty="0">
              <a:solidFill>
                <a:srgbClr val="0000FF"/>
              </a:solidFill>
              <a:latin typeface="Microsoft Sans Serif" panose="020B0604020202020204" pitchFamily="34" charset="0"/>
              <a:ea typeface="Meiryo UI" panose="020B0604030504040204" pitchFamily="50" charset="-128"/>
              <a:cs typeface="Microsoft Sans Serif" panose="020B0604020202020204" pitchFamily="34" charset="0"/>
            </a:endParaRPr>
          </a:p>
        </p:txBody>
      </p:sp>
      <p:graphicFrame>
        <p:nvGraphicFramePr>
          <p:cNvPr id="3" name="表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1927239"/>
              </p:ext>
            </p:extLst>
          </p:nvPr>
        </p:nvGraphicFramePr>
        <p:xfrm>
          <a:off x="750362" y="1501144"/>
          <a:ext cx="7489875" cy="34043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518">
                  <a:extLst>
                    <a:ext uri="{9D8B030D-6E8A-4147-A177-3AD203B41FA5}">
                      <a16:colId xmlns:a16="http://schemas.microsoft.com/office/drawing/2014/main" val="3949397385"/>
                    </a:ext>
                  </a:extLst>
                </a:gridCol>
                <a:gridCol w="884248">
                  <a:extLst>
                    <a:ext uri="{9D8B030D-6E8A-4147-A177-3AD203B41FA5}">
                      <a16:colId xmlns:a16="http://schemas.microsoft.com/office/drawing/2014/main" val="924744470"/>
                    </a:ext>
                  </a:extLst>
                </a:gridCol>
                <a:gridCol w="1098326">
                  <a:extLst>
                    <a:ext uri="{9D8B030D-6E8A-4147-A177-3AD203B41FA5}">
                      <a16:colId xmlns:a16="http://schemas.microsoft.com/office/drawing/2014/main" val="2236807471"/>
                    </a:ext>
                  </a:extLst>
                </a:gridCol>
                <a:gridCol w="961036">
                  <a:extLst>
                    <a:ext uri="{9D8B030D-6E8A-4147-A177-3AD203B41FA5}">
                      <a16:colId xmlns:a16="http://schemas.microsoft.com/office/drawing/2014/main" val="1139574907"/>
                    </a:ext>
                  </a:extLst>
                </a:gridCol>
                <a:gridCol w="564832">
                  <a:extLst>
                    <a:ext uri="{9D8B030D-6E8A-4147-A177-3AD203B41FA5}">
                      <a16:colId xmlns:a16="http://schemas.microsoft.com/office/drawing/2014/main" val="2247577113"/>
                    </a:ext>
                  </a:extLst>
                </a:gridCol>
                <a:gridCol w="1166972">
                  <a:extLst>
                    <a:ext uri="{9D8B030D-6E8A-4147-A177-3AD203B41FA5}">
                      <a16:colId xmlns:a16="http://schemas.microsoft.com/office/drawing/2014/main" val="3941031247"/>
                    </a:ext>
                  </a:extLst>
                </a:gridCol>
                <a:gridCol w="2333943">
                  <a:extLst>
                    <a:ext uri="{9D8B030D-6E8A-4147-A177-3AD203B41FA5}">
                      <a16:colId xmlns:a16="http://schemas.microsoft.com/office/drawing/2014/main" val="1010371999"/>
                    </a:ext>
                  </a:extLst>
                </a:gridCol>
              </a:tblGrid>
              <a:tr h="311171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400" dirty="0" smtClean="0">
                          <a:solidFill>
                            <a:schemeClr val="tx1"/>
                          </a:solidFill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No.</a:t>
                      </a:r>
                      <a:endParaRPr kumimoji="1" lang="ja-JP" altLang="en-US" sz="1400" dirty="0">
                        <a:solidFill>
                          <a:schemeClr val="tx1"/>
                        </a:solidFill>
                        <a:latin typeface="Microsoft Sans Serif" panose="020B0604020202020204" pitchFamily="34" charset="0"/>
                        <a:ea typeface="Meiryo UI" panose="020B0604030504040204" pitchFamily="50" charset="-128"/>
                        <a:cs typeface="Microsoft Sans Serif" panose="020B0604020202020204" pitchFamily="34" charset="0"/>
                      </a:endParaRPr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400" dirty="0" smtClean="0">
                          <a:solidFill>
                            <a:schemeClr val="tx1"/>
                          </a:solidFill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Dept.</a:t>
                      </a:r>
                      <a:endParaRPr kumimoji="1" lang="ja-JP" altLang="en-US" sz="1400" dirty="0">
                        <a:solidFill>
                          <a:schemeClr val="tx1"/>
                        </a:solidFill>
                        <a:latin typeface="Microsoft Sans Serif" panose="020B0604020202020204" pitchFamily="34" charset="0"/>
                        <a:ea typeface="Meiryo UI" panose="020B0604030504040204" pitchFamily="50" charset="-128"/>
                        <a:cs typeface="Microsoft Sans Serif" panose="020B0604020202020204" pitchFamily="34" charset="0"/>
                      </a:endParaRPr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400" dirty="0" smtClean="0">
                          <a:solidFill>
                            <a:schemeClr val="tx1"/>
                          </a:solidFill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Section</a:t>
                      </a:r>
                      <a:endParaRPr kumimoji="1" lang="ja-JP" altLang="en-US" sz="1400" dirty="0">
                        <a:solidFill>
                          <a:schemeClr val="tx1"/>
                        </a:solidFill>
                        <a:latin typeface="Microsoft Sans Serif" panose="020B0604020202020204" pitchFamily="34" charset="0"/>
                        <a:ea typeface="Meiryo UI" panose="020B0604030504040204" pitchFamily="50" charset="-128"/>
                        <a:cs typeface="Microsoft Sans Serif" panose="020B0604020202020204" pitchFamily="34" charset="0"/>
                      </a:endParaRPr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400" dirty="0" smtClean="0">
                          <a:solidFill>
                            <a:schemeClr val="tx1"/>
                          </a:solidFill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PHOTO</a:t>
                      </a:r>
                      <a:endParaRPr kumimoji="1" lang="ja-JP" altLang="en-US" sz="1400" dirty="0">
                        <a:solidFill>
                          <a:schemeClr val="tx1"/>
                        </a:solidFill>
                        <a:latin typeface="Microsoft Sans Serif" panose="020B0604020202020204" pitchFamily="34" charset="0"/>
                        <a:ea typeface="Meiryo UI" panose="020B0604030504040204" pitchFamily="50" charset="-128"/>
                        <a:cs typeface="Microsoft Sans Serif" panose="020B0604020202020204" pitchFamily="34" charset="0"/>
                      </a:endParaRPr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400" dirty="0" smtClean="0">
                          <a:solidFill>
                            <a:schemeClr val="tx1"/>
                          </a:solidFill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Band</a:t>
                      </a:r>
                      <a:endParaRPr kumimoji="1" lang="ja-JP" altLang="en-US" sz="1400" dirty="0">
                        <a:solidFill>
                          <a:schemeClr val="tx1"/>
                        </a:solidFill>
                        <a:latin typeface="Microsoft Sans Serif" panose="020B0604020202020204" pitchFamily="34" charset="0"/>
                        <a:ea typeface="Meiryo UI" panose="020B0604030504040204" pitchFamily="50" charset="-128"/>
                        <a:cs typeface="Microsoft Sans Serif" panose="020B0604020202020204" pitchFamily="34" charset="0"/>
                      </a:endParaRPr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400" dirty="0" smtClean="0">
                          <a:solidFill>
                            <a:schemeClr val="tx1"/>
                          </a:solidFill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Trainee</a:t>
                      </a:r>
                      <a:endParaRPr kumimoji="1" lang="ja-JP" altLang="en-US" sz="1400" dirty="0">
                        <a:solidFill>
                          <a:schemeClr val="tx1"/>
                        </a:solidFill>
                        <a:latin typeface="Microsoft Sans Serif" panose="020B0604020202020204" pitchFamily="34" charset="0"/>
                        <a:ea typeface="Meiryo UI" panose="020B0604030504040204" pitchFamily="50" charset="-128"/>
                        <a:cs typeface="Microsoft Sans Serif" panose="020B0604020202020204" pitchFamily="34" charset="0"/>
                      </a:endParaRPr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400" dirty="0" smtClean="0">
                          <a:solidFill>
                            <a:schemeClr val="tx1"/>
                          </a:solidFill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Subject</a:t>
                      </a:r>
                      <a:r>
                        <a:rPr kumimoji="1" lang="en-US" altLang="ja-JP" sz="1400" baseline="0" dirty="0" smtClean="0">
                          <a:solidFill>
                            <a:schemeClr val="tx1"/>
                          </a:solidFill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 </a:t>
                      </a:r>
                      <a:r>
                        <a:rPr kumimoji="1" lang="ja-JP" altLang="en-US" sz="1400" dirty="0" smtClean="0">
                          <a:solidFill>
                            <a:schemeClr val="tx1"/>
                          </a:solidFill>
                          <a:latin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課題</a:t>
                      </a:r>
                      <a:endParaRPr kumimoji="1" lang="ja-JP" altLang="en-US" sz="1400" dirty="0">
                        <a:solidFill>
                          <a:schemeClr val="tx1"/>
                        </a:solidFill>
                        <a:latin typeface="Microsoft Sans Serif" panose="020B0604020202020204" pitchFamily="34" charset="0"/>
                        <a:ea typeface="Meiryo UI" panose="020B0604030504040204" pitchFamily="50" charset="-128"/>
                        <a:cs typeface="Microsoft Sans Serif" panose="020B0604020202020204" pitchFamily="34" charset="0"/>
                      </a:endParaRPr>
                    </a:p>
                  </a:txBody>
                  <a:tcPr marL="51435" marR="51435" marT="25718" marB="25718" anchor="ctr"/>
                </a:tc>
                <a:extLst>
                  <a:ext uri="{0D108BD9-81ED-4DB2-BD59-A6C34878D82A}">
                    <a16:rowId xmlns:a16="http://schemas.microsoft.com/office/drawing/2014/main" val="783652384"/>
                  </a:ext>
                </a:extLst>
              </a:tr>
              <a:tr h="78568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b="0" dirty="0" smtClean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1</a:t>
                      </a:r>
                      <a:endParaRPr kumimoji="1" lang="ja-JP" altLang="en-US" sz="1200" b="0" dirty="0">
                        <a:latin typeface="Microsoft Sans Serif" panose="020B0604020202020204" pitchFamily="34" charset="0"/>
                        <a:ea typeface="Meiryo UI" panose="020B0604030504040204" pitchFamily="50" charset="-128"/>
                        <a:cs typeface="Microsoft Sans Serif" panose="020B0604020202020204" pitchFamily="34" charset="0"/>
                      </a:endParaRPr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b="0" dirty="0" smtClean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DBC-RA-2</a:t>
                      </a:r>
                      <a:endParaRPr kumimoji="1" lang="ja-JP" altLang="en-US" sz="1200" b="0" dirty="0">
                        <a:latin typeface="Microsoft Sans Serif" panose="020B0604020202020204" pitchFamily="34" charset="0"/>
                        <a:ea typeface="Meiryo UI" panose="020B0604030504040204" pitchFamily="50" charset="-128"/>
                        <a:cs typeface="Microsoft Sans Serif" panose="020B0604020202020204" pitchFamily="34" charset="0"/>
                      </a:endParaRPr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en-US" altLang="ja-JP" sz="1200" b="0" dirty="0" smtClean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Over</a:t>
                      </a:r>
                      <a:r>
                        <a:rPr kumimoji="1" lang="en-US" altLang="ja-JP" sz="1200" b="0" baseline="0" dirty="0" smtClean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 All PHD</a:t>
                      </a:r>
                      <a:endParaRPr kumimoji="1" lang="ja-JP" altLang="en-US" sz="1200" b="0" dirty="0">
                        <a:latin typeface="Microsoft Sans Serif" panose="020B0604020202020204" pitchFamily="34" charset="0"/>
                        <a:ea typeface="Meiryo UI" panose="020B0604030504040204" pitchFamily="50" charset="-128"/>
                        <a:cs typeface="Microsoft Sans Serif" panose="020B0604020202020204" pitchFamily="34" charset="0"/>
                      </a:endParaRPr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200" b="0" dirty="0">
                        <a:latin typeface="Microsoft Sans Serif" panose="020B0604020202020204" pitchFamily="34" charset="0"/>
                        <a:ea typeface="Meiryo UI" panose="020B0604030504040204" pitchFamily="50" charset="-128"/>
                        <a:cs typeface="Microsoft Sans Serif" panose="020B0604020202020204" pitchFamily="34" charset="0"/>
                      </a:endParaRPr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200" b="0" dirty="0" smtClean="0">
                          <a:solidFill>
                            <a:schemeClr val="tx1"/>
                          </a:solidFill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J3</a:t>
                      </a:r>
                      <a:endParaRPr lang="ja-JP" altLang="en-US" sz="1200" b="0" dirty="0">
                        <a:solidFill>
                          <a:schemeClr val="tx1"/>
                        </a:solidFill>
                        <a:latin typeface="Microsoft Sans Serif" panose="020B0604020202020204" pitchFamily="34" charset="0"/>
                        <a:cs typeface="Microsoft Sans Serif" panose="020B0604020202020204" pitchFamily="34" charset="0"/>
                      </a:endParaRPr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ja-JP" sz="1200" b="0" dirty="0" err="1" smtClean="0">
                          <a:solidFill>
                            <a:schemeClr val="tx1"/>
                          </a:solidFill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Ms.Mullika</a:t>
                      </a:r>
                      <a:endParaRPr lang="ja-JP" altLang="en-US" sz="1200" b="0" dirty="0">
                        <a:solidFill>
                          <a:schemeClr val="tx1"/>
                        </a:solidFill>
                        <a:latin typeface="Microsoft Sans Serif" panose="020B0604020202020204" pitchFamily="34" charset="0"/>
                        <a:cs typeface="Microsoft Sans Serif" panose="020B0604020202020204" pitchFamily="34" charset="0"/>
                      </a:endParaRPr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200" b="0" dirty="0" smtClean="0">
                          <a:solidFill>
                            <a:schemeClr val="tx1"/>
                          </a:solidFill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Over All </a:t>
                      </a:r>
                      <a:r>
                        <a:rPr lang="en-US" altLang="ja-JP" sz="1200" b="0" baseline="0" dirty="0" smtClean="0">
                          <a:solidFill>
                            <a:schemeClr val="tx1"/>
                          </a:solidFill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Job DBC PHD </a:t>
                      </a: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200" b="0" dirty="0" smtClean="0">
                          <a:solidFill>
                            <a:schemeClr val="tx1"/>
                          </a:solidFill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Workload</a:t>
                      </a:r>
                      <a:r>
                        <a:rPr lang="en-US" altLang="ja-JP" sz="1200" b="0" baseline="0" dirty="0" smtClean="0">
                          <a:solidFill>
                            <a:schemeClr val="tx1"/>
                          </a:solidFill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  Improvement</a:t>
                      </a:r>
                      <a:endParaRPr lang="ja-JP" altLang="en-US" sz="1200" b="0" dirty="0" smtClean="0">
                        <a:solidFill>
                          <a:schemeClr val="tx1"/>
                        </a:solidFill>
                        <a:latin typeface="Microsoft Sans Serif" panose="020B0604020202020204" pitchFamily="34" charset="0"/>
                        <a:cs typeface="Microsoft Sans Serif" panose="020B0604020202020204" pitchFamily="34" charset="0"/>
                      </a:endParaRPr>
                    </a:p>
                  </a:txBody>
                  <a:tcPr marL="51435" marR="51435" marT="25718" marB="25718" anchor="ctr"/>
                </a:tc>
                <a:extLst>
                  <a:ext uri="{0D108BD9-81ED-4DB2-BD59-A6C34878D82A}">
                    <a16:rowId xmlns:a16="http://schemas.microsoft.com/office/drawing/2014/main" val="2051534156"/>
                  </a:ext>
                </a:extLst>
              </a:tr>
              <a:tr h="76916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uLnTx/>
                          <a:uFillTx/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2</a:t>
                      </a:r>
                      <a:endParaRPr kumimoji="1" lang="ja-JP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Microsoft Sans Serif" panose="020B0604020202020204" pitchFamily="34" charset="0"/>
                        <a:ea typeface="Meiryo UI" panose="020B0604030504040204" pitchFamily="50" charset="-128"/>
                        <a:cs typeface="Microsoft Sans Serif" panose="020B0604020202020204" pitchFamily="34" charset="0"/>
                      </a:endParaRPr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b="0" dirty="0" smtClean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DBC-RA-2</a:t>
                      </a:r>
                      <a:endParaRPr kumimoji="1" lang="ja-JP" altLang="en-US" sz="1200" b="0" dirty="0" smtClean="0">
                        <a:latin typeface="Microsoft Sans Serif" panose="020B0604020202020204" pitchFamily="34" charset="0"/>
                        <a:ea typeface="Meiryo UI" panose="020B0604030504040204" pitchFamily="50" charset="-128"/>
                        <a:cs typeface="Microsoft Sans Serif" panose="020B0604020202020204" pitchFamily="34" charset="0"/>
                      </a:endParaRPr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200" b="0" baseline="0" dirty="0" smtClean="0">
                          <a:solidFill>
                            <a:schemeClr val="dk1"/>
                          </a:solidFill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IM Child PCB</a:t>
                      </a:r>
                      <a:endParaRPr lang="en-US" sz="1200" b="0" baseline="0" dirty="0" smtClean="0">
                        <a:solidFill>
                          <a:schemeClr val="tx1"/>
                        </a:solidFill>
                        <a:latin typeface="Microsoft Sans Serif" panose="020B0604020202020204" pitchFamily="34" charset="0"/>
                        <a:ea typeface="Microsoft Sans Serif" panose="020B0604020202020204" pitchFamily="34" charset="0"/>
                        <a:cs typeface="Microsoft Sans Serif" panose="020B0604020202020204" pitchFamily="34" charset="0"/>
                      </a:endParaRPr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200" b="1" dirty="0">
                        <a:solidFill>
                          <a:srgbClr val="FF0000"/>
                        </a:solidFill>
                        <a:latin typeface="Microsoft Sans Serif" panose="020B0604020202020204" pitchFamily="34" charset="0"/>
                        <a:ea typeface="Meiryo UI" panose="020B0604030504040204" pitchFamily="50" charset="-128"/>
                        <a:cs typeface="Microsoft Sans Serif" panose="020B0604020202020204" pitchFamily="34" charset="0"/>
                      </a:endParaRPr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200" b="0" dirty="0" smtClean="0">
                          <a:solidFill>
                            <a:schemeClr val="tx1"/>
                          </a:solidFill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J3</a:t>
                      </a:r>
                      <a:endParaRPr lang="ja-JP" altLang="en-US" sz="1200" b="0" dirty="0" smtClean="0">
                        <a:solidFill>
                          <a:schemeClr val="tx1"/>
                        </a:solidFill>
                        <a:latin typeface="Microsoft Sans Serif" panose="020B0604020202020204" pitchFamily="34" charset="0"/>
                        <a:cs typeface="Microsoft Sans Serif" panose="020B0604020202020204" pitchFamily="34" charset="0"/>
                      </a:endParaRPr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solidFill>
                            <a:schemeClr val="tx1"/>
                          </a:solidFill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 </a:t>
                      </a:r>
                      <a:r>
                        <a:rPr lang="en-US" sz="1200" b="0" dirty="0" err="1" smtClean="0">
                          <a:solidFill>
                            <a:schemeClr val="tx1"/>
                          </a:solidFill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Ms.Aree</a:t>
                      </a:r>
                      <a:endParaRPr lang="ja-JP" altLang="en-US" sz="1200" b="0" dirty="0">
                        <a:solidFill>
                          <a:schemeClr val="tx1"/>
                        </a:solidFill>
                        <a:latin typeface="Microsoft Sans Serif" panose="020B0604020202020204" pitchFamily="34" charset="0"/>
                        <a:cs typeface="Microsoft Sans Serif" panose="020B0604020202020204" pitchFamily="34" charset="0"/>
                      </a:endParaRPr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200" b="0" i="0" dirty="0" smtClean="0">
                          <a:solidFill>
                            <a:schemeClr val="tx1"/>
                          </a:solidFill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Control Quality Shelf Life Management</a:t>
                      </a:r>
                      <a:r>
                        <a:rPr lang="en-US" altLang="ja-JP" sz="1200" b="0" i="0" baseline="0" dirty="0" smtClean="0">
                          <a:solidFill>
                            <a:schemeClr val="tx1"/>
                          </a:solidFill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 PCB Child Parts</a:t>
                      </a:r>
                      <a:endParaRPr lang="ja-JP" altLang="en-US" sz="1200" b="0" dirty="0" smtClean="0">
                        <a:solidFill>
                          <a:schemeClr val="tx1"/>
                        </a:solidFill>
                        <a:latin typeface="Microsoft Sans Serif" panose="020B0604020202020204" pitchFamily="34" charset="0"/>
                        <a:cs typeface="Microsoft Sans Serif" panose="020B0604020202020204" pitchFamily="34" charset="0"/>
                      </a:endParaRPr>
                    </a:p>
                  </a:txBody>
                  <a:tcPr marL="51435" marR="51435" marT="25718" marB="25718" anchor="ctr"/>
                </a:tc>
                <a:extLst>
                  <a:ext uri="{0D108BD9-81ED-4DB2-BD59-A6C34878D82A}">
                    <a16:rowId xmlns:a16="http://schemas.microsoft.com/office/drawing/2014/main" val="2675450986"/>
                  </a:ext>
                </a:extLst>
              </a:tr>
              <a:tr h="76916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3</a:t>
                      </a:r>
                      <a:endParaRPr kumimoji="1" lang="ja-JP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Microsoft Sans Serif" panose="020B0604020202020204" pitchFamily="34" charset="0"/>
                        <a:ea typeface="Meiryo UI" panose="020B0604030504040204" pitchFamily="50" charset="-128"/>
                        <a:cs typeface="Microsoft Sans Serif" panose="020B0604020202020204" pitchFamily="34" charset="0"/>
                      </a:endParaRPr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b="0" dirty="0" smtClean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DBC-RA-2</a:t>
                      </a:r>
                      <a:endParaRPr kumimoji="1" lang="ja-JP" altLang="en-US" sz="1200" b="0" dirty="0" smtClean="0">
                        <a:latin typeface="Microsoft Sans Serif" panose="020B0604020202020204" pitchFamily="34" charset="0"/>
                        <a:ea typeface="Meiryo UI" panose="020B0604030504040204" pitchFamily="50" charset="-128"/>
                        <a:cs typeface="Microsoft Sans Serif" panose="020B0604020202020204" pitchFamily="34" charset="0"/>
                      </a:endParaRPr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200" b="0" baseline="0" dirty="0" smtClean="0">
                          <a:solidFill>
                            <a:schemeClr val="dk1"/>
                          </a:solidFill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MPC PHD</a:t>
                      </a:r>
                      <a:endParaRPr lang="en-US" sz="1200" b="0" baseline="0" dirty="0" smtClean="0">
                        <a:solidFill>
                          <a:schemeClr val="tx1"/>
                        </a:solidFill>
                        <a:latin typeface="Microsoft Sans Serif" panose="020B0604020202020204" pitchFamily="34" charset="0"/>
                        <a:ea typeface="Microsoft Sans Serif" panose="020B0604020202020204" pitchFamily="34" charset="0"/>
                        <a:cs typeface="Microsoft Sans Serif" panose="020B0604020202020204" pitchFamily="34" charset="0"/>
                      </a:endParaRPr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200" b="1" dirty="0">
                        <a:solidFill>
                          <a:srgbClr val="FF0000"/>
                        </a:solidFill>
                        <a:latin typeface="Microsoft Sans Serif" panose="020B0604020202020204" pitchFamily="34" charset="0"/>
                        <a:ea typeface="Meiryo UI" panose="020B0604030504040204" pitchFamily="50" charset="-128"/>
                        <a:cs typeface="Microsoft Sans Serif" panose="020B0604020202020204" pitchFamily="34" charset="0"/>
                      </a:endParaRPr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200" b="0" dirty="0" smtClean="0">
                          <a:solidFill>
                            <a:schemeClr val="tx1"/>
                          </a:solidFill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J3</a:t>
                      </a:r>
                      <a:endParaRPr lang="ja-JP" altLang="en-US" sz="1200" b="0" dirty="0" smtClean="0">
                        <a:solidFill>
                          <a:schemeClr val="tx1"/>
                        </a:solidFill>
                        <a:latin typeface="Microsoft Sans Serif" panose="020B0604020202020204" pitchFamily="34" charset="0"/>
                        <a:cs typeface="Microsoft Sans Serif" panose="020B0604020202020204" pitchFamily="34" charset="0"/>
                      </a:endParaRPr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solidFill>
                            <a:schemeClr val="tx1"/>
                          </a:solidFill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 </a:t>
                      </a:r>
                      <a:r>
                        <a:rPr lang="en-US" sz="1200" b="0" dirty="0" err="1" smtClean="0">
                          <a:solidFill>
                            <a:schemeClr val="tx1"/>
                          </a:solidFill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Ms.Potjanart</a:t>
                      </a:r>
                      <a:r>
                        <a:rPr lang="en-US" sz="1200" b="0" baseline="0" dirty="0" smtClean="0">
                          <a:solidFill>
                            <a:schemeClr val="tx1"/>
                          </a:solidFill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 </a:t>
                      </a:r>
                      <a:endParaRPr lang="ja-JP" altLang="en-US" sz="1200" b="0" dirty="0">
                        <a:solidFill>
                          <a:schemeClr val="tx1"/>
                        </a:solidFill>
                        <a:latin typeface="Microsoft Sans Serif" panose="020B0604020202020204" pitchFamily="34" charset="0"/>
                        <a:cs typeface="Microsoft Sans Serif" panose="020B0604020202020204" pitchFamily="34" charset="0"/>
                      </a:endParaRPr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200" b="0" dirty="0" smtClean="0">
                          <a:solidFill>
                            <a:schemeClr val="tx1"/>
                          </a:solidFill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MPC PHD Overall  </a:t>
                      </a: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200" b="0" dirty="0" err="1" smtClean="0">
                          <a:solidFill>
                            <a:schemeClr val="tx1"/>
                          </a:solidFill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Butsuryu</a:t>
                      </a:r>
                      <a:r>
                        <a:rPr lang="en-US" altLang="ja-JP" sz="1200" b="0" baseline="0" dirty="0" smtClean="0">
                          <a:solidFill>
                            <a:schemeClr val="tx1"/>
                          </a:solidFill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  Improvement</a:t>
                      </a:r>
                      <a:endParaRPr lang="ja-JP" altLang="en-US" sz="1200" b="0" dirty="0" smtClean="0">
                        <a:solidFill>
                          <a:schemeClr val="tx1"/>
                        </a:solidFill>
                        <a:latin typeface="Microsoft Sans Serif" panose="020B0604020202020204" pitchFamily="34" charset="0"/>
                        <a:cs typeface="Microsoft Sans Serif" panose="020B0604020202020204" pitchFamily="34" charset="0"/>
                      </a:endParaRPr>
                    </a:p>
                  </a:txBody>
                  <a:tcPr marL="51435" marR="51435" marT="25718" marB="25718" anchor="ctr"/>
                </a:tc>
                <a:extLst>
                  <a:ext uri="{0D108BD9-81ED-4DB2-BD59-A6C34878D82A}">
                    <a16:rowId xmlns:a16="http://schemas.microsoft.com/office/drawing/2014/main" val="1303862902"/>
                  </a:ext>
                </a:extLst>
              </a:tr>
              <a:tr h="76916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4</a:t>
                      </a:r>
                      <a:endParaRPr kumimoji="1" lang="ja-JP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Microsoft Sans Serif" panose="020B0604020202020204" pitchFamily="34" charset="0"/>
                        <a:ea typeface="Meiryo UI" panose="020B0604030504040204" pitchFamily="50" charset="-128"/>
                        <a:cs typeface="Microsoft Sans Serif" panose="020B0604020202020204" pitchFamily="34" charset="0"/>
                      </a:endParaRPr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b="0" dirty="0" smtClean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DBC-RA2</a:t>
                      </a:r>
                      <a:endParaRPr kumimoji="1" lang="ja-JP" altLang="en-US" sz="1200" b="0" dirty="0" smtClean="0">
                        <a:latin typeface="Microsoft Sans Serif" panose="020B0604020202020204" pitchFamily="34" charset="0"/>
                        <a:ea typeface="Meiryo UI" panose="020B0604030504040204" pitchFamily="50" charset="-128"/>
                        <a:cs typeface="Microsoft Sans Serif" panose="020B0604020202020204" pitchFamily="34" charset="0"/>
                      </a:endParaRPr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baseline="0" dirty="0" smtClean="0">
                          <a:solidFill>
                            <a:schemeClr val="tx1"/>
                          </a:solidFill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Admin</a:t>
                      </a:r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200" b="1" dirty="0">
                        <a:solidFill>
                          <a:srgbClr val="FF0000"/>
                        </a:solidFill>
                        <a:latin typeface="Microsoft Sans Serif" panose="020B0604020202020204" pitchFamily="34" charset="0"/>
                        <a:ea typeface="Meiryo UI" panose="020B0604030504040204" pitchFamily="50" charset="-128"/>
                        <a:cs typeface="Microsoft Sans Serif" panose="020B0604020202020204" pitchFamily="34" charset="0"/>
                      </a:endParaRPr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200" b="0" dirty="0" smtClean="0">
                          <a:solidFill>
                            <a:schemeClr val="tx1"/>
                          </a:solidFill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J3</a:t>
                      </a:r>
                      <a:endParaRPr lang="ja-JP" altLang="en-US" sz="1200" b="0" dirty="0" smtClean="0">
                        <a:solidFill>
                          <a:schemeClr val="tx1"/>
                        </a:solidFill>
                        <a:latin typeface="Microsoft Sans Serif" panose="020B0604020202020204" pitchFamily="34" charset="0"/>
                        <a:cs typeface="Microsoft Sans Serif" panose="020B0604020202020204" pitchFamily="34" charset="0"/>
                      </a:endParaRPr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200" b="0" dirty="0" err="1" smtClean="0">
                          <a:solidFill>
                            <a:schemeClr val="tx1"/>
                          </a:solidFill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Ms.Kannika</a:t>
                      </a:r>
                      <a:endParaRPr lang="ja-JP" altLang="en-US" sz="1200" b="0" dirty="0">
                        <a:solidFill>
                          <a:schemeClr val="tx1"/>
                        </a:solidFill>
                        <a:latin typeface="Microsoft Sans Serif" panose="020B0604020202020204" pitchFamily="34" charset="0"/>
                        <a:cs typeface="Microsoft Sans Serif" panose="020B0604020202020204" pitchFamily="34" charset="0"/>
                      </a:endParaRPr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200" b="0" dirty="0" smtClean="0">
                          <a:solidFill>
                            <a:schemeClr val="tx1"/>
                          </a:solidFill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Admin Job </a:t>
                      </a: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200" b="0" dirty="0" smtClean="0">
                          <a:solidFill>
                            <a:schemeClr val="tx1"/>
                          </a:solidFill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Workload Improvement </a:t>
                      </a:r>
                      <a:endParaRPr lang="ja-JP" altLang="en-US" sz="1200" b="0" dirty="0" smtClean="0">
                        <a:solidFill>
                          <a:schemeClr val="tx1"/>
                        </a:solidFill>
                        <a:latin typeface="Microsoft Sans Serif" panose="020B0604020202020204" pitchFamily="34" charset="0"/>
                        <a:cs typeface="Microsoft Sans Serif" panose="020B0604020202020204" pitchFamily="34" charset="0"/>
                      </a:endParaRPr>
                    </a:p>
                  </a:txBody>
                  <a:tcPr marL="51435" marR="51435" marT="25718" marB="25718" anchor="ctr"/>
                </a:tc>
                <a:extLst>
                  <a:ext uri="{0D108BD9-81ED-4DB2-BD59-A6C34878D82A}">
                    <a16:rowId xmlns:a16="http://schemas.microsoft.com/office/drawing/2014/main" val="2379929647"/>
                  </a:ext>
                </a:extLst>
              </a:tr>
            </a:tbl>
          </a:graphicData>
        </a:graphic>
      </p:graphicFrame>
      <p:sp>
        <p:nvSpPr>
          <p:cNvPr id="5" name="AutoShape 2" descr="data:image/jpg;base64,/9j/4AAQSkZJRgABAQEASABIAAD/4R4URXhpZgAATU0AKgAAAAgACgEPAAIAAAAGAAAAhgESAAMAAAABAAEAAAEaAAUAAAABAAAAjAEbAAUAAAABAAAAlAEoAAMAAAABAAIAAAEyAAIAAAAUAAAAnAITAAMAAAABAAEAABABAAMAAAABBHcAABACAAMAAAABBNYAAIdpAAQAAAABAAAAsAAAB6hDYW5vbgAAAABIAAAAAQAAAEgAAAABMjAxMzowOToxMCAxNTo1NzoyOQAAG4KaAAUAAAABAAAB+oKdAAUAAAABAAACAognAAMAAAABBOIAAJAAAAcAAAAEMDIyMZADAAIAAAAUAAACCpAEAAIAAAAUAAACHpEBAAcAAAAEAQIDAJIBAAoAAAABAAACMpICAAUAAAABAAACOpIEAAoAAAABAAACQpIJAAMAAAABABAAAJIKAAUAAAABAAACSpJ8AAcAAAQeAAACUpKGAAcAAAEIAAAGcKAAAAcAAAAEMDEwMKABAAMAAAABAAEAAKACAAMAAAABBHcAAKADAAMAAAABBNYAAKAFAAQAAAABAAAHeKIOAAUAAAABAAAHmKIPAAUAAAABAAAHoKIQAAMAAAABAAIAAKQBAAMAAAABAAEAAKQCAAMAAAABAAEAAKQDAAMAAAABAAAAAKQGAAMAAAABAAAAAOodAAkAAAABAAAAAAAAAAAAAAABAAAAoAAAAAUAAAABMjAxMzowOToxMCAxNTo1NzoyOQAyMDEzOjA5OjEwIDE1OjU3OjI5AAAHYAAAAQAAAASgAAABAAAAAAAAAAAAAQAAACoAAAABFgABAAMALgAAAGgDAAACAAMABAAAAMQDAAAEAAMAIQAAAMwDAAAGAAIAIAAAAA4EAAAHAAIAIAAAAC4EAAAIAAQAAQAAAAAAAAAJAAIAIAAAAE4EAAAQAAQAAQAAAIgCAIATAAMABAAAAG4EAAAWAAQAAQAAAAAAAAAZAAMAAQAAAAEAAACTAAMAHAAAAHYEAACVAAIAQAAAAK4EAACWAAIAEAAAAO4EAACgAAMADgAAAP4EAACqAAMABgAAABoFAAC0AAMAAQAAAAEAAADgAAMAEQAAACYFAAAIQAMAAwAAAEgFAAAJQAMAAwAAAE4FAAAQQAIAIAAAAFQFAAARQAcA/AAAAHQFAAAAAAAAXAACAAAAAwAAAAAAAAAAAP////8AAAEA//8AAAAA/38PAAUAAgAAAAQA/////zcAEgABAJQAQAH//wAAAAAAAP///////wAAAAAAAAAA/////wAAAAD/f/////8AACoAxiLqTEIAAAAUAQAAlADsAAAAAAADAAAACAAIAAAAAAAAAAAAAAAAAAAAAAAAAAAAAAAAAAAAAAAAAP///////wAAAAAAAENhbm9uIEVPUyAxMTAwRAAAAAAAAAAAAAAAAAAAAAAARmlybXdhcmUgVmVyc2lvbiAwMC4wMAAAAAAAAAAAAAAAAAAAAAAAAAAAAAAAAAAAAAAAAAAAAAAAAAAAAAAAABkAhgAAAHcAOAAAAAAAAAAAAAAAAAAAAAAAAAAAAAAAAAAAAP////99AAAAAAAAAP//DwIAAAAAAAAAAP//AABFRi1TMTgtNTVtbSBmLzMuNS01LjYgSVMgSUkAAAAAAAAAAAAAAAAAAAAAAAAAAAAAAAAAAAAAAAAAAAAAAAAAWUEwNzAyMzg2AAAAAAAAABwAAAADAAAAAAAAAAAAAAD//1AUgQAAAAAAAAAMAMAAAAQABOsDAAAiAAAROgsBAAEASAAXAPcQNgsAAAAAAAAAAAAAAAAAAAAAgQCBAI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JSSoAWgI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AAEAAgAAAARSOTgAAAIABwAAAAQwMTAwAAAAAAAAAEEvgAAAA4kAK3UAAAACUwAGAQMAAwAAAAEABgAAARoABQAAAAEAAAf2ARsABQAAAAEAAAf+ASgAAwAAAAEAAgAAAgEABAAAAAEAAAgGAgIABAAAAAEAABYFAAAAAAAAAEgAAAABAAAASAAAAAH/2P/bAIQAAwICAwICAwMDAwQDAwQFCAUFBAQFCgcHBggMCgwMCwoLCw0OEhANDhEOCwsQFhARExQVFRUMDxcYFhQYEhQVFAEDBAQFBAUJBQUJFA0LDRQUFBQUFBQUFBQUFBQUFBQUFBQUFBQUFBQUFBQUFBQUFBQUFBQUFBQUFBQUFBQUFBQU/8AAEQgAeACgAwEhAAIRAQMRAf/EAaIAAAEFAQEBAQEBAAAAAAAAAAABAgMEBQYHCAkKCxAAAgEDAwIEAwUFBAQAAAF9AQIDAAQRBRIhMUEGE1FhByJxFDKBkaEII0KxwRVS0fAkM2JyggkKFhcYGRolJicoKSo0NTY3ODk6Q0RFRkdISUpTVFVWV1hZWmNkZWZnaGlqc3R1dnd4eXqDhIWGh4iJipKTlJWWl5iZmqKjpKWmp6ipqrKztLW2t7i5usLDxMXGx8jJytLT1NXW19jZ2uHi4+Tl5ufo6erx8vP09fb3+Pn6AQADAQEBAQEBAQEBAAAAAAAAAQIDBAUGBwgJCgsRAAIBAgQEAwQHBQQEAAECdwABAgMRBAUhMQYSQVEHYXETIjKBCBRCkaGxwQkjM1LwFWJy0QoWJDThJfEXGBkaJicoKSo1Njc4OTpDREVGR0hJSlNUVVZXWFlaY2RlZmdoaWpzdHV2d3h5eoKDhIWGh4iJipKTlJWWl5iZmqKjpKWmp6ipqrKztLW2t7i5usLDxMXGx8jJytLT1NXW19jZ2uLj5OXm5+jp6vLz9PX29/j5+v/aAAwDAQACEQMRAD8A/KqigAr9AfhkcfDfwqQMn+ybT6/6la+w4b/i1PRfmfD8VfwaXq/yOiJ474PPHSkznofzFffH5ur9BpxgYxjpxmgKFPPUc5NAwcYIORnH96jqcsee9A9Q25H49M96cF5wDxjGSOKELXcXHOO2aVXwowM+1MFpoOwSR37HFBGeMDI9qQPU5v4mj/i23ivnn+ybvj/ti9fn7XwPEn8Wn6P8z9I4W/g1fVfkFFfHn24UUAFfoD8MRt+G3hTvnSbQ/wDkFK+w4b/i1PRfmfD8VfwaXq/yOjJyBjjvyabgfwj2zjpX32x+cMb1znk+lKWznrnk4oAGPOcgDoTSZycdc/jTHsKoPXJz6+tKAe5zzSDfQVcZ9/c0HCjHA9NtAOw5cEZH6dafwW56AjIPagLdWc18TWx8OPFgIx/xKLvt/wBMXr8/K+B4k/i0/R/mfo/C38Gp6r8gor48+3CigAr7/wDhpkfDfwngZP8AZNrx/wBsUr7Dhv8AjVPRfmfD8VfwaXq/yOjzkZ4IFN6Hvz05r77Y/N7Cbh68nnPpQ3HGNwx0P+NA/MyNc8YaN4bBGoahDbyAA+Xu3Sdf7oyf0qha/EjQ723kuo7hhbxHBmeMhT9MjPf0ryq+aYWhP2c56nt4bJ8ZiaftYQ089LmnpXiTTtcw1ndRXA64U8jtyOorU344GPTOa7qGIp4iHPTd0cGIw1XCT9nVjZgB82CSBjG319/0pxwwGMgdh1roOPRuzHB84PHPGDzmhGOVYgnsf8/560D2Oc+JgA+G/ir1/sm7/wDRL1+f1fAcSfxafo/zP0fhb+DV9V+QUV8efbhRQAV+gHw0yfhx4T4BI0m0/LyUr7Dhv+LU9F+Z8PxV/Bp37v8AI6DoMEAkdsUMRzkH16196fnC1eowc/7uetcH8QviKuhTLpVjIBfuoeSQHmJT0H1P8vqK8zMsU8JhZVI77L1Z7OU4NYzFwpy+Hd+i/qx4R4haW6vHbzRMzEsxz79z61u+CI7uXdZ3SSrbyEMg4C5z7jJr8mctbtn7Mo2Vkd38QtPHgTxbrjwSO0MrrNG65UqHXcB16gnFb3w1+IP/AAksb2V06tdxKSr4x5q+47Ed/wD9dfRZHjHRxCpN+7LT59P8j5niDBKvhXVS96Gvy6noIGeOP6fWnYBzwc9hiv0q5+UAuV5HII+960uAUyDuPp1NMOpznxMX/i2/iv5hn+yrs8f9cXr8/q+B4k/i0/R/mfo3C38GrbuvyCivjz7cKKACvv34alf+FceFfX+ybT/0SlfYcN/xanovzPiOKf4NL1f5HQlgoxjjvik3fwjpivvT86toVb69jsLWe5mbbDCjOzHsAMmvkTXPEc2t6peajK+bi4kLYBJxk8Aew4A9hXxfElW0adJdbv7v+HPvOFqHvVaz8l/X3I9o+DH7POq+L7QatrEr6fYsP3a8eZJnvz0/z719A+Gfgh4c8NTJLBZmSVSD5krFifzNfkWKxcpT5YPRH7LhMJGMeaa1OW+Ofwzkv7GW/tlL4HzqBk/pXy5peqTeDPFtjdA7FimxIMA5XoR+WR+Nepl2JfNGfVO55ma4X3JR6STX4H1RE4khVs8PhgfY0/JYAj/69fvad1dH85tWeo5eVHPv9KdnKgZ3celUJpnN/E1j/wAK48V5/wCgTd8f9sWr8/6+B4j/AItP0f5n6Jwt/Bq+q/IKK+QPtwooAK+/fhoCPhx4VOV/5BNp16/6lK+w4b/i1PRfmfEcU/waXq/yOiKAAhsY7nrTWVFA5Gc5wP1r7w/Okzh/jBqP9meAdUcPtaVBCAf9tgCP++Sa8D+EWiweIfiHo9vervthN50q9sKM8/iK/N+J5v2qS6R/zP1PhSCdBt9Zfoj7r0zx94XgMdgmpQWxUBFgKmMDsAMgD8q7C6vre0sTcySKYEG7eozn8BX5PUpTg7S3Z+wU6kJq8ehgWHjCDX7hre30nUp7Vhta4e2KRj8GwT+VfHv7Rfgs+FPHN0sKlLe6zcQ7v4SDz+v8xXoYJexqqN73PMxr9rSvbY9R+F+sDWfBenSvnzEj8o565XjP6V1iDPXp2GK/oLBVPa4anPul+R/OGYU/Y4qrT7Sf5ko2LnaSR2H+fpSgqUxyfau5HnanNfE0g/DjxWM8/wBk3eP+/LV+f1fBcR/xafo/zP0Xhb+DV9V+QUV8gfbhRQAV98fDd8/Dvwrkj/kE2g5/64pX1/Dn8Wp6L8z4nij+DS9X+RvswVVIxj8eaZkq3X86+9PzpWPIv2iNTEegWNnnJknDH3ABHJ+prm/2Y9OGq/FGKIfM8Nu0oB78gf1Nfk/Es716luiR+w8LQthafm2fUXiLw54tuNat7hdVhj05WcvYxwIdwx8nLITwRkncMg8YrsFs76/8MTxROI7nlFcjgcccV+bVZQko8i16n6jRpyjdye+3kY3w++Hur6RrN1f3XiDUJpJnV0tXkJiiABBUAkjBJz0zwMHg58k/buslsJ/CN0oBmxcbx22ny+tdmHqKriIyirW/yOPFUnSoSTd/+HON/Z+v2k0nULMrkRS7h9COP5V68GJ4P5e1fvWTT5sDTfr+Z/O+ex5MwqL0f4IcJOMgY9/X/PFPDhgCq9Rx1r27ngrujnPibj/hXHirBP8AyCbvAP8A1xavgCvg+I/4tP0Z+i8LfwavqvyCivjz7YKKACvvT4cHPw68K8f8wm16/wDXFa+v4b/i1PRfmfE8UfwaXq/yOgLELgHAHXNBk5B6nO459K+8Pzv0PAf2jboyarpsOc7Y/Mz9WI/pWB+zX4qHhn446IZTiC9c2jnP99DtH/feyvyTPPfxNZf1sfs+Q/u8JQf9bn6Ka4IodKZo9puHUiPIHWsPT9V2ac1sbOdnZ9vzyhTt453Dvj2r81as3Y/VYtSSZ0vhm/igaO0uWElwR8pPevj/AP4KBa9OfHXhzR43KxCw+0PGO+6RlX/0A16GX2dW3Y8vM5WpuxyHwDvvJ1vULUkZlhVhn1Hp+DGvdVYFRjk9znj/AD1r9zyGV8DFdm/zP594ijy4+T7pf1+A9XyMEkGnsM4Jxux0Br6I+YexzvxLG34b+KwSD/xKbv6/6lq+Aa+E4j/i0/R/mfovC/8ABq+q/IKK+PPtgooAK+8/hvuHw58LYyf+JVa9P+uS19fw5/Fqei/M+J4o/g0/V/kbxIK5wBzg5HtTOSD7DvX3Letj8+Svqz50+Oswu/FkaAkiOIJhh0+Zj/OvLPPuNH1Sy1GzkMN3bSrNFIMZWRCGU8+4Ffk2YvmxdT1P2bLFy4OkvJH6I+BPiLonxx8CWuoWc8lrdIFS8gjkKy20oAJGRgkdwehH4itOLwTdS3SZvrmeEnncP58jmvz6V6M5Qau7n6jg68eXnte6Ox0PQ9O8MrLdhfLCgtJK5yzfX/Cvzv8Ajx45vPiZ8atZ1C8he2SCX7HaW79Y4IyQv4ty31Y9q7st96cpvseNmk20l3Yz4a+IU0DxtBLK2InlMLdgFJx/MD8q+pYXWRAcgk4OfU1+v8N1L0J0+z/P/hj8U4opWrwqd1b7n/wSRM9z9Cf5VMV3DG/JxgHpmvsT4i1lY5r4lNn4c+K8/wDQJu+R/wBcX618B18FxH/Fp+j/ADP0Xhb+DU9V+QUV8gfbBRQAV93/AA5J/wCFd+F8fe/sq149f3SV9fw5/Fqei/M+K4o/g0/V/kbpkXHJ+U84x05pkkm3cS3vn1r7l9z8/S6Hy38V9T+1eMr3JyY9gPHQ7QT+pNcxpuiX3ii+gstPtZbu4mIVUhUkj39vrX4/jJXxFSXm/wAz9rwa5cNTX91fkfY/wa+GT/C3StOtZv3N/f2xunb+8wdgR+A2V7Np+rX2VjIBwcAhcGvhsbJqtJn3GAX7qNjUuIJbqEtcyswAyA4wBxXgHxi/Zxn8X6Fpvi3RYdmoFH3KsZJnVXYYOO+0DBrXLZNTk32ObMUuWPqfN9p8H/Hx1GWSw8G69foJGJa00yaXbjrnap6V9H+GJLtdDtEv7aa2ukTZJBLGUdSOMFSMg8d6/VOHJ/vpxXVH5ZxPBPDwl2f5o1zNkAYJ6cY/WrIbeWy2cDAXsfrX6Ej80aOa+JOD8OfFfXI0q6/9EtXwLXwnEf8AFp+jP0Phf+DV9V+QUV8gfbBRQAV91fDxgfh34XBHH9l2v/opa+u4d/i1PRfmfGcTfwafqzcdGlKqgLEnGF6k+ley+Cf2VPEniG2hvNdnTw1p8g3BZxuuXB6Yj42+nzEEelfT47HU8FT5pat7I+Ty7ATx9TlholuzsNG/Y3+EXhbUJtVl0V/EeqSyNIbnWX85MnsIsCPA7ZUn3NdTB8JvDsNzJdWekwWzhRENkYUKo7DHQfTjj2r8oqyVSbl3P12nDkiorocD8dPCX2KDwrqMChBbXElm3uJFDD9Yj+dZ2gIZVUsnzqcECvlMerVtD63L/eooXxTeSR6Pc7AUPlkAjg9K9t+HnhZrP4a+HrK6i/0mCyiSQej7Ru/XNdGXLWTOfM7JRR1mj6OmnxO0MMeAcsmMZ/KpNd0XQ/E9tFDrvh211RXTapf5pV56BjggfQ19LRqToNTg7NHzNWlCtFwqK6Z5d4x/ZP0DV7eV/Cl7caXqONy2N6TJC3fAcDK/U7q+bPFPhTVfBetTaTrNp9lvIxzGeQQejBgSCOOtfo+U5n9cXs6nxr8T8zznKFgv3tL4H+D/AMjhviOSfh14qBOf+JVdHn/ri9fBNePxH/Fp+j/M9rhhWo1fVfkFFfIH2oUUAFfc3w8OPAHhfHUaXa5Pb/VLX1vDv8Wp6L8z43ib+FT9X+R9f/sp/DXTo7H/AISzUoEub9yRYiQZWFVbaZAP7+VIGRwBx1r27UtRkN9JGzs+8krnp7Yrx83xMq+Kn2Tsvl/wT2cnw0cPhIW3krv5/wDAMq8G7SCwGWjORj0q9pQguLSMrIsisuTgg4JGT/OvDW57jMvxP4dsvEenS6fdwrJFKcr3KMOjD3FeNRaK2k3VxaSfurqFijqSSD6EZ7EEY9q8XMKd2qh7+V1NJU36klloUep63YWcmJTNMGIZcgIvzMMehAx+Ne92+qWOlWqwzyqhAzsUFmx64HPr+Va4BcsHJ9TDMpc1SMV0RPouqxavPcLBFJHEqf6yVdoc+w6/nik1V/JS22vjYR83vXrp3V0eOTalqc2nyRXEXAaE/MPwH9a8g/aT8DT+IvCVt4gjjM2oad8tyR1MDZJz/ukD8zXq5ZWdHG05X0vb79DyM1o+3wVSHW1/u1Pjf4kgL8PPFfHP9k3Y4Of+WL/4V8EV73EX8Wn6M+f4Y/g1PVfkFFfIn2gUUAFfdHw1gmuPA3hWKGNnlk020REQZZmMSgAY719Zw87VKj8v1PjuJFelSS7n6G+DdOXwzodrp1uwK2tvHbq4ULu2rgtj1PX8alv5dyxvnmOVXY5xgA5P6D86+Oqzc5uXe7PsaUFTgodkkXoUG54zyDkc1QuNAs54nElrG5BzhlBrOya1NNik3hywsdVsLtLW3hkRmCyhApBKEdffOKxviT4ed4o9Ytk/eQrtuQo6p2b8O/sfauavT5qbSO3CVfZ1ov5GJ8LrUan4jub0A7baIRKexLHJ/H5R+depauY7VTuUBj8oHrUYVWpIrGy5q78i5o9ube3wVwz8kVLqls1xAUUZI5Hau9K6PPK8yu1nGrnONo2k9PmFaGp2MF9pt5Y3AMttcxtG656qwwR+ppwbi+ZdBSSknF9T84/jTos3h3wp450yc4mtLC9ibjg4icAj61+fFfXZ7P2kqM11jc+O4epukq9N9JW+4KK+WPrwooAK/ST9kfw0fEk3glmU+Vp+l219IVIBGyJNnXr85TIHYmvfyyp7GliJ9onzmbU/a1cNDvI+2LeTymYdOQeaw/GOoT6JZyzxxCaILk57Ac/nXysnofULc6yP55kYchsGrHl7ph6Ma0RJFeWcdzbtFIoZCMYYday4rdtPt5o7hzdWJjYvFIN7KvcA9SMHpzx09KmS6jTa2Oc+GunJ4P8ACsk91gTS3MpySD5o3lYyvsyKp/E11EUb3d39ouOSoztPQeg+lZU1ypRNqkueTl3NxdQvEu2SHSrO4j3PiZr8RgDdhOBuzkZPbHAx6WXui8R86FLWQ4IRHL4HcFsYz9Ca7bpX0/EurToRinTm2+1rW+d/0/zOd8Q3TxNpiRMMvdqH/wB0Kx/mBXQGZWnVXOAVPX8K50znaPjr9unw2NO0vxDq8KEQ6jot0HI6eYkDA/8Aju39a/KGvocbU9rh8PL+7b7nY+fwNL2WJxK7yT+9XCivHPbCigAr9gf2H/C/2D4I6PrcqbX1GxtY4sgf6uOIDIPuxYEf7ArrhU5MNWX81l+N/wBDgrU+fE0Zfy8z/C36nvMqncT7Vj+Od11oNyIgfPWEyKo53DHIryH8J6i3Nfwrqq6joGmXg+YS26OCPUqPX3raV2YbhwB61onoS0LJMUgkdx8qqW3e1ZV9M0RDKu8uGTb65HH6gUpMaMq/02Ozs7Syh/497ULHCM54AHP1rqtPtHuYopIwuxlVgS2PfkZqYrsNmtM08KkC5GMHAGP8Kormcs0vzN3JAzWkr7MSOJ8aLeP4k8NW9tII4JJpDMpXO7AUj6cbvzrs5F3ZcdFPrWUd2W+h47+2T4R/4SD9nPxpcRkGbTtKurxAOTtWB94z6bST+Ar8SK9D2nNSjDtf8bHGqfLVlNdbfhcKKzNT/9kAAAAAAAAA/9sAQwADAgIDAgIDAwMDBAMDBAUIBQUEBAUKBwcGCAwKDAwLCgsLDQ4SEA0OEQ4LCxAWEBETFBUVFQwPFxgWFBgSFBUU/9sAQwEDBAQFBAUJBQUJFA0LDRQUFBQUFBQUFBQUFBQUFBQUFBQUFBQUFBQUFBQUFBQUFBQUFBQUFBQUFBQUFBQUFBQU/8AAEQgE1gR3AwEhAAIRAQMRAf/EAB8AAAEFAQEBAQEBAAAAAAAAAAABAgMEBQYHCAkKC//EALUQAAIBAwMCBAMFBQQEAAABfQECAwAEEQUSITFBBhNRYQcicRQygZGhCCNCscEVUtHwJDNicoIJChYXGBkaJSYnKCkqNDU2Nzg5OkNERUZHSElKU1RVVldYWVpjZGVmZ2hpanN0dXZ3eHl6g4SFhoeIiYqSk5SVlpeYmZqio6Slpqeoqaqys7S1tre4ubrCw8TFxsfIycrS09TV1tfY2drh4uPk5ebn6Onq8fLz9PX29/j5+v/EAB8BAAMBAQEBAQEBAQEAAAAAAAABAgMEBQYHCAkKC//EALURAAIBAgQEAwQHBQQEAAECdwABAgMRBAUhMQYSQVEHYXETIjKBCBRCkaGxwQkjM1LwFWJy0QoWJDThJfEXGBkaJicoKSo1Njc4OTpDREVGR0hJSlNUVVZXWFlaY2RlZmdoaWpzdHV2d3h5eoKDhIWGh4iJipKTlJWWl5iZmqKjpKWmp6ipqrKztLW2t7i5usLDxMXGx8jJytLT1NXW19jZ2uLj5OXm5+jp6vLz9PX29/j5+v/aAAwDAQACEQMRAD8A42RtpOwZJ4ApsZ5+Ycjg1+1ONkfz7dXElVyTnAY9/SmwqMdlYHFCYpassxqVGWJOepoKjBHVc8k1ZqloMd3ztBGc/LgUp3+cxDAgqMDb3qzJ3HlSwIPHvUckRGQGyT0pXJEQsVBONwOKFTaGIO1g3fvRcfQQSF2UBcc08FnOeBjtTGm0Ifu5Y9eBk0bnTBGDjk/0oDmuMQLFiLBAPOT71IoVThSJO30qdTSJG4eNiQcgClhk3KS3Ge9Dt1Ju7jlKhT61GZG3YwTgZz2oRTbFADRfKCSOvNOVW252gADP4UMVrjV4AbOAP1pGIycEj6UrGiSSH53bTgZx171GwKEneWzwFP8AOgTSRLvCoPlLEjkioiigEEZ7jFFir9BwJ3bjnn1pJMNj9aqxnKxGZS8m0ZwKlXcDgD5TyCaGiIt9ALZPPfg03JBHsfzqTbmsBB3kY/LtRkGM45LHk0EpO+omMZAxjPSkAJ+UEkGncuSTHyDaik8HB6VEkoAzgnPqKRi9NBQqxsGZeBTkyOT26VW5aVgEm9XGMDr0qM7dgJXkU0RJ6kpIdskZGOMUu7pmmwTG54BAwP50rl2cheo4yeg+nvQ0jS76D/mRtvXHUk9aQIG56c1OwavcUoe+SBSMzOOWwo7UuoWSGICzZGMYpN4RTzu28YqiFYakm8sOcDjipUCqCcHp09aHc0TSQqME+U4UgZwKVW3NjgE+vSsmZOV3oNcOoK7Rn2o5zvxjNCSFZ7iNufJHPFN8w7yAOVGcd61VhpsUl2Zt2AeqgU9U3RE9+wpt2NtWOjRI1wBjA4HrUUjE/LjB7iluZS0ECt5px2p6ufmzjApNCiwiGTuBAGacTlj1ANJG/NoN2lcZGPSlkYk/Ooz/ADpMnmAMOn8I5x6U2S4KYx8vbOKSIch4kGxQOvrUch3djnPX1rQV9BBJjG5eM9M1O1m0YRTjDcgVEmkNRcyu1tslY54PX0FB3LkknBOeR6U7kWcWPiO5RnjjIqQjehJOTikynqEZy5JyOOMUxVw+WBGPzpgtEPKllypG0npj9acWCsueSOOKdjdPuRySbX2qmaSQgHIBzilYmW41QxVifrRvEhKspPcUrEbIduGG4AzRFtxg9M0WMm7Mecso+XA+tNMa4ZiSCAcUxaMUnzChK4KipUILtlu3SkzVRI2xkMcH0qMRrvZsYz1oNNEPwd+QRtXsaV2weOSvTFG+gm7CKWc5YcjvSkthmYknPGKtEOzDG99vT1JpxQJGdzfLnms5PUlQW7YxJlkj+TpnFNaRlXGc89KtIpy00JYgZEJHGOo9KQgls5+Wi5STe49FVlZQCAe9CuofOOO+KEmxuy2HyHKE55HNViSp3HBye/b2pJEvfQkwXZfmwvcCpI8LIQSCoPGKtgk76iK43HdyhphBOTyCTgZ9KRo1YcTtDD3xTZHTzlU5zj0pWJckhY5w3IAY9B7UquSuQCq+vrStYIzuDAbRgdO9MCMsgP8AdH51SYSJGU7WPAK8896YmGfBpdDKSXUc+wYweWpGf5dpPepEuyGlckA9h3HB+tSsqyMwHygjpnj8KaKUbbkOzJBzgDGakQKCNvbj602Z2Vx20jIUjgjINIcqgCnqeRUNG0UA2H5W4Ht1p0WN5XPy9QfftUpMq6It4++GB55p7IAFGcKe9aK5Nr6jjjII6DqKj+9xIBnOeKolu5Kq7SSCNuKQj5jnBJHT0qGtSLiPKYyecg96KhxFciEYyuQVwe1OmwhyByBzxV+RskgYlyWwTwPwFIIVd8g5wcjNTazBpNi5YqrMAMHnFOLHGF6Mc89qou2grKo4bk46DvSscEAgYPFBm7IY8mDn72O1JG4ZskYJ6fWnYyTuxowGZicAdPelRd7tztXjNFzWysIIwELHIAJANIr4HGQx70mYN2GR3Cl37kcZqRQQY1BwBz9aAj5g5XLZzUaJuJGdue9UjZDiMoerY/WlljEce9B/wH0pg1dhEQU5HJGcnpSbS2COADjnvS6gOZSzMA2ATzTiwjiKLySMZqXuUR7Mrk/e+tJgbUH8Yz16VZd0hWyx3IemM0bQVAwe+TSsS5IjcP5ZB+VvU09UICktmjoJSuOA3/xDk9cU1uSfcYpIprQhCDaNuSR6elTswJyDgLjjvVsxtqMQZcbjnrkZ707GwjPUHGPes2HUa+UV2LYPemo7OoIbanX60JFpvuPjUOz8jOOlPYjG4fePHSmURncCGxuxxik2BjuHynaTioZKFYbWDE5BwCBTF3A7SOQa0WxaiOZcn5c5zSSQhwRyD6incmURYs+XgZyOMUi8HDqSDnJpNmDTRIoGPl6YxSblLk/dHfFLc1jIWQs7lumOM0RkjcCQOhBx1pGibuCktGORnnODTQV8vBPLdKS3KdrBGCGHIx3NL5QYHA56jFaEQTYKm35s/Jjpjv601sH7vYZJzSsVN20AshkLnJLr1owBubkcZqWjnHqSQpznjpUg5K+/OPSkilqR4HO37386ANzElfqM1TNIjnO9BtTGO9IMEuCMHrmkatjPNERQ/ez0xTguNwbk8Yz6d6L2Oebu9SNoyRhjjnOV6kelSbVwMDavoeaq9xxSEfaAGGcAjjpmlcKzYBxjnbRcrToIWzxnIHTPSomDLKSr54xg9APX8KlmcmSlcqmDjPemtyvAB9c0kUkSRoC+7+EHn0NIFJXgcAkmi5LTARqzBjz2GTT/AJtzgscA8EmjcaiwwGY9T3NRoNynJPHIHrTQW1FkXIy3fsOoNI2ADzkipLcVYUAFdwOB6U6RRz056VRixi8FwpyvbbT5DkDnLZHFUi4SsMPzMGGSq/fOOn1p29T24/vA8U2XdXDYrHGcDtRy4IGBjGTWTKdmBKhFIC8cURKFAyMj0FUYS3sNAYK24EA9B7U8sAi8dPTvTFqmN3M+RyoA4OetOCLCiD7xJwR3FO5pZvURAQxZ1zg4we9MS3Zt3mMCNx2kUdC0WFUkZOeBULkg8Z5qbXYTY5FEhG5uO5p0cTLnnPvRe2hKSYEgSFudxGKVHMmQeMDJB70MdkMZFBOxQobrjtTApjfOCw7EdTVLYz6kmQNykAY60HbJyAfm6VJtpsBXYME5x296ahRsgAMec1cSXZD5QybSqh+nGabhSpC4wDndnrQS1rccpVGXIwPWlOQC45+vSrbBagPn2nvg/nTg/wAu08H1rJu5qrJCCRWIZTg9/rTGQOTk5XIzimlYwk0wjVFUkdM4FEsXAUPye2elJ7hF9hcEMikkgcccVJu5YhcHpmkVzDXl8rOSSahCGNl259ee9UkZydxWwVL85/u0+NC2CxwT0FIIsUjkqB0605Mrg9u1I0FIAb5gMnmj5R2wexPaglpMbt3uHYk47g0SMAxCn8aFdscbRHOm3CnBOeuKiXJlZTjr3HFWPZk/lhWPTKnHXrTGzsGfug9KVxykJcSLGhCnGTTGi83D85+tNGG4sShfkB7UTblAAUt3A+lVYaVwSMjAYZJGeD0oqGiuXzDc3msCQVxwMfrSAl4xu+909KLGiaQBSzDJP0HcVIm1Ceevb0oaKurji+1chMg8ZprurPkH7vBqbW1G2iIId+clhnipmIYkE5psxbSIVdeQOB0zTydihUXLHoRVER0egZLdADmmOhXIJwO+OtBrK4iv0GcqOMVIcR/PtHT86lowabI8CONmIOOuAOadvKKuMcj1yaSRfK4htEykkgUhRecY4qttCkm9Rc5AXAx14oHKlc8dqNRvQY25QBkfiO1O80lcKOV6YpaBEJW8rCnhiM8dc007gV3ZG8ZziixTYrcqCPpimciTJPbpVGbeo5EZstkZ/hFIWaOQoBx3Jqd2DasBLSZ3EHutP/1kKlhtx1okOLEHynCnPrTlARj3GMYpXNtxNogCgnBPAFBHlnJ6d6L3JehF5oLH5QTnmnFtwH90HilYz3HTBSqj7wPUetM3AfKvGOw7UIbXYkO0bQCQe570iOjAAkcfpVGfUYpyp75PUU8Akbu3ekaJDGKhjx1YYpWUqWLcemaq50RQEq0jevcikzsXPQdqRElYdFkEtnigfO4GcjsPapsYSQiMwyAcAnBpwhA4B5PTFPYcVcazsyFCONwP406H5gAxwTkUMtasYQqqeSSeKTK7iACeMEU0VJ20Eij+fIOM9BUn2jy8gnnOKp2Ii3ERRhNhJBP604ox28YHfNA3JsbhSV4wM96cp4AJ49aTRNl1E8wAspOKJOuVOCKlKwrXYyMSBQzEBs/ORSFSqMd+7Jyeas3irEnncAD0496SMMH+U4Q84I5pbESm0BVMjBHTkGm+Y5kGB8o6YqOhk22Km58ucZFBf7uB1PUU0yk7Eiou4DAJPGSelNMeSRnrxQ5FJpCrHtVgTjAxzTGAXOOSowam9ynaQ4HfsAoMTHhCAM5OaexaStoIU2nPY+hp5fAOByOKNTCeg0Yxk07cduR06YoQ4tAsTBtwbgUiKdm7OOelUXyoazs45OD70JGHPBznnIoehDdxVwGZTn/CmibncBkdOO1ITV9hflXOSNvc0pkjLEqPnUZzVhFcoKd2OnPWlWL5SCSF7UmxdSRQ2FUjIQYFQOxyNpxkjiotfYtt2ImkCsdrbhjhT1FOi+YKWJ3DJ609TC+pM7B1ONx4HJFOf5QpxuCjmg3ugZc8AkbumO1MzsB3ZJ7GqRlJN7BG5lG5jnv70pYsy5OF9PanY1hoiUY2hs4XGBUaE5zjilYbY4EdRzTRKATgYH86LFaEnylQcZJ7Uo2u7buMcE1Ow2lbUZMI1faGJz0zTjJsUZ5x3qtzJNR2Io5BL+7BGM8mpIl8piOMDpmhk819QDBgrMefSkHlqD8vzHpjqKauXdMc0uwErhnA4ojCRgYHJ7e9AmkxhRSAWPI7Z6UpAYcNgYPFFyUgkddpGcDA+am+UrL94nBBGDSu7mytawgxxj8amJ8peRkGhmaWoxGxkEDHUexp2WzvOOmTUsV2tgHUHH4mlVRnPTPpSQ7t7iFFzkNnHUUoZWO3HApib5dhANucjgnrUpUoqkY4NAo3ISwDO2eTS7whztyT70EOVmSMF3FTgsR0qNHb5MYO3jBHama6NDVfy85HBNLlT94cHgU7MVkh4dQpUggijbhSM857UwtcBNyB6U3fkjnjPNSzO/QYYPPB3/MQecU+ImOTAOUPr29qLmqitxysACw+VhwDTCQNm3kjliRVXuJuzEErEk7QCaKpEjVba+NuSaU7y6nAbkH6VJSl5CNLu3Ec84zSj5W7EigTkhRMD8pbOSCQO1PGAhO3v+dSWpEWCBhegpWJZsKo6jJoMJSuxhkc4ViMFsA+lKhBABwvOaocNB74z7HuKMKOpOKDdtNAAjMpwcDqM96Nypxk7fegzS1FA3Z6Y96aB87bhwOlTpcuSdhjDcylu3NPDoRn1PPNUZxuhmd8mDuA6fWmtEVDEPjJ6elAO7FVuQu7cccfWnRfOCN2AR3/AJUmSmJuz94gHsRSA5CLu74pl79RWGzAJyue1MK+bk7iQBQZ3uTRRqsYLN8/U4FNyC2AN3uaWtzVRjbUQKokByR1BpoOxQoOVHOabTYNJbDVk8vsWIPAqQuWweSx/SosOMrjSMsN5IOePelBGDgkcUFOwoRdoyvzY4NRouNu3G3PGKYNK2gtviRWBPQk4pZEEi5Gcc8ZpMyaJCi4G04AHIPrUQX93Jz78d6cWT6jVZhHnAAHOKlwACOctSZ0R8hBGzuvOBjmpCihQXIJPr/n2oRcW1uNG2SLgqM8igsHP3SSRRYiTbIxy3r3xmpDLt3FRk0rExXcI+GAByccjPSmbjGMH5j6ntQhPQARjKnrwc04s6vgLwO9UTcYZCHyeOfzp0vGDt61QmxQ+dowSfak654H41N9Semg37pAdgGPQUs8jkK65Yjgqaq1xJsVIxIrKxA6YFOkXkgfl6UmzZJNEZiR2yG+YDH40+PiNS4yTyKV7hCOtxkjGVApHDdR6UvlqAI8dBkZq1sbS2HFFCgDAzSqDndjAx1rK7scsyNiFQnkn1xTEffgLwafTUUU+hLGCYirHA69KiV+N3JGelCKlo9SYZPy9VPJ9qJJQ0m9j9c1IKSQoJlXpyOpxUe5kYsBuHbHFCNU7ioDGM4+bIJp28rGeOAe3WncfMkBUk5B2gijawjYZHHP1prXYzk1JkpI8sDOH7DFQhS8u1PvDkEdqSBCyBkGV4BPT0NI7hVyCQ56j1pltpBsbzVC9OKehbjIzyRweaGRd9BHGAD2HHHWmq+9tuOTzn2ppFXEDCXtnvSAAklRj1qrGbZIGAT5eT6GgOGTHK56fWpaZF7MR5ioY4yBwOOtNRd6biduCD/9ahIrmvuTBY87tm319zTo1XauBtGeRWbuWlYZIDlyv3cjr6U4AImMnDc5HrVI0b7jC4JDAnPTr1pPNBUYTGOuaZN0LuCH5VzkgYoMagDJ3DPI9KspK/QNodSGGCOcUhyz7QpXHI96CGCBUZiCfm7U4AOm5vpxQXAjQMFwwwy9xUgcsw52nHGKJDB1CtlmO7FPU7hxyQOOKkxmiKKNkye9S5C4Ur1pExTW4wINqfNgkk5pyHAQHgtzuPSrLdhjMrZH3selKRiPvz60rkq1wEXynkE55FIxA3dgKNzRq2o0BnAB4GCaeSVD4UcAHFNBG71GpJ5v8OR7U8gnnJO3se1DNI7Ase0Hn3Bp6ufLwoAPUZ71nIybsM3biAcE9xT1GGxxtx6UkJe8Mlfbx1HTIpQQCAR261bMncXcB0+Zcg08jfu5wOuKnqWm7DEwX7YozgHkZqjN7iNGfMypw5HSnMOc/wAXcjtTubqxHJKisN/ND7lAPUDoKZOjehIqA7yThgPunvSKcIzfeOe/WpY3oNOJGPPTmpFiQEAmldrRBGKk7iFNgBU5Ge/Sl+bzgMBVKk8dc0n5m6sNkYKpABHAxjvRC211BGNx5WnE55WuOcxkDYBjJzmiqsDS6EYBQ9OSadkR4PQ5osCsRyAhRsxk9qZFudd3fpimZy3JjAHHB59KcpZUbI6cCguOgwxk9ByetMwWbPp+lK5D3BSGRtwBHrinAKWJxkAcilc1i/IIztYh/vDn6UwyeYFYrtB7e1UhtjVfO4A4HWn7dzgjOBVbajXYFUBgx9eRSnDSfeAU9DUjl2GlRtBBz70seck8UGaugLjdjGc8AjsaEXB2kZfsSKaYm2xixoCCMBgepNG75zzj69KGrktD2CrExxz3NRJFucjpnnNSmVYWQsN20bgeDUnRgB8uB6UriitRW3YB4xmmytsC4IyapGrsRuCx4wQPfrTYWJfGDjPPsKcjJt9CT7smUwVJ61MUfqMZ/SsWOFxjDBHJJ78U3HOBjORVI2b01EBOeBnnselOyg4AOT+lD3IurDGUxliBuJ7imnLEhTj6VZnr0HbTjHQ4z0pQTgbhkt39KhtXGk7j3JCM2eOlMBxkkZFTobWY5onaQNuCgc81FKTKRhsAHOBWiYPmW44sM7vu96likAIGOMUpGV7saE83hV+bsacoKZ3Jkjr7VB0q6QxXXcC/BJ6+9OdV2nHemZS1G7dsZBPAoPzMBnvnrRcxFbCN82AR6elMB3thuEU9aa1AXJDZY5HTrTkg+U/Ng+xp3C1xqRDzEJ6r60jOVlAAGM4oUritYXB+nvShgTJ6/wAzQ2VcDuVlbgADnNNkJ2rjB/umpRauKpUyBsk44xSYXe5Y5PTFVdml11FyBjggkU4SSEBmO1fQd6VrnPK99BgBC7WyB0460qRbcZ4k7knjFBpTiNDFQG7E9AKfJFl2x90dAallSiPUfKfmwfegxfMc44I//XTQlC42SRwdoweeaUYQHHI6802kJtp2Blb7wwAwPaneUrqxB4IGaTdkQ7vcj4UlQfepflwnfPU1K1BW2Gsu0bgPlzwKarEkMOQCc5q99B2sHnKcK3+sJ7U5ozkEdR1UfxUFfFsADFgen1oYbWbnJPr2otce2oqOV9PSkZSAegwKaRSm2NBCR7lUntTR8zLwRkZqjGT1sDE4wo56GpCEABBO4Cod7it1GyS8kgfKoy1NC7xuwTkdKZGtyUAlNp+6B+tAUqMZzkVDRvHzH7g6cDLdhUQYRqdpOD/DTQ5Ib5ZJUqDStLnggpTM9hFUoGbLEjkD1pVbe2GyDjoe1XcuKZI+GjLLjJ460oOGBxnjDe1Ju49RsqlIwAOOuT3pQ2QD932pIuLH7QyKQw+lRsHXByMbhj6UGjFBUsMkMDkEUKPJPOAT3PSqM2ubYcgxk+vLGmjBBLDIyOKnUizW4rOArHH457UkaBju3EZIxRqDWlhDFhhjPJOKbsbOeM9faqMLajo1BOc4HrSxgHg5x60mbR0EmwoHGADxT87l4+91plrcjhTed3TNOhYM5J5pFPTUasmSVXikbczZwVwCMikc8ndgkWxgxByB19alWUyIQRtxg4FFiYp7Dm2vGFPQnORTXIHKH2+ajUq1hhZWkA6E9eeKcrHbjIKk/lQybhGAMgDIPOfwp4j3AgjOOetBN9RoPmHI+UGlJ+8hwOKbNU0IyiUZAJAB5xQz4ViBuIAwKSZS7oagJUtkBj1FJEoUoQCVPBFNitd3HeWQSqgBuhpS/luCxDBRwBU76GvwiGQmMKwwCelBkwwRcmlYhzHycpjIA69O9RMOW5yW4q4md7kkUe9wG+6KKY7sawIBOaapG4xnqeelBeiEkIxgg80+ARxqRgsMdM1OpnKzeg05UZAK59aRXZgQTxVFr3UK4Z1JRgflORShQUB7EcqaTItqKhiGFGVXHNIxyo+U57Gs+pq3YYSw4YVIf9Xnj2zVoEIkW2NScZP3vpSjBjB5BzznvVNlDWDqFx8o7f4UKgU4LAevHepTJYzlpcLwPfvSk8yKTzjOKpsyYm9VZSEIolDFxjB9alMFqBGxeCMn26VGjFpNrLx3PrV3NOUtrlI231Dg8bcj0OKyRUk9iBiwZjjLHmpFI+8erHk0yIxa3Jgqlh0Ze/tUcq78AHCjp7002OdrEflrG24EljwSaRyQ3HI6HjpVPU5kmx77QB1wOcipC5RF3glqi1jSMbbjZYw4G09OoNNYgbex7CndjkxLfOW3NzmjDvKBuAA6k9MVRMXoPZWMbAnJpqIFjGAd2O1S30N0hx3FMEYxzmgsCijHzdSaloGtQZhge/rTDKygqgORwfp3oSCzHLv289O5NNKsXcgjb2xV6BJtKwrKf3efmHcU4E7skAY4qVYyitRod4yAMYBzmlwXclmLE8nND02OpiSR5A2jDGmn5M+mMD2qTnktRy/K+Dypp/CpgnA9aTGojSGRRnlietKoKMcAYIwaaG4tDWUYAzgVGbd0kD7y/P5VrfQwe5ON2GJOfeopIzn5en8qkt7Dk2lSASx9fSkbiQH71DTZKkJIS4cZ49KD8wRQM4OcYpWK5gWTKNgbSTjnuaVGGOPmJHI9KLBcJpQB93BPHHao0m6MykBTjPrVJBLcn346HOOQKEcqnJHz1mXB62DHI5AH1pzddox8v4/jVI3sNfGwsQc9qM4YHOcjBFWZoCmEBbGR1OaZNcLgAL+OalkylbYcoLBWbgDP8qVXy+CMLtGD6mlvoZ2XUVUZwSoxzg00EOGwTkfKKXUXoPEe1FJOTnnFKAd7LnGfTvTL1SG7ed/GRQT+8DE4wD9KC4qxIG2A5BYkcEdKiZ2ZOAFz92hRuxyb6CR7iMnG1ew60bjIeCCOuK20RmmwjR2XBGPYd6JN8rY3YCZBWpbQnfqSROVQngj6dKHYEEgEDNZNXZUbWGx5ViV4Y9z3FP8AmiyQOetU+wJWI3chN8nGemP60ZLEbSCMZyOmaexN7koViuB94cdqVEMf3uoGDSNop2Id4ZmAOF6099sgJODnvSsybCR4Ldc8jApXiy4Zm5aknYUY6bjW2pIHHQ8YpdyuuefoDWlr6hdRGxZIxuDPnkelPZlLsGGNvHFFmUmmJK4dSq+nOKUHqmck4xx2oLvccY2EgI57/SlJaRiDk4oKV7DAMKNvXrTzG20dAWOcUmY63I5F3Egk5oBIj2g9Kpkys9wAZiDuOCKTe6kqOCO/rSsjO3Ydu+ZgRgDvUgARMhwR7CokjdaIjZwE/vEHjilDAooIwe9Fibq5KCWAb+FeOelRMFRSEBzQaNke3Ym4j5vbvS5csPl2gnvUs5XdEiln39CPUUxnODgHA4q0StdRyT4JBXp0p8jjagbv1oN1JPcayIu5lUtkcc1IiqFxt5I54qWxtJ7DVAG4/dwOKRm3HBz6UlcytYQplSF+ULyaGYSPycEjg+taMErsQ4Qo4cjHHNSIcMFUcDrUdTdLQYcIwwODS5+Xb0zyDiqM02mBcsnByTTYjsA2qGJHORUMtt21GomfnQlnweT2FSOMbQT8vrRcw6iYX5sk5PSm4JOCcYPHFXFldR7Hb907ieuBzRQWGwmRk6A0k25GAUggHHJrRsp+6RlRAxyS+89z0qQHHJwARjFZmXMmxxYOAvP0qN9seBnac0I3drD4oQm4kjioZMySnGfSnfoCS3FDmSMgrgg1KrOzAu2ew56VDQncbKoVtrDJH61G7+SQCDz2HarWwr2HFA4JyFz1z0psZByW5A/UUmyW2OZDuPGV6jPamspK/wC17VMWQ7jCrE53ZIqZhlW5x6461ciUNGJhjOASDmlKqTjknPFLQpXuMldi/TJY9COvvQiFTuPOf0pM6VqKzGVvVccn1pyKQqqGIYjkVItSJGbzWym4jt61N5IBD7h83cU9SdLiMVdGPK4Ixz1qsfNwrHg9x1zVoxnqyVFEjBgMAdaXHzSDb8qgbTjqfSmKMRWUK4yR07d6VhyNuQffpik2XyiliTtG0gnvQf3mTwG9qkmSBEV8DOTkUjbQdvoexpO7JWmw1pSwIVc45A9aFckDcNvGSKEjaEm90I8ozlQTgdCacqbVyuBnk1qU/IaylTk52njNOABwMCosJPuIZQ4C+hwaUELnaMjPSixEmmxQxzk/KRz9fam/fkx90NSsNW6CZbLAnv1XrQnERYkntQyrpEm08HOCBnFMZc5wcmpJeuwZyVUfMR1qXCkAH0oHFkDYMoQZ+WnvIikbSdv8VUkaNicsFyMgc5oyxBwMj61ZzO99BpJ28HGaRSFZy44FKw2pdRqSIx3AYXtxUrFCMgkDI60WYQ3GK2ecgnpilMeJBxu4ycUxNahI3lqzAZ20mCVyVxilYq1hVBfBAPXGB3qQrs69x+VI1UboYyL/AAthsdfSjCONob58Zwe1K44pIaCAmMlieKf5ZihLLk1dwuOZVZVw3ufamqxYt8uQpxn1FBEnfUQZZyoBIJyAf5VHLGmWc5BPBHpSuZXJEBROpANOmKhVbcowOnrSLburDozsBHJJHSoVGN3PvinYm9th+5YwGC8vzS4Y8Z4x2osVcUNtIU85FLFh9oHCihqxpBXQoJVsHkHvTdyq3J/+tSS6hfoP3BQExyBnNMVApV8YBbn6Yq2NpCmVVJ2hvLIGPUGkdiwA9utSkZvsNQsY9pXBHrUjHaNu3LHoKTQoqw7bh/u9+OaQStJ8xA9CDyahI1uCukiMAp2g45qNgwHJwD0rWJnO+45g+Izgg5yKcSW6nJPWkxRuxiquAx69RTAPMkyzdBnNIp6D4HCyKeCPpTrpHVCysD6Z6UnuVfQYzZUc8EZJqWH92FUAMMZHvVmNiPaWJ5wo5OKcAJBu65IxQaRQwIVLE4znqKkAEYJ3cnqfahsajYdkJuwSV6imqScNt5PSoHzNMCxy2RggU2KViA4HykYqyJMdGAXLNggdqau6OU7eVHWlcErkiuoAXAxjIB7mmszZ5XB7Ui7MJBgrgkc5NCPvRsJnbz+HrSeor2dgmYEccnrmlTdNhQoDdfwoSKsLC7eUwYELn+tJnGWH3c4FVYTfQAS54HbNK48zBHPas3ozKSuLGmxXGefemoGkDkBjzljjgCrM0raCMh+bbjd1OehPakkBCjrkkDpSNOhNAAQcthlPSjeVJB5xUvU2WwDBJyPvDgVEhA3N1PpVRMprUF3bHYMAOpHr7UK4IwRj+a0CW4HaFZdvJpWXKlV6gZoOpbDUXB285Hb1p4iYnGcMex7U2znlG7BQ3lcKGGTmnmMgKzYAboRWTsykmIriMHIBPSmM0SIfMb73A4zVcpMUrjyQqbSq78jmozI4yefmP+RVJGnoAGWLOSozzRQ3YOVPcFJKDJAallQiMEj5vWtd9DJ3Y1EDHJ5xzTg+4Bxx2pMSt1FX5DliOOQR/KhiwfbtA6HkVmaXHAF1GTjbnBqMDbt2gn1IoL03FMi7uhH1oC4bAHTmgTdxN+WJPQdOaQJvZiTn8KCWh207fmGGPUGo2BX+IHHPFTuQ9hXd3UhTjPekKlVXJ+Yd6drGTuNyS2MY75xTQxLHk4HrQhoQ/Ochto9KWMkAr2zjNaFK9xwbyyQF696dB82A+TxkUmjfZXE371LD5f8AGhCx2t12nnmsyOYU5m8zPLk5JqMlhlegxggDmqQbkgiKKCp3LgdaUg7yV6gZwKbE4XGqSOpwD69qYzAZG7dQtxJJANzlXwcLU6MG3ZO09BTkO+pG6lT0JOetIyncCOAOPrSQSHNJtBUDGaRVQcsSRTaIs2OwWLYIwD8tNJw7YOcjGKlaDs0NEQEatuHHUZpwf5c/dXt71dxN3GyjBMa9T1J7UkRkEB6BjwDjrTZWoxlPXpjvUkShlTafmZe/ekZNe8CAEFuckYIY00ZDYAzzwMdKl6m/LYkEg2rkDJpnnHeV28DvRYltIkDA/MDz/OkjXKZOM5zioY02xV+ZCy9vvUhQOBySB+lNFtIYG+Zsggep7087MKuASecnpVakNrYEBYgk444HanKwAIPXPWi9xJETcg7RkA5zSFDKWHPPNUU0x5XADIck8UMMKp4JHUY/WgcRmQMbgCWHJ9KejKec7hnGe9AmkxHX5+CFHoO9SNjbx26ioe5ajYYkyZwAAx4UZ70jSSM2CoCrRbqWuwbEJB6N60zCq5CqTIfTqadzN6CNywOCp6YJqRwI8cn8DSuYsAMLnIwe/pSRQYbdvJP1p3C1xxKkZB+ZfTrSFDJBnjnnNDYrNCniNcfMw44p3kqXI9sgmoTKWow8KvYrz9afGokbdnn0FadCrIheIFwxBB6VOoAU5PNK4WuLIABkLuPXNMjQhTnHzHJoGlZi4ZnLbMj2HSonYnIPQHBpopt3JGl+ZQOlSAB0+U5OKb0NBqg44TkUrAghtwHrUomRHI7JK4TJ7Zp4mbjOBgjtVtI57u4uzzCTuI75p5CO+TheOvY1l1NY+YySQIhGCeeOKZIQyKTknphe1apBPUkRsYXrjn8Ke6fNlRgZzmokVBaEdwqpgqASe9CbMDOQcjmhXM20nqOj2IWyASR1FRswYKpIwORmnZlSemgMQyZGVIHJbpUm4NIpz8oGc0zOLQjugKAktuGaa0flgBehPNBbA7VyOQMcChFIKs3YcGkxKxIgUKqkfMc9aURjICkqMfrU6loicEDtnFIhJi3EjA4xVdCXa4FwWAU5PcZqUbmYEHk89P51JcRrN8+QOSedvQU5gScLzxxmjbUt3FGGA424+9mld1JA7gdqlmY0suxcck9RTfmL55OPugdqoNx0jLI5I/KoxlSOODVpXI6j4mZhtB246fSnINjEjqSKi1jRptaiFDvB6HkGlwy4242jrnvQzNRsLOVLYUYLdAO1MIPy5PNOOw2iUoApxkN3pJNrqCMhlNQkNgHIwDhiKjIIKlWAB61p8JKTHBMglhwOppgX5gQeO3FFyrajiDk57e1Jk9cj6UjRkeG3ZwFHc5p6Z6gjB70MLEgO1WIOM8Hmog7BACejcH2qLai1FOZORwP4TQyYdeA3YGtES1cNhYgbqUjhRuBUdabY0iVQRycfSioG7kEYGAO3r6Uu9jIqnOOn1qr6maWgm7AYjGfSnI+TjOe/NMkjZm3lgTjHAqTLK5Yn7wHbvUtCE8xguWPHvxzTcFgoPHuKmwuYGAOw/LheM+9OAIwzOPwpmsSOUZOVOD2NSb2LhurdTSaKGlm3NtG7+lMiBD4J5NFjKV7j3z8hxkZ5poVjk/wZ/SmzKSbYiRlDuDEqacibVkBGS3GT2pbDWm4ixIWJAAQLwfWnMpRTjr6UJs2il0GqSOTj6UDB3YAz6VTNJLQXbhQOvFAIxgjaMVNtTFW6ij5xle4pAArZBwSKtKxslpoOkwkY29e9M835ScYNTa5Mlcap3O2RtTqT6mnfKMMxGR1GKaRlonqG5A4xyCM4prAnaR0PPWm7kysO2/PuDcj8alyCpBJw/X61NzSKuQ7di/NyScUpIQADrxVjXusek5ChcDqeR2pEBVDhgWz17VLBybGMCDgnhqCdjKqgtu7+lQZ21HqzRkFTtb19aZgYIFUbJaCytnC8cU2JC69FAHP0o21IcbskPTqW5xSSjaSR24pdTXlshqtuHIyaYw3lixwDVo55IjIVFGTtHr604HKgKTnOfwokON0P2ncT936d6mX92mSM5pX6Gq8yDPLZ6A1Ksi4AK7gePpSaYtAaUK6gYwOuaJFCjGc+9CGiNjtBOOKWJyHGOFxzVkyvcDgMW3jHbinfMIwpPI9KnQpDNucqR07k0gCiRVZCCQSCvIxxmhiSJsqrkvyfWmO+wbsbsnjip1uaIaYcZYk9Og4xTlAHAbdkU2PRDGXYSMY4zknj8PekGC5bBDDkE0uhhMlKFjyAAM0s6bU3EjjBpIVhpYA/LyPSnrs3dCvHBzT1KXmRyTIHxjB6ZPIJp5G4bcZ7c09SZbjGRgchidvRR0qSNg5+Y8+npSQ4XuLJHgttG7kUyGNlXnjOa0Ro1qCsQhDLx0z60xmKsQO/OPSoSFLcevEjNnJxikk3Pt2gAjk/Sn6i1S0JxMQAQAMDA96gLliOCD0waS0HdvccwAVVAAPSgfIwOcAZyvr9KsXNYbGxCEhjjI69aAxHyjrmgNx7KoRtx+bqPenIuIwcYJGelIOWw0SbsE8elI0p8sjGfWmJ6MAjBN2QFU8CnHBLc7T3JFO/QrlTIjhhgEgju3Q1I5bj5iM9c0MHFJaClcHBbOBnimlgmGLdeBU6mKdmSs+5jwOPSovN2P8Ad3E07FynpYUozkEfKMHNIVVgu0nj0pXsYDJQd6gHHtin7vOj5POKZaFI4AYZPrSrgq2c8UFjVfJycE9qkLbl5O04pWNItbDGA2YIPTrjvTsfulHU0gaW4o2xEHb838qcJDkZ5U89KRN7CKylnABAOOOlMyFC7cil1DmuLIflO3v2pUUSYYjBFaC3YxmMbMSMg9DUzIr7NrYb0qZBZ7EaxFWJALEn5uOlSbQAxIO0DB5ouVB20BEEceWGCaaPncg5BHpSdjSWwoAYZIOR608ANgrwTQQktxNgye5qIgvwOMc5qxNq4srl49oOGNKfkIXnAHPNNIbsx25flIOBnrUkkQCt0znrUyuiVYi24GPvHHSmLG27enCEcL6Urk7vQdgAqSuWzgf40ONp6bmI5HpQa2sMJ3xDk+4HenQsFyFXPvnpTY+ZiNnP971IpWbc7AfWkkS5MI23pnGCDxSqwwM8g9KbC5JIoK7iCARnNRbSYiwPDdKm4tbg0pjjGwFz0IooByS3GouGJPAz1HanbSAQDkNyGpsNOo1z8ykdcUiYVie/piqIe4BspjPfNAG9s5yAvSlYp3Y6Q7l/LvQhUb/b3qWjFiRsHBJ49vWkO0j7uMd6FdFwsKQCM4pzuAEPcDt6VSRbEVwhbjr0pjN5nUgEelPYV3sLFkOQeR0p5jKngg1D3JUbkLNg4H3h3qRZd+3gZ71TinqU9BAxUFQeB6Ck3odjBMZ+UjPf1pWsVHzGYIyODjvS8q5UcDrVFSYF97AbSe1KQQWyOnagmIwvkZHGVPU02NAcZPNUjRvoTqqnkgFhnD/3aGVSuBwoHepsTa+hHjEZAHHtSxkY3AenFDRHKPmcBlJUj0IFQ7WGADgHqM0GUrofCPLOzd8o4PtUu6NjhTnFZvc2ha2ozaWDlQeOlICzMA33T3HUiqQCBQXZ8AY4Wki+Rs9qq1yepNvTd93ccVHImGVs49qy5bGlkwMqjbj5ie1SBlZicADrQO66CDLEtt4xwfWmR7XBKnODgHPWncrRjgViaRf4u1N271O1sHvTVyfJES8EjnOeoPNP3puPPI7VTuc9tbCyRKGORkDmkQqSBgL9anWxSjYJAxA8sA08bm2gnjv7Ur2NI3uAUcNnr3xUI+Vjkg+9UmXNWRKV3ybchiR+lKMBwmQSRxu/pQnc54sSOUS7QBhcn73U0/AUHIGDQzZalZ+Jcg47ACpVjMY2/ean0Fe4hQMckkYHzU5l2YHcc0hpW1G535VuO/1prP8AIRtwBwMdaaQc9hQTn5unSlYBHKgHHXNDQc1xqKCxLfQVIiqGY9SRjrUsHFdR4JMYJ+YA/d6EGo5SWRzkA+1JbidrDQFxwrbgOSaUvtjxhjk5qtSdhhQHsSGbOT2qXZiQYPH1ouQ9WKQ1ueQM54pyMSSWHWlYuCa3Dfu56k8UpXzFDe9BomhBHuXjA75pvlBgSTg0upVrhuwSuCfelwCwBOMVViG7DWcBMHpTlkIwVT2yRwBQ0ZJ6jW2h2bGdppQDK64OD6Yp6op2HFhHgHIbpwajJBY5yGFFmxNoUgBdoJ3DmnqGDHHpznrSBDXZFRs8+goK4TdySewFPZD6kzcwjA6jpmoOSxDjBHWknqXYYkbY+Zsp2p5YhCoyFq+a5TT6CgBmAAqQ4IORz0xSMoq25GEyMg89KeyjceRkUESVxisdxVjkY4py8tg5AI9KhmaGujL1UjHTikMDlGZjwf7vBqk9C0h0Q+c5BA7ZolG5Synk9qZaQsSZAZsZHp3p7KWIDYwO1KTLirDVIGMDOAac5DHAyDjtUkysiJmJO1jg46UrP8ysoI4waDG4R4yPens4U4B6U0MQJub1J9DTixDMAuSOKotIjjJ+YNn1HtTh88m7GSeQfepkVyskbjaT6/NS7QysCcZ/WskxpJbiO+BznaODilUnG5T83Q1ox3uxhBVjlsEUO7LISOTQKTsOMhPvxyfemRAtJjHvVmV7j5EIIPHPHPaiRfLAA54/OmmaN2IX4TnqentUofKfN/CKJJ2M7Xeo6Rgq8gfMM4pg2tj+5jAGOg71hqbkkUe+RYw4Vehbnj0qJUw+0nL84q0PcI1wwzwR3pVJjlPJrToQ00yQL97LfexyaiXs23A5GSODWSuU9iMIQwyTz0HpQismNxzzxVt9DCzuT7gzbW+6aR3JxtGcHjNZlq6HnEzF2PLc8etFQ2O6e5FGxdDwAPfrRHGYkO07lHaugpEkYDjngikA2vkdAOaze4tA2L1HOeRUQBEpzwxBAFOJLv0EeRXkAxgYx9aSMNyGJGTxVWZjZt6j0CtKCTg+9KGV8oR3znFFmaxSiRSsVVsc7uMU+IqnBBzjqaYmN3AN0pGzuHZCf1oegJjyvl7wxBYEDAoR8KTnLelLQ2Q0biSWGCRx9aR4yqlieCCMDrRdDlewgO3AA6DqKZCpEjnk44B/u0zBNku4ggHGVpVYO/Ix6GpYX7iZVO/WkJ25HXI4pGiatoRRK2Ru5PYVKIQpADY4OeO/aqTsK73GRZMeG4zwRUj9Nv3cVSHGSY2PEYII985pwbnIBGB1FKVy9LDZG3JtUbnAJo2Fo+TtJxkVFznknfQY4PUnlTgD1ped6sByeMYxigtDwDlckqO59ajGQ3qpOMY5qyiZQyA52gH3qLITtg9frQK7uJt5LhscdPSnvMiugc8EcfWhq+xTlFCqN7ADjGeabFG2z2Y/ePesmrEJ3d0AIVxkjGegpWj+Y4ICg5IoNGEh3gbTwBxihOEZCOfaqJ3EAwyA/dP8VSGMbsgAbuMmnqPlSEfbuOemeDR5YbPJPvSJv0ERw2OeDTxEMoM4GDz60FK9xrqNoAU+1M8tQwLjnrzVRHPYUY2kgdqQnzI1I6Dk+1M5kkhYwqvyeByKkMmXAbp1FKx0xkkiDeWB2jBzjBqUltyYOCeKexk5XYMCjNu5PYVG7jO315NTuarQDlmQEDg5Y04EO2eAxzyaozbuJGhMPz8gd6cMyqOenAP1oBJ3Gh8L1IFBmBXB788d6hml31FaVgTszzUiuZG3n8c9KEG4xVUMQT8uOM96dlSAOmO1NhYRmBGAB64NIPmGDTsQ73GY2HJJA/2qeR5YBByppk3CH5Bxhc+1PyUQ4GcnFJ2LjJi7lVQR8v8AeFIzrIdytjP8qmzNrq2ojMC3THpRAgmkUH+Hk07WMHqNkbllx7g05ShRY3U4bk80tWGzEkT51VqVMANkHnoRQJ26guMs2M7vX1pRHtK5AG7gtjpVXZDsRgFnBHAzwKk2neeeKGCeojRox45+tOQbMg5K+lHQ0Xca+MEg7R/KnoysFBJyBUl3voGwSNzkAc8d6U4AIXnd+lGpa8hGIZc56dSOtRAtvcgcf0q0ZTeo5vkPAI96bs2IAcA+tBG46RsgkdcUhkXqScjilYTQ1jIWzu4z0qSNyI2GACfamSnYYMxlVJ3YH3u5oOCgVTy3T609h7skijPl5JG7v7UAnBXPB/iqJMtLpcc0R4G4cDgnvTFZiDnkjrgUlsKUbMRiowQCCc5yac74jJHByMUah7oEAxhg+49R9KY0Jf5uNveqvYiWrHlNqDnnPNPLYOFOcjmluaRsiOJVbKgd+vpUg/cnhycd6T1NxjsQ2Sc47GlV2K5GcEd6SRmktyQHAIxz0NNB2SDAyOmBV2IbsG85OOR7etOGUbdjsc0iHK4zO045zj+LpQpUN9fQ09RJojaQ5AB4PJp7cjrtHaqQXdx6oGXnsKjK87SM7u9DNbNjpIGPQjJ6elNEeyMc5PQmsm0WlZDo95cDjGMUKzKw5HB9KExRYMHMm7JGexpqsQ3OM4/OtL6BJNsewLL0AB54pgX5sDceM1IPQlwuzcfypueAhGCOpqb6ha4x2YnaooVMDIOSOtUyGmSBd6cHGOaKybVwsRqeBuOM8ClcMHI3ZHWtwuOYZcc8etREE8ZwO/PWgWg8spTGSPf0o3ohA+8QOKViX5CI+AGZd2T27fWnyna2G+93phEDGN+4UidMjC8dfWlc0aZDt5ZTg8cinJgg/NtB4FDZHkOkhAyCcY5JJpmEWMquTipTbHZXIwcsVVgzZyRTyjIeSOQapmkdByh3bBJxjg+lDIUYDG5j8uT71DdiZ6ocYwDhuR0qLyfnOCQWBwBTUu5FmO2bZBkDdjmlyD0PzdiaTauJqxCxYgow5U5zUiydzxgcZ71b1HFoE/eICTtLdqQk55G70pLQp3toJje+d2MdacTvPyfMcfdz1+lUQnYTzTIjAjgcHPWlIDt8vYdB3pS2NFK49iAVGOD29KAA27PIIzUWYnuROoO7aCTSuSxQr1HUVSFdirheAR9aaFBlDZziqC7Q4FmGfUjmn7tqoCMnJoM7tsh2AvkgDngNQ8QdMkfMKLjHRZATcx345HqaAjNgscAdqllK4iYRguR8wpWLBTxk54NI1dmKHwnA2t3pqDCkjof85o21EvIQICMDLHNTZAHpgd6d7muiWowsH6HNIw2gDeOe3rS1OVvXQNuMZGMfzqVJjlBuBHfiixtGTI/N2liVI56+9EwLSNzmmlYqTuJGTtKscj6UBQ3yqeD14pNmErco1IsLtHNIA7ShQCAvcjrTTBakkcgVW3KM9AKeflQEcnFNmqSY1j5i/MCCBTFhAGQN1CYSSEOR0OF7il2PGOcKo6Y6mrMlG4m5mIJwEHYUgZZULA+5BoaLHDZIhIB5HSlO1iu0g54PtWL3KtcdkLvI57cUiI23PShWQ1qKVxwTkDvSNHlyw5H1q7jaQeUsZAx83QfjSROpKsQC3QgUxCgKSUAxknFNVmdSehXjmobM5rqIhzgk5PpmnuWQHBJ9KpEQH4WRTtHamPHtQDoRRudN0kKCWGMnbjiliGFK55NKRi7t3AjdwRhgMdaiBVY/m3DByCDzn39qnUVrsn3ZkQthj/OmOwO7jHtTNXsNjJCM3JYfdApWdw4HOCOgqkcoFSQABgkGnRSsoCEHJI+Yjim1cd7DiflJzzuxiozJglOSR6dqi1jRyGhvMyMABh1pzlsgdAeMgVZD3HBi20gZIIAH96gs0ZIbk9DUs2TsNYnY20AmhMYyRzntQyZXkyWVt0i8qAO3vShwUycDHBJppFR1IwcHOOgwMUmR5Ue4ABqdhuIhZTyM8elKSCoPANOxKiwRcgJuOMYOac0ZVeD9BSbIsxfMJzgYz0PrTVc8A8Y6GotcXUCzABm4xT4F3CQgk8ZNUi9L6kYYtHjB2+opxUs68YA556VLJbS2HSShcMT1PSkUbpl7e1GpN7sd8zLzwFOfrTEBdGPLe3pRodC2AMSQApDZ7elKy5+bbxnmpZN9R2SV3du2KYQXQt+dWhu3UcmCQFOc8c9KRh5Q4+Y5qroxly9BsKbXZevf8afvYjpg+1Bmm+gh3Dn0HIoDbIjjnnt1oC7JMbog3y4PNHmb1CnHtmhA2xkblHGcmiRgzYx0PBNTIqEmS5ZAOckcYNNlAI5yynpUHRfQRgBgANn2NAI2sr9TzkcYqWRzagXU9mAH8VOEI2blI3Z4zVq6LVpEbuckAnJPGaenBYHAOOKbDqJDl0wxOR0FLyW7jsQam4x2QWGylkOxW46/pVFdCOPBcgtgY6gdaKlmSaKqTOyqAOvrU6P5iY24c1tYzhcfvJQhlyfWo1fK4wM1Ni3oAbAxg+lP8sKjAfLx1IpvQa95C+YojwOWHU0gwzjcuQRnHrWTIYM6j5QxbPFLtBXqQV7VWppa6ImlBckdadt37W44OaTZnyrYSYbwoycE8/SoiuZBs5U8YNNMLWJI0CckdOlPLFsgnLDjjrTOiNrEJdt4Xr7U8HLHcA2OgqWmZTeou4b2wep79qc/yycEEjvUjTdhvJJLd/Skkj4XjHfOaYuhHtZSSflPUc9aeLfeATnkcVaYldjdu3I/OkZBtG1+T2HWr8yH2Axglu47fSllABAxx2AqWxbCjKkD72RyKCwYgLwKW7K2G+Y7uf7qcVKjEEY7EHJquUqMiNrjdJjHGT0FNU+YRJjIyMAUWsS22ybqSuBxyaYwAI/PilcckLGAELc4zTUIY4IO00iEhsh89VAbKjpSqN2Sc9OaQPcfuHkoQM45A9aGbcqsOvUr6UF3shoYMnODSKxJAVue4FARY7CcB2KjHpzmmDMZPOcdaAlZdRU2hF46UF9747dT700Dd0OyN2AMD0zTWcAj1zTsydmKE3uxwQDwfek3iL5AuPpQuxfmIZDnORg+vSpEj2jOfwolsNbhMfnOBgY5qII24HI2EHr61KFO7HxtyP4W7c81Gys7ZyNucDmrJViSNCxORjAxk04IAQN5+lK7NkkNcBUHJ780GX+6OAenrTtcmW9iNic7jgc9KDukcA9O2aoysOABVlPrg0MY4kUHPoMVLbBDkUt0OB0OaMMDtH5etZ9TdJ2HAF+SNuOx6U3zGO7HQ1QN8oNIA2AP0pwKqwXkLjn69qLCbGKxOAW6HvQud2SQD6g9aATvoSiQMchsluKaYtodRwSKGTNMYFw5Y84A4p8nPP3M1RnFMRPlVQMkt0NOJyFBALdzmkap9BrFlOGGFz1pd6gjqM9CBSsmRfoKNwIzgt2pW25H8I7YqGXFdWK4Q4O7LChlAIwBnuDQ2W7WGPHtyFfcf51GHduSpHGBVx1OO2tw+cKig4YVLKuANp6nANUzRLUWUfIVXbge1QNGzZyxOevaouOQ/biRSDgHjGaeOFIPBqxKKYxlYgBW696Xc2cnnimy7PoOHAyFxnqaVEUksBnNZspJ31FO0kAKRjilCgkjAoNNgDAY7dsVFMC/HbsM1SYm7iCMICRkjscU8FRg9TjrTHHbUUMDgnkg052xgg5J5x6UmDXUYJBKpUqwB4ye/wBKVWyo+U8DGT1pJGTV9RI1Dvywx6etPlO9SAAMmnewJXQ4MSBkAEelRkgYXcBx61F9ROy3GNjauMkfwinqcyZOQcYye1aCTTehKqNypYbfWmJmOMKFBGeuevvUNXL66jjhJgyls9COwpHACMjA+2e9RYBDhcLzjFOP3ccE+lbICGMmKTdk/QU9i7OMEjPPPSh2MXqJkA4CnPU5p7KQudwANQJLohDGVkZNoYFRlhTWRVI24X+tUmJrUVVIUKT09KGCxYJ69c+lU7kWBtqBcck9D+tOAHls3UHpUM0hoDOcYJ49AKXaTJuY4z8qp9aRu2wVioxkHsMiozGU6gsc+tJESuMKHdnJwOxqV5i/ygYx6VpYmLaDBZi2RkdjSnjJbr1+tJuxvEaDllXG3PNSbfmd3IxtIGKzuDZJEBxGFBcjgg1HIJPmDjv26U0CeliNSEA43+o9KKqxHMkQBQcYzgHtUqvtkBJwOmfStGZpNO5K74BG7cPX1qJsOR1FSXKV0OTaGIAJA5z6VO5BGSvA7+tTJhDsiIx/MDg7exApsqmKQsuGOaz3Jktbj4WDEngnuKj4MxG7ArQ0i7oIwpTHA5xz0okGWYHAI9Kl3uDSa1BQipgE01QflAA6Z+lCv1EoW2Fkcou4gGg4Egft6CqK5mnZiONr5569TTVfdIx6DuaTIlJX0FZsgMOcjg+tKuerH7vNJIVxjMGdA3ODuXPtSlS0TDLFic4J6U2SwZSQDncwxwKcZGCAscHnAFNGkW0hchi5Od/bj2qNUyi/Kdw5yDTZGjeorSfMygHOD8wpCMbcnPepG/ICSncYAIwaeqhVYZ7DjNNDUU1qNGAT2H8qUfMOWJA9O9UQxjIM5GaASGAPAPUikwHom1PmPI6570jJnd2B547Vn1E+g8hmxghsD8aahMbZySB1NUawQ9VUykAZ4yMVGJMMHwcE85p2uKSsO3/M2B16UwsI+W6kfnTWhW6I8N1AwD1FORkQ7h1YdKZnsx6MSG3DcR0NGSG7c+1QzS10CoctwMdTSsigLIP4v5UJmVraBtUSKw5PQLTGi2tnaAh6c1VxpIVMoUXBOfTtSklGPO7J6YpF3dhpAaNg3TdwDQMxxgjJ7Ghk9SSQ5C4+U0wj5sE4H9aEU9R2Ffq209zSoiyFwc4B+9/WrZXKhvGepOeh9aAwGcjk1FwskOKKyAMc0zd5bJjgdKoppMXyQz55Jx0pjRsCxwcjvTuQ1poIihmPXIp8rIjLuwc1Ld2YdR0ZCK53AcdPWmq5KtnpnikzZMU7t2PXqKUnYCAOlItajQpG1gBg09wSPVjjpQwaZBIwjKqcBT1PvUqqfm446NmhGTEHDEDg+opygou7kAt+dXcVrjQFiG3JxnJBp2TMGDcK3T6UAk07DdxWPvwQBUbSMZFGOM8mnYqVupK7BmAxx2NL/q/mK8jpiswTHrKUX7p69TTVJOCeR6UWG2PZ1JKgAnHI9Ka2d2B19qegXuNjVtzcZ+tPJBUNyD6U0lfQz5WICCBxjd3pOeQPu9abNUrIVMnOeAaVsMDjJOaxe5MtdyORihVj0HGKeGG3aR+HrWq2FFa2HKiAdTnsPSmyBgMK3PQijc1cLCBtoxgk1JuJTYDzkZFSxJ2FQZLjGAB370kKBMbecdSf4aluxe+okkf+kFl7/wAPpUbOU+Zh7Z9KcdTOTFRsnGOg6noakRDtU9QfU1q9CoO4xoghJBY98GgEEDI5PbNK9zVoDGAyqDhT796kVSd5YkLRczsOkCF/3a/JxzUcjgliDg9ancL22EWQMo3Abz2oChRnG05xzS1TIklLcXPyYQAurcjNR5z2xz265q0ZabIcxwQQ21j2zQjgOc5X/Gi1xLRksWCCuCueSc0zy2BXJJTHBqdEzWSbVwibMT56k9TTootr7s9uBTQRjcc7/dwnbn60mC+ec4qNimhQm4k9MYyaZwECgZGePrVJ3BRSFRg4IPfrzTHT5dvIHQEmqtZkWuODbNmRxmn4zHuABOeh6AUMeiBjmPk+496Rt0hyo5IzgVOgJ32GjKZY/McU4MJBuxzjikyugAHAOBgdaNv3VOcE1F+hk7i7QcjoPQ96ZsCDAWri7Fcul2LtDDpjHWnyBSUUq4UgjNS2xpxFwhYKuSAKjmcBgCMb/WpvfcmUl0H7zHHgDLL0INLvZ4sKMg8+tUkVBtkIjLurHjj6UVpcbg2MiTK4LZ5P4UrAuUG3jv71TZi7oew+ZjjC44/wpEZWX7mD0xUFKRHjAyTj2qwmZAADn60nYcUNDFCBk56YFIMZYk/KvOalaCaECKyjHBz1PT8acseRng5HUdD9Ku5aTQioFQZOAOg9aYxY8hck5P0pWHe2hKmzdydxxQsahm5wT0qOpaZASZnC9CTgFaRwN+EPzDqfWtVsYSYKf3ZyOh70qqFYgdPSpYo6ittiHJwR0pIuVIPLN3ppGj0GMCDuBzjoPSpFb7oTnHemzLW4xYxufBI3HkCpGCmQYG84PXsaSZsr2I13Allwx70MCVxyM1RloKmYyGwcnvT3Ql8L0xxmpZa10IWRiwJUFRkEE9+1SMpLEDjgHFFzWOwbCwJ7VGRuAQggHkY71Rly9QYAHLZXjsKduAVemB83NJq5EvMdneT+lO/gwSfM/TFQ1YlDwMIrcjPX6VGXYKVI7dqEdCi2iNcq/JwB2p52JGSDwxpvyI5X1GGUpJgcqaFPmM3BbPOfemCk72HRndkAkse3emJH5andwR0FBco31HKflBB2+tOLgxgcb89e9QxpaCP+6ixnIB4Ao38oO3cmqMmu4EBiGHGOnpTXZuVOfxqlqJWRJt7nqKRhhs5BPWkym13JNoJLk/lVUllYLvO0nOQKRLatoxXLSONvzLmnsu4k4Dcdaq5C3JAcjGOnFNdWV12nePSi5120GqGyCR+FPf5fmzn14pGLTG98HGB0xyaCTJg4B2/pTRd2KzmP396Unq3rwRTFfuQy7cPhCrDBBHcUACQEkcdalmHUcOXbJyDxxT0UR7x1BH5Urs2ikhrSCNyAc7R36mpC2QAAc9xnpR5jT1GNns2efu07IDZPBxQU3rYjfChh95uoApyFWDHkAjGDQZtdB0ZRjngZ6Z6GnMm8lScBeTj1qxxjYYVDswAx704ZVQNvIqXuirO4xwu3cetJtJG7rjtVEyQsUechqeWLAZJIXr9KlgthryOT83CjvTIm2MVGME8U0SSA7WODg+tNaT5gefQj1piu0yVBgks2BjioSpJOTke3WqTLcdLki4C4DBR3pxCDcoPy4znNZtlt2EJO4f3MccUinCg/5NTa5ncRj5rYwFHcU1cEqW5Yc1SKi22SIu8lsYPtTgoVlI4A4JpG7TsLkhuaiBZw2OGwQKDB9mDSYyBxxge9PQiOIsflJxkUmi0+wICil88daawDcYyD+lNaGUh0aYBLNhV9e9Fy6rlyTsXqKerZUbIQNn2yMg0qqGGG/OrtYrnTGqux8EfK3NAkATJGFwRQyefWw5m8vAI4I4ApF4YDBINZjcmJkE7sc+9KATlSPpijbUNxUiB4JAHc0xgFO0Y60XM3F20HBNkgJGfbNKqqXfk4yMAdqLu5nZodHtI2+hyeaUqMkgkA9qZau9xiqCcbeh6VKHIzkfQ1LRtGyGyvlMIMsRzUa5jfI+Vu9FiJtXJfM3HhgCeDQcYI561ojSNrCRRhXz97PFLKp3ABgR6U2Ggjkdxsxjkd6jCYUkcnPQ+lIiTXQdvbC46CpEjJYv8Ay7VOhMNWJKNwAU89/ehArMAOo68UHTbQfhNmAcHqeKhGWDjGeODSOaasxN2AAc81KWAx23eooCNmMKvtKgg85pGy5QqMjPQ9hQ7IiV+gOCrEYznvTpcEhu+KjQm4KD1HOev070KXRXIJLZ6EYwKpajTaegZVkGScnnn1oq72L55DWlwjEjAPPWnmcMoAIzj0qXqKegikuwXIJ9e1MVPKfDNj0J9aa0I0YxssGU85/i9KlXpknHbPrRI1gHy4xnYB+tAIVthyR6ioQSsNbIYgdx0pY8pu+bJxWpPUiZ/M3bhgr29TTwzbS33fahoWzI1mVpeBgnjJqRnMyYIIx0INRbuXzX0I5PMVAACGP4UKHO7cNpAyc9/pVXj0Ml2HIoKjjkD8aaIyhLDjvikbRQKRISfvHGcU7YzpnkY5qi0tBm0CXa/fpzQ2EbcqksTg4pMwa1HAeWSeqDoKaAGJ9+c0lYok2ldvH3qictvIB6VWjJbsSec/llOufWlchF54yMc0rGid9xQAQSCW/wBmlVVkZiOCeaRrYZvU/uz1JGKbhwOvSkS5IkwDg46jFRBAhVup5FVuYSs2KpBjOBwo6DqaVCW2npkdPShiV76D0cDbk4I7U2eUhwwGQQRx1qbHXG1tSKaTBTBByAetSLGxIJxyQRVOwuVsayeYCenPNTLCgPBwfWobMbWZC8JQnJxn0609vujKjcF2gjqM0ItJkMoLLlOPRfSnbQqqTgnuPemybskVtuAecn9KjKLk8cdaSHLVDlIUj0pWO4EEZ75q0ZJ20GEAknJ4pxiy+T8xx0oZLVxGDDjGFPWk8pHUKchCDgn1qRcthFT7wzjIFOLAMpUfNTFrcVHZDkDJyM0jbjn0HSnodCu0DHG1T1HXbSspVXyDtY5xSKauRgkSb8YHQe1TINibsAqehqiU7MQrkZHG78qjAJcMenpVIbfcc4BdQGIPUcUEfIowc+lZszs29B2D0AIFMOIyWyemOelOw3oPTbtZhgsSKaZGMRYHcfSpsTfsCsrxddpA5NPkKgjaQV459aXkUmKpVnIx82DjHpUcpLtlPlUjjNGzL1ewAkL82OMYanHkgkcnqfWrTGrrcRxt+6NpP5VJ/rV6nNUy07hJADGTngDP41FC33QcDj86ncTSWo4ShRg9D09qVmEcfJB56eppGLa6CBCyEkE8fd9KjMRiI+f7wqibXdyVvlwG+7jrSNt2lU+UjpmpL66C5KqCxDHGOO1KqgnBwfU07mnTUGAHH3ieDUZGZMg9O1IyauyUBhEpZs89M9qBtJJ28DoKdi9kI0asucDcDnGaaSWl3ZyAMHFIE7CqQChHTnGKFIxjceTyM0tS73DcofGTQuVBG7AHY00Q3bYbFGQ+AAN5HSpCMZDDkGqFfyBhlsnhfSk45JxigTdhVYyEY6d6WRNyhgR7ZqGxXuMKuuCSOTzihckHjp0q0Q7jUfexIOccU9olbk9D156UmwjqSKB5YPUL0pDG7EBPmB6+1R6m+trIV+YmPfoM0yMZC9cnrSEvMVWL8kgAZBpXKKw4yOOaLMH3HBvu+7VHk7sn5dx9KDOV2O/vPk4HpQHAYgMAPaqI6ijgHgexphk2sBk470WuaqViUbWb5ep6U1Rl2PG88ULRifvDGySBjp1I7VIy4yCSQOAa16aGsIpEqughYAZbHWouDjHU8CpsU2hrDIxk4J4B7UrMCxGAD0GKViNGKBg4KleOvqacGCrxjcPSiwkrMQoskYYEZxzTgjbASRkUjfcaUwwyQT0yPSlAYhgPlx096RjONyJAVcK3PtUqRfLnPT1pN2M1BXI2hYtuDbSeelKd4HzEYHXFNSTG11EEhKfMSSozgUhQOql2wv8AdosSt9SYBFf93u/GmSOYw7N8vQUJFu1tCMbZAqsBgZwaKTvc5mx5VnIyPlA5qEQ5fOPlzx7U0zpnC+pJMvG0HKnqQeaaItypnGFUgmrM27CodgAfGBSuwYEjOD0oKixNq7VLNjHX3p5YRfN1Y9qk0l3G7yxBIIz3qNnVjsAyc96tIy3Y8R7ZEb7248+1EqFCcgFfX2obsWo2Gum6RSQBt5NO53gdFPepYpDmIdskEew7VEZgGxtOMjmkkjLZjkcLyEAzQW+8SMYHShqxsmMWPBJB21IAwHQn2oepou4pmYgHHXioh907sZB71Bm9WSAKznkjI6EcZqPBBbk8+9NA9hwbcUJYD04ok+fIB2+rCruZXTEVTs5b5ugPrTJCWwc5PehMrYef3fzZALHAApvmEcHjHBphezHlgwzgDA4puGyMH5iM4qGa9B/mZBBOD3o2+ZIFzhSQM0kZy1I0baTxnnG6pFA5Geepx6VTHEciKx4wHI796hZVGFRTxzQa3SQjgOdxPTipQN0W0kgVTY001oJkMmM7gvT2prSbEyOSeM1nYxkmhrFl2gnkdPank+YBnl89fWmkZJsXaA3B5PUVCoxcnd90kYFMt33JS4QINvAzzUcyZYDO3ihaDbUtx8YwdrZK9eKahEjjcdnzYXb6Y70PuaRQ7ase4LyqgdOlPjcbiAuc9M0MHEZI+Tk/Nn+GmKwyV6Ac0jNxsSKeV45PemyBhjGMnmqSM7dRonbZ5fG0nJqQ/NksSW6YFU1YuMgzgncR6UoJxwcgCpaNk0NwArHoQOtNhygHVh3zQjPqSLcFIWXb8ppBtPIPTiqt1Nb30EBJLbecdaUPgE46ipsZybQ0vuUYIX3pjqSjK3cZDelMxcr7joBvlRTlQeq4qU7EZlxgHoCalmsUrEQTeSOASMkCkhbcVBHGeKTMpLUkEaxFSerE8npQpD7jgjsDSZaGqCqAld+3n3NStIGRgUwcZFSjRSsNKhdm4cr0oBySMgH0rYbdtgz/AAkjFJtKkEHpzUsbdxrpgnnk560rxOxVd2CRwCO9VdHNLfQEZkAUnL45PrT8lQGADYPccCmtQi+4KAwBPfJoRd+38qT0NbJi7NqbTnngYqMB8hiCVB4x6/1qBN9BWJIV+QAcgDvShSwyBgEc0y4K475s4UbgOPwprN5ZK4GegB6U0XNASHc4429R2zQXwgX3oZnGy2HRhBvJ+XaOB601MNuGBkkVGoO3UkUbCxwDnrx3ph3hTjgVSG0IRtUE/jSMzjaVGcnGPaqE7IdLGBgk8ZpJW5J4bPQUXMnqLtMaA8H/ABpAQ7Lx3556VF9SNbjWB3yJuXA6YNIjEOQxyO/sK0vc1SHleSCSCe4pWQrtcgkHjI71D3RTFQnIyMLkU9ZTuIBKZ4BHWiyNIOwzc+WRR+dEYIVB97j1osiZN3HKhVMZyTzTG5YAjPv6UWGncDIQxxyB1NLGwxvboDwKloHYkkyq5HTGSKiRCQTjGeaqLIa1JzEQF3MAoGeOuaY6FlVwASeaLobQ2IkAsUx+NPJGGyNvHX3oVty0hoConPLdMilkyM5POOMdqoPhEWRcg9DnBINOZgHO3kZ6igz5kL8rHcPmI7UwgDJX5W+lA0SBTnkh89famsAGIxjI4IoK0EYqsYyu7HUikD7hjJLHnBPSgT1HqpWEE4LdME01WbBbndUszZGWw245yAc1Ij7iVZcDsfWixcbbDC/O7IwB3oDB1TaTzgkGkCSuMJbByMZPBqZSfLJ28gYzTZoOyUjB/iJ4NNyz7Sxz2IoRnUb2IpI242/J7kcGik0ctiVnwzk8qOmD2pSQFJAypA4pJHY2NckE+h4puzCAjq1Uc71ZLGyx8bRnvQY8jceBkUG0NhMjdkYIxxTWbevzcYpqxWj3I33KWJ4C8ADrSxx7lHTP61oZK19ByvhyM44pzHJHO6oZqnfQUhUVhtw+MrTEjzz5vA7is76hKNyLzNjEjJJ6Z71IUDyhsbVHOPaqS6mNugLgMTgEHgGm4O44IxVFrQVcqNwOfalMpOB+JqGaXsiCaUpsODjPFKVLZJyaDnvqOd9ik7voPSljJeEKVyTTehTdxYYwqsMcjtT9wiUBvmHoKi7YopJjCiyNySuCCBQmC+PXPUVd7IctNUJggHgDaepojcF8FQxI+Ug8ZpJ6CW45kKLgpxjgimFQSccH37VJ0aWFyGUAqAc4zTYlIQYOeTwKpMyauSbMAdz2FIq+Wdx6ng0MrlSEyQWbIx05okRt4A59aFYTFIOfmzwOKZkxqobof51VxxaQ9Pv8ttOPTrSYwBg59ah2Y3G6FK8tx27UMyxooAOSce9NIx5eXcY0pBYkYJ4pUXc270Iqth25noKoPzAjAHehwgVQRgHvmpbLdiRY/lwxwfWosqHIUAKehovc0joO4KkrzntQCcgcZ9qXUpsZ90En5j6Ui4P3R1BB9qpGT12Hsnl8dVGMmlO1txHUVRnboRqoaQkHOO3pUnPJAycUDUWiNn6ZTaCDSnJkAU4G39aWgSYsaswVWIx7d6Vlw+BwPShDgrjAC23HQcdKUfIMld1VubNdRwbcCUYISKEjOzk7j04qWZNpjJo9oAAw3enCQBccEdPr71LI6jPNWNgfwpz/ALwcDaF75oS6mielhFRVwTnI7ipIIySdo3beeRTbM7PoEjiRgcYIqGI43N61PQq3cmYbHAHzHHX2okdWUbjhUOfT8zUMG2JcKZMkMCM560YG9WxyKtMz5tR8sYkiK9PfNRxuvmAbcEDvVFOwu0Ioy3Pqajcs06NxgKRkCmhNdhQrKCSfTpQsLRTPsfMbHO1uo9q0uSokyMMhjTQeMkcZ4PrU7luNkAds59/u0ySQ8nB696XKK7HHLNtIPPNORxIijG055z3pO50QsSlFibiTcTxtz0qJPmd9wJ+gqUi5W2GkHsNoH60KCFbOMEZIqzO1hXC7f9pQCR60MuQSuM/3TSsZyJFbKnGMj1pu4lQep6YpFxWguCZFGM5HJpCQuC3A7GqJa7iMoBJbdgjnn9aHiUNG3bHFDZm0ug44deeC1Rqd+FUdsVmtzOzuOhXEoyN2aUxAMw4xmrvqdUEhAoxgcgdc0uM9csvQAUxTERHO5egUY5pFi2FCG+YcdaV0OK0uKrHceQD1pEmMgXOdveloZOTHDPmE87OgpXHfIIPQ1RcJLqN2gN1JzgHFDx5i+ppOw78zJIRucbulORwJCuOO1QjRJoduyDng1EF6kt3q0Q9WOdzJlW57A03czIVxgDrzUI0iO2q4znjFNbs2c44wTVXJqIdtyGbAxjmmbsghRtx0po52Eakg/wAJNCOBKwbqKZauh/mBTz0UUqjzec4HYik3Yrd6hISi/Nt9qj480MD8ooWo20h4+YAD1zn0FJv2gHAAz92pMdL3EjxskKgfOMHI6D2pSM8BtxPUmrNo6ihOMBdzYpgAQqpGD6ikaKKSuOAz0Oe2KAu4FSSV71LQ7jmKlUwPmI5zQqD5QMKemRQZTsxXfY2w/NtFFSxKKI0cFTuHU9achB5zndwPaqdxKWhGilpSGyD/ADqUKqkqQPX6VVwUUxZITG288gjgA9aYrERFmX73I9qOg+XlEPRgOe9RKdv8PXmmiW0PVgUPGOaUjaWGegpsdiMEPuODz0pyEiMMemeSe1SwsEj4IKtuHvQX3rx9PpU2tqW1bqIseSAefem7mYL1CgnmrRk9NENSYHbweP4qlAXy/UjmmxpibujHGO9O2g4PUHkVmy3qRu5Mo4Py8gZoTn5VIDHkj0pW6nP1JDCpXBOQeDSyAxqmCC3Qj0FDd9DZrS4wSAEA/cxgkHmmOw+X5QKlaE6Njym0qQ27PanMNjFhgD09Kq9y5JJEQckkjo1PjBPA6g07WMOpIySGRVzhQeaiwN3y9cmkdC0BzhVHQ+9Km5SgyPXFMaV2Clg3GeaY5KqcDP0oCWg6MgoAwB9BSs6pGx3cgjt0pkNXDaWYgtnPfPWmMOCrHHYGhsaXUkcFlP8AMU47VXJbJHf3qUaWIzwAMH8KBJhuOSO9UxW1ByFOApYnrSq2zgd6m4noMDhpMDoQSfenngEuPlb7tIjmEaQqHyDhvSk24UYzjPeqK+IRVEaALx3IpR91gRnPQ1SRLk1oMJYup25U9+4qULtwMge4qnYVwfJkbPTpTVAUNk4ABOQKCd2KrZcfMCGXPFChypOeD0rO6NbPcDhRhs7scH2pEwoII3ZoIb0FG3KkggHuKTBZwx4z1FBUFoC8SMo6H3pHJ8tmXjHHNUmLUDwvqQMdaQF03d++KGzNajVjIBwTk0jDC4PPsKRsloIsZMh6nJ6VO3zDaDye1ISVhpPHrjqKlz5cYZe4OallDNy+575NQgguSAfbmqWhnLyE5LDeG54GTxVjAZckcDrTkRZgso8wMq45wDSDcjHkHnvUJGd7MezqqH5st1wKZkOQ2CPWrSNlZhIytER78UIN3UkccVQ5WH7QwAHJ7kmm53x5XkHtSQJW2GBto5PB7VK7bjzx6VTLauCAgcjHvTWOWDDlT1+tIFFiyIFRWPD4OaaQQ21BubrnvRa5TstxWfeflxnHfqPrSxsyg4O4+1FkZc3YQA7juJPGQabuLOQB+OOlBd+49smT5cHPUigJ91Qc8Gi5nNPcRWWMEbehFK7iMEnAxwDStcIsGOMZwT0zQJMgluVH6UwbFyXH97cOBTNqqiKSOOlDYmIEwxO4jn9akj2owIwATljULUSXUbvJuZGB4Y5C+g9KmDliVwMketUzWLI9xUgn6Uq4ypA7dKplDgp25B6dqaylgCeD6VBMm0RM3PGD2PNOEK7iefXrSbMN2OJUAc8dPY1GVLx4U4xyc9DT1BrsSgbXIVepBxS+YSpIACgnApW7lQbuItwYkBOAARkUqy75Mtz6iiyWx1OpZWB3Xax4AB5z2FMBUR7hncSDnsaDBu4A7wmCTt5x2FEmdyd/elcqKsOKNGoUYBoDtKeVwQOCKfQ0eu48j95wcCmrJuOMADoaSMWtRknDhvug9KlHzcFR0qriV0xvJ6ZK+lSbWHP3cDNQ2NpkLSbuGBINJ5RDYIwvUe9UZuVxxbBB57ignY7cZNNCQqoVHA4605fndTnHXNUbwZEpcuGL5fptH86eN23aQc+/epujSU7aITyywOCB9DSbQsa88k4qr3Ii31H+Y2w8AYNN8wnYSQwBzQ7Cb1HrIXywBOfaioNlYi+YZHB7YxUqbSuOCwHI9KppnMn0YjthRj86ZuYAnggjGaFoTJ2ZKYzvG19wwM5/lSSKJBsbIXqQDTKTuhgbackjGOcUnmtkZAPrU9SHKw5iGzyAo52+lMid1B3HKk5JNVoWiQcjB+XuTTXXCHBzu7etZo26EZAIGeOOnpSKFQKTnFaGcrC4DMfT600OHPlg/KOlBkmr6BjAK56MCTTcneSBx65oKloO3chNuQeWNOD/ACY6e1Fg5riq3HI5zx70k4jjZnC7TwRUsSHk4TpjIphQb+Cdvc5pXNLXEEQVNpx7g09bdD82C3GDSbFypMdIj7SpOD1461FKxJyQSMYzQrFz2EiTajDbhv4felXMasclfp1NNnNezJCSemRj1qNJMMeME8ZpKxrzCzKyk8ZPb3pMtgbup61ZotyWZN0SsAVLcY/rUIIXryen1qRT0EKhZCDjdjAPtSYWNSNuT9avcwvZj4zvw3tmnbVaMbvyqWbp6Ee9ioHIA7+1LIQ3zr90HnPemtBKXQevyoeOKau3ac/K2fzpmnMhsYJPQYB556UOd7EqPlaobM5O+w4HsAASadLgxqvoeaTsKztqNRjGxLLkEcUclmB4J6VdkK/QazeWVyCWzSli785BHIGOtUkK7vYaCSxJAWpfLDKOe4oZstVZiq6njGCO9Mdz6Dr2pEpJbChtpOeMjGT2pu4lTyCqnGfWoa1BvQAGZtxI254FDoBg5BJPFUmYt3AjZH8xPPU+lIrliyA5UcZ9aZstNB8mFGE5b19KY+cYI3kDtQRMIOFOEIY9M0HO3B+VuvH8qze5mtxAhKnLYBB4pJUIVfm3EgEe3tVrY6FsSIArHoFx1pxRTHgDg96LFKwzeQ2cYxxk9Keq8cZxjmkYt62EwhQqemcimqA/JXrQW43BTtlAIwuMZPSnOu1OCRz6daocY3Q8HCscY+lRu5Q5UAtn0prUxlFoYHZgN1TghDyOMd6HoOKT1I2AZQAvJpUwoUD+Ec1Opq7MRSXjI4XPQmk3BY+nIOCc0yFuOcBpEUnGO+KQZyQBnBoLtdjml2kDIBPY0GNdp2k5zzmkzVDgp2nuqrTNq8DgdCD3FJCkrisQHaTBZj0NOwHG4cAHpVNGKTQgZpA3Qn0NMKmMk8AYyRQhO4+JWKg9AeRmiQDcD0YKeKbJldISPOGU/Ke1PKgxEcEjrUsmJE0QZsj7w6VLGoDjOMkc5FNsuKGgFjjOQKcflIbNQKz6DFIkGM8H9aYn7tmKNwo5WqRSVx6kFN4XGexo8zMmcE+1Va4aR0BFHnAgnH92nMxIyg9sGmafZHR8YDE7T97HUUmSTwc8VnK6OZtkIj2knOc+napYZirbcMVA60rX1IT11HSqhwxBGfSmps+bbnB75p6nRaD2EyYmGDgf3vSleQsDjk9j60NExTQwkOWI4GMZp4ADjpjpmkNt31JNoIQA5J6VHKPMAQcKvSl11He6ERVOdw59D0zUwkC7l27j2xQyo2iMZyWZmAwOPxp4HyBe3UkUNFqVxpTyiTknPXNMI3FVyMGkVowTlSpGc9/SnLhlcLncO3pQZuKuSD7qhVIJ4OaYfmIQkfN2NCM5aCsAFIXlumKb83mAPgr71oiUiRgobHTPpSMBCuW5ycCkhiAkElhwO1NkXCED/vnFKTsbWdhV2blAG3PX2pC+GPzfdHDZ61CuyJpXD/V/Mudp4wBSEbv51omCv0CPc7AYB3ZpqoxwAc5qrkyuKqbeGz9KKljTshVIA3YwSOlGTIu7HJ4q9iVqhkQXLZ4xxQxETkDkCle5LQ4MUwQcMaSVW8t2U4YigpoEHLKxAIAJzTsJnYq5/wBqlYzcUxmeRnoaUEOvBAGOBSAapYYHftT+JCeu0DI+tI0WwYGwNk7qACuSfxp3GvMaSzHJ5J4IpUAQ7lHBIyTUbk6J6EZYiRiAu0jr75p23e2NvTmrWhT13G4CksRgAHJp0gAAcfMCPyoIdhzMSgKjaCMlR1FMZweCPpVAhGbdtPJ3HHHQUrblQ7sZ7VPU11HHc3J6+3WhTgccr39abEm7gshY/M2fUGmtnY+DgGs2W9RQFVQdxDD16UpVvlA4Gck+tPQzcWOH+r5479KiI6YGSaaQLQlF00jkN16U11AdVJyR0FO1ht3F3rGSGJ3E8ioWPmSZ6DsDSsZy1HFiQXJGffrTJXzubGQOcVZlJsliA6/dPb6UqgIGBGak3py0Glxhf1pApRdoGUz3FUN36DvL3Z4J9qRlPTgUC23A7VjI/iPWmMXTdtGeg64wO/NQyubshW27+O9TKhf2XHJqblrVEJbaoYZIU9P60yKfDs3OSeM1ta5i7LQN+9cqwxnFTTxqId7Nswcc96NtBxtvciZvMJUHGOM46VKGbaqYwPp0pFXutCJy2WUEDHOfWnEBlPzYJ9PWgWoqkk85IPXcKdHEu5lHyqOahitcY5xIOhXJNTyRDJYA4xnNLsLldyNIyiHzT9Dnt3qN1BTC8kkc1pc2ikPL7BtKcjqfanKQwBTjn0oBtIiR5BG27BfPympSzMozjcDyalpGUdyJyZCQMg9qP7h/lVGzJQ2VPr600MpXn+dSwvYVSHOCeBTm+XgHOOMUjF67DCAVIzk/ypuSFCEexIoLuxxkIGOtNG5yQTy/3avQOYd5h3MuBgcZoYfuydhJANAPUhlVpUCqcZHIpYlCAL0VRjNU2KMUSlckBWIGP4aQpgHJ5HIqSmuiFUF8sCNvXOOaUEhiGAx1GD1HeluVFWDcPOwcqT39qXzTH0JIGOadhvTUAu5ckgEd6dnaAB1FJolSBJdyDGQB3odAyuxGGIA/CklY0vdDD+8ORg46jNODFgd34Y4q2Z6iJDgEucZ5+lDEbnG7K4xmpRCXcGZlA7r2NOYESKzYIpuxTTewu0kHA4PQ0qExptIJOKklKzGtlcZAX0z1pDjBJOS1IppMSJCDkHIPJFKybuvC5607mbiLg/MqngDOab5TucRgZHLHPaquWkxwKsOTgg9KeSpwehyKCtL6gysSxOCR0xTW3E5zz3ouOT0IwGabAPOMmnhT+Pr7VMnc5RFGfNCqMdyTQAExg5BHSmgSQ55RwT0J5psiqSSv3ewHWmapaaDUUMQpbB9aUEbfU56UpEq49YcDeF+UdQTxSKEVWKk5f+E9hQtTRLuPRBICQScUiko5Yjt0NFgdkRKxcgjBHpUpyQRwGI4wKlomMiPGE+dckg8jt608EIuAfmYYJps2ukOQbRlmyvSk2jzQMfKMfjUMdx2Bu3EnAzwT0qJSA3yjiqtcTsPbg/e5FJIxfHHI4B9KOWxlLsKYyirlsn1pwVgEYn8utWXBCtuyWHriomV3O3OAp70CktR8rZzknIH400ybvL+Xk9hUNFDlclxt4+tR44JI59alIqyByWjAIIP94dqd5iMQrDaf7taWJfYRYzvZ+UDcYzUiqrIfn5PTNIzaS3AOpdt3JAxRSMr9hvmK+Rnbj2604JhQEwB3FWXEhfAfIGMelODArkDnPSkyorUcP3hwMfL6U8tlMHAGep7VJq7EEjBSQF3jHX1pZGLsDjZxxjpWiRk7vYQofkK8ACmrhZAOnFS2YNWeo4RAFWPIHO406MR/MpOTjPXrU3LsIpZBgc5PT0FI8nmZB2jI4oNErIbht3UYx1NLnaACO/GBUvVmVkgV1LkY+b0pS28synBB6VZSa6DQ53kMAQDjBPBpGlYylSuAg6AdBQ0F7oUu3yhfug5yakXbJjPODyfas/QcXrqPmMWFEY25zncev0qDe7SKAdi4ywbqauK7lylbYGJJAI5/lT4sKxVnwD/FiraFT1YjhTIdvODyaZkNuUHGAMH0qDaSQmCXf1HU+tSeZkcjB9qLGcWhuCqtycnml28ZJ59aY+gxn8sqSOD1xT4xuAYg5q2Ra70EeMk475zzQFx8zHgNSDkBkU8FsD0pMDaQNpx60O5jJajwwXgkc9MU3IyQWx/jU3ZURCVLkdMdTSmT5CScc9B1pM09AcMXY9e9QhweWGM9KERK5Mco2QQfXNKVZ/m4xjtSluUm9iPaY1Py5I7DrTmLIQoPBH3aaKV7WB9wYYBZehWhVXzTwcEdKsmyTAOSxUqAo6GmzRZDKx3YOQKdxtJjtnzlh19MUjHBB/rSJuKAMZA4pgRctx3qWCuToOV4yB1pjIRwhz6Cka8rYxgysjEcrwwPapNwPf5hVJC2FLiQdByMmo0UZHOFzTbGoitDtcFWJyRnNKFwxzxjpU3E10GPGdz854yB6UoI2Yzk96GKKSY9mBBJ4Apg2J90Etn9KNTXQTczSPhML/DmnKnykD8KVzNrUcYyHjA4XBxSyKFbrmnchrqIIwPUgVGf3ZOOcH8qL6g3oMIMci85BPWp+uBu6dDTZncaYsyYOCD97FCuy53fMOaZtGNhflBGfukjmlaRSWyMcH86RpZAJAM59KRlRlDZOPeq1RndXHKp3YBwuOvpSOuSxLdD1HUilc3SFQByCSSTwQBSMrBgoGR3HSgmaDYoQ8kDHAprMFK9ucZqjC+o7BQtjp0xUi8Zz+fvUvyN1d7jWwhT1J/Okk2rzgY/lS1Zm0kK8pKZHQdaaZMyL/Ep9+lNGadxuVjfaqnJOcmpcjYASPc56U2bRtbQXcFPHOORjvT8mUjPJHas7AM4lkIO4lRkH0pmPlYEZK9DQJiISMbRgY4p0UixsQ6lyOntTM+ohwXyOOKI2bGVYjfxmqQSepKy7FOBwelRnqRuwmeKB6X1HtJGHwrbsdeelNfDfMM4yOcVNmOco2shzBWQsOO3Woy74RFJ2scEjsKDEcAUR1HzHuaRmKkIvIHp3NUilYcqhwCVwQfypWh5Iz05yPSm2a8t0RkKNpFAJA3Agn1NJ3Od3BGIyjN15yO1OjjQg/OGOPzoNIavUcHES9Pu849aG/fH5ep7jtS8zae1hiQbPukM3UkU/dtmY54I4+tO9zli7CB/lYN3phUqVKjcOhpI6E0yZwNpAH3ezdKC2CMDaR3A6VOhbI5C33Qu/nJBoZy6ZwAV4OKtJEXdxAd3GMHHWnxYX5WHahgKCRHk4xnHPWlZFVvlYnA5oTBPuKyAqG5B7U0hjGSeo9KCJbkbBT8wGW9aeMPKrnG5entTZV+w0hg6hT9M07cSTg5X0rM0jsOAbyyAcjvUJxkFhz0NUhSYqTxlNuDzwMU5GKngc4ptGT12DLMCe+eooqNCOWQkQCEuflB6095QoUYJ3dCPSrCL0IiQGHAzTlYMxwPw9KTRcd7jt24gL2/Wk2F1JU4z1BpJWNW7j0jYsrcAY4B6UzapOcHIPOOlULoLIQiMFwKjYblDZGQahnPPcN5Kkls8HigYfACgd80rDWojbhkfdHb3omCHaPvEdDSNfUfn5uhJApCcuuOMnoRTSuRJK43btZiB14JpEB38ZxWhI4x7jjOD1FM8kqSXOSealsqzHZCqOeaToBjknuKgauPB8zAHLEdM0gQAEkHcOvPSqjuEhi8Z2sQB1BpFJU7WA9sitLigrsWNSOWbr3x1p2EBxisnudLegzhWOORSr8wZn6DtTOeLu9RcspyMMT0+lNcsDkEADqMVVjZuyHsflAJwcdqdHhlwDzTJjqMUtI7bsgDgetDYjiyy4pXB36jUbb0XKkU04JJ5x7GmYXuOY/OMfd75pwkHlngN6ccUmrjXujQAzE5okGE2sN23kY60rBdthGxbDdKRUCrtb5s00U1ZCDruIO2kTc4+VjnPShkWZIzbG3E85xiiVPMA2jDZBJI4oRa3tYVUGVReS2TnNKcGNWzubPTrxVM2skhN7ZJXGMdqIn3knGcDmlYh6jd+FPbHApRzgdCBzQ0ZdR3TjrUjEKq8YJoNERY8tc5JHoadlC4YsQD1PpSsUmiINuymMEcmnBAV44UnGaYnZvUfuVUbsfbqTTNyltpBz1wKWprdEpj8wDB6H9KNo3E54PFIl6keBkqvJpEI3FV+ZwOlPUVkhpxnodvUimqV3khu3Ao6EXVyTf8Au8ZCleopVfywT27mk0J2uPMgY5z93pxShC7BySuOcetTsXYYVzkZ4PpSFdjbVHHQ+1FwcRGXDr0bFK3yhT1B5PtTItqOWUOyyH5XwRz0PvSHBDAnBPSg2SVhkwYJtOeD1okfaykY54O6rEO8sk8tj1pxXoFIKj1pXJa1uOXGw8cnrimFy0ZxwAelMtMApXJBPzUgU+YQ3SgUnfcVQu3dz8vpTmWNjtzgnn60tRaIYH2n2zz7UrFWU9xn86OgJt7D5DlcqAMdaQIBv6rtGfrU6hJK2oiY4HQdcGnZ3sXAyF6iqszmtqNUllVtuGJ5NOLFi42gjHNL1OqOgH5gG2+wFIwI5P3cg4xQKVh3mNu44HvSEZJBJHfpSM230GrkbCBjHGDTHBUZJ+YnrVISu9x2NiHjPGKduKjJwcdAPWqYmrCI8hjC5w2ec9Kd9/cMYIPNIS1I/K2IGwCW5GDnj+n0pUG5Bk/IOlUxWuSogz6qR0pUcKgCg4HesmjRKyGO+W3A5HcUyLAQg5B9aaRN9R29dxGT6U0vlgADxV2NJSuSg5kVhjI65pCqlgxGec1LJtfcCmWPHGQaPLKMuBkDOD2qS0uUNpYhl985qONs7cEfUVSJm7kgIWVlGQSM8UNtJUbefWm9DFLUJ2Cpgnv0qRlLKAu0Be9JnTF2EaRpo2AGSOnvSKdvI49vSpG5JgxAfd6enWmuoRScdadyV5BE5ABHBPpSopy5LcGgp3lqOUqI8HP50wuQV29DQZtpbkikOpyeSetKW24XsetUZ36kRznA4TPTFDSFHwF6+tAczuICLh/vDdng+lKycspbkfdx3qHpobRV9WK7HICsfp60E7sKAQ1NCclsMWJSRkjNPCbVPvxzTbE4hHuCOrMCvBxiis7k8w35ShUAkepp2DhMgBfU/wAqdyIq4s6ADIGST09BUMzFI8qMsf5VaLcbD4lBYnAJIwD9e1LwASDx0xVM0WxMXCo3PpkelVkZjCVxznJzTKeuhIoypDDnoPpUYPl5BBHOOlS0YS0JdpV9rYI681Cyggc4PagaV9gjJIUN1FLIVY8HGKlmqWg2STam/wC98wGB1xTmAByvJHpSIt2FWV5VBC4PQ5p7yBEJAHB6U7Bd22I5n+dXbC0pYMT1OKGjFN7DWZfM2ZBwM8UqDbG7E5GeKSRskxjhozuGOh5PahZMgEglHHLA1ZhJdx0Sqctnnu2KdgxspOCT3qW+hrTViFSZZCoJPPJqWX91GGxuwcADrSZo7sYR+8JfgYwAaThMcDqB07UyFvck3ZfA4HtURlCMcnKMR07UI0mO8vqc4JP50qsOQOCOuaoUR0e7cM5y3ahhvTpWb3Kd2gIIQMMAY9KiWVxztBOcYqlY52mDYcMrjaR6U+Flxs2kDtTlsJjZGXdjd04oB3SLjrUxJW4/GXYdM0jxoAM7Tjg+1F2b2VgVPlAB+QU2EMwOeRTuCTHFFALbc4H5UqKdm4EFD94H+dVcpJpjYnGzYTg9c07zP3YI5xSZpcRn3M+F/hz+NLEwMOAApPJNMWjGOAmOfypwCsQw5GOgpsxSTY1pBnKEEnjFSb8AccilY0uhiLkAEe9PEn3gy+4oMnKw0gZDbgBjoegpsa45J5PXPSjUOa4ojA3Eck/pUijA+Yf8CpXKQ0zAIpA46fWmGTecDgjtQkNy7iBxGCRhT796IQXwwGCSOKb0KWpOxC4Xacnriq0keZCUA55yetQTJCiTBB2ksev0pwlV8Ac57DtVmStfUmj47Djn2octKQSTnt7VnJG6GqSRg4P+93ppJ2E8HI6VKLSIiQQRnn2pR+7TDkkHmtCR7cD5ehBpxbKAnC+5oI66DiGYcDPvTdqyEg87Rx9aoetxHWQRkkAgccdqeiZjX0OOc0rodrsaVIYqeMAnNKVaRNwJAPJqtBJqOgoOQD75HFDb3lLtnk9zUtjvqC5jwODjqaVJAQQEz71JV+gyRGiAAGfr0oYnzMD0zjNG+hOqHl9yMvSmBm28EntVJEuQhYFQSBxxnNSDj7vfqtUzLqCnY6gDjPWhWUk9QM/nUtGsWKrRlWCnnrSAJudwcll2kEZH5dj71KQnJbCoyjKnkY69SKau1lGBkA4yadiW+wiFnkKtjAPB9qS4jVyACBg5ppWJQ6RcLxSjGz5cEqM8jgGhsojkRiM5JI5OOBT1J3gk4yO/Q0JjUW2I43CVgCCOKVSfLyVxxuOfaruaqI6I71IY7VAzmiN8KQG5BGakqyECr5bAnJbkYpHymC4474pdSGuwSARhBkHcu449qWOMRqDnO4ZqrkNXQxslFJYAL29anjfBIIAB7UmKG40ZIzxgNjBPNNAYryclfujNQatj1YD+HOFOR6VGo3t5Y4BU01oZtoVT5WCR0HWngcdRk8gelUKOjGTfO/zckelRxbyzMDweaNDS9tiYhiA6nikZGfYQTmgwvd6gNpXGfoKNwkbyyTt6HHXNQ9DTbYYUK7cZ46EH+dPDLkncGxyKEUm09QyHUggnIwRmnYMTKuPk6+tUwkrjnf5uDgE/nSOvmIQmcnsOoqTKwxUwUG4nbwc96RUwrZfcOwPb2q7iSux8KqBwDu9acCSCGUlj0PrUM3V1oQyp5aFxu9T6inkgIGHOf1oWpnsxvnNvVMAA9c9aVwWU4GAOme9NqxV29BwDrnP3e/HeismSlYT7xLdemae6iQ5ByBzj0rR6BFqw3DOMg/L6VE4yD16U0wa63EWQiTrjAxmpAinOTgnkmrYRYH5v4duQeaaCYn4BPTkCkacyQR4ZAc9zxmlERDt82MDgU2S/eYiEtwcEjvSop3sSRtArMq1hnBHYE9D6UwqEGCepwD61SQm+xKuFRs8+9MBCghASuc5PpQyX3AkylWQ7c96ftyAC3brTJ16jGLKpJG4dm9KQE7QSMn1pWMtUySOMMQANpPJNRGLbk5OOmKaNuggVt7hl+TFPwxVEVsAfL+dNmVriACLcG6g4xUjEMQRhcDms2aRagNWQogbAIY4yOtPEgZD0yfWki02RD7xLgmQHk+lKSRzgf7vpTY4sJ+WG1v8AdAqIxhiTnrxxTQTVyVc5JPOKay5VjyMdKfUaHEYVQSQ2eTn+VODA7QM/UjmkyxjAt7D0pkbO0jcFlUZBPShHPK9wB8zBHXvUiNgHjv8AlTbFa4SAqoKqHPrScbycYHYVCGlYXPzqrZbvTmGUO3r1waTNLEbeZhVUBWA9ODShcqmM7RzxxVGad2OwrseCQBkimKCuwKOM5H0oNdxJIsZA6noKVEaMDcT75ov0C1gjIDDHRh+dOfPp8p6rS6lJpjNyspAGGU0smQVO3GODVohu3QRBtPKgBeg9acF+ck5HtTFoyVc7GJGB/OoZMFwp5yf0pdSJJEcvzPuBwo6CpUcCEjo3r3qmOKSJBgjcDyOuKbKQ23uoYA+1ZlNXG7flbIySeuaQKdgDg7h0IHSi4lEfsAJzz3JpBIXwqtgDnp+lBotNB3O8YbBPvUYZi3oBT0BxsJJGQeu0Dg/SlAWMYyCB0xUc3QjktqGPmbJyOop6ymNlAIYgdqe4cxFJKX4JyV4piOZwFPGOnFGxSkP2jO7JYNwQOtOUh0YsMqDgA0+g27aEskRJJyAD1FR5818fw4ojuTJD1Uh8c7ccUKnzk5/CrbM0tRu3Ax3J5p+cIOCMcVKZVmNUFd2Oc+tRys21Ah785rRWM5EsLdC/ajOTjcAD0rOW5cX7uwoO1gfU/nUWxl5XPXOPSpubO9tCXcJNoLcntSsS7EKDk8e9CB36oayhCCOo6gUxV2SZUk56itehi2xxjACljwCCKUDClR0Jzmp1ZKS6jsmQNjrjApsa5AGenQDqaGWhNm3LABWzSxg89D36UIm+oDj5SBj2NC8qyjoDVMNQkfeODjNORVbALdutT0I1vqPZQFJzntimEpEABjngjFSF1cU/KMjjAJINRhjIOh55FNG6khCxEbFV+Zj0NSAjAHAB4q2aJ3JHjCfKMNkZ47VAAQoDcNjB96m45AjKg+YZweOKSRsMOc+2KRi3oKCNnJ4PQVIxwMdCKozTb3E28bTyPWjA8reT8+3BoNorqDHIBx82Bj3pEG0ksCHxhR71LIbY9G2kNnFN8stlgQpBz9aLk6MCSy4xznHJpCBGOMk/yqh6IchP3vQjr3oGYyxAAGCTQVfQQM0jruOUUcKBSuQoO0EjtT0MXuKvzKCBgjuadsB529R1qJGnqMLOwO1sN93ceR7cUxFKfKRn1NCJ5tRRvdl2fdzzmpHUJ82cimzVa7jDhgvY56Uit5XIOD6DqaNxNdQYZ+YADnJFOAAbPVT2NMSQ5h5a5XnHalSQsFxld3Y9qTK1TCV13gdwMfWogXLFAO+MYpIGO+aPIK7m9uuKPNWUbuMDkiqaEn0EG45wcL1GaKixQpQbS2aULjkE474pmN7MN7EE9AOmaY0m9PmGWJ6DrQhOV2MC5d/l7dBShiEJ5z0xVAmDOx4Oc1JJIMgHB9hQJSQ2LCyH0xnFKoJdWPAIOKDRa6iRyIsmeiiiRvMwRx3+tSy1K4gwFXgNkdPSmNGGADcAHoKEyGSKAWzyF6ZpvlDeNuMH0pXBRuPZVwqgYB601nBY88DimrkySQjNtj+bJBIpOkDYOORz681RmnqOVmToOfWkaRtyqT1oNUxp4P3uoyBSB/NQlTtbvTZqtVoOEYU5Yls9/SjOWAJ6DgioZk42FWVBGNy7gO9IXxhV6Z4NTYqLsOyGboBjqaSUhnbqQBzRbUu5HHlxkjDelSKgC5x25rQVriZUYIwF6AUhIViGbgjnFIWwjM7lAvJPJNEm4NxzjrTC7exGR+7Y89cjHWlWPYhByv4d6DNO7JoQSD8yk46inrKcYIAwO1Q1qbq1iAv5m0NhAOvvTmTEobg9iKCNCVY8sWUd8ZqOTKTbDngcMP5VW5clpccjAjDDaTzQrB2K7SR6+lS0Y3VxwYKGXqMEZ9RTC2FOF6YwfQUrGjmkI+3erKct79KYjPI7EhvkbkHoadjNyuPL/KcgHGcYp0IzCdwyxFOxaa6jYzsULxxxu/vU+dl2gZ5xnml1KbVtCBXbcOOhyCelSO2yQsByeTxWjMovuOL70JHOOlNKuH+ZTn0NRexbVxV+Qlcfe7EUFkBG3BY9fQUblWSI3k2uOPqaUSANgnK9cUmTa40SFsbRlQeTmnJJjepwSO/pUXHytbCbwcjcCCOnrQ7ooQKATjHHelc2jHuNnl8vacEn+L2pnnjy1DHknv0NNy6DUUSPIrIQOoP3KZGyZ5OMdM1FzNkw+6STwaY3yTAhgB707lNXIASTkjdg9fWpFbYwOMbTRcxs0xX+ZyQfl7mlLqyFRxVIbv1JNygZOCD0Bp0gVFLYwRVdQ6CFtv8AFj2pYzliM8npVMUUw8s7iMjIGTinKxKAhsksCRQOw0ttY8ZqEoVYMBnnpVGUk2PDs7FAuzHelALlVGdynINDQ4b6j3KhgQMetOlkTDMpG8jIGahpnQmiKPBYt0HoBTg3zjJwT92kib22JZE/jA+X+I0yQqjqDk/7Q7fWqM5ajFdX2ng4PbpRGxkOSAEFOwJO4qvkn07U7OFLdSMcVLNkkJuG0gYBJ5NIJCisOQCcZHeqiQ9GPVtwOQcngUhHRRkA9/SqZlJajDGoyCenf1pqI3nIW5XHrSbIaRPu+bjHHSo3UMST1PXFSidyRVwAd2R3NIAAxzkg9KdzRbB90YKkr6CnSE5IAGMcAdaRvC4hYbFVSAD6U0ENnecAfrSKduoq5dScfL2GP1qNlLsrA4I4/CmYyV9hGfDHK5BI4FPXc5G4jBHAFUZWa0AsQcdWIPFOV2B256Y4oaNYyHyNnKgcE/KfSot+QQRls8msmXLVCLu3ArgqOxFSYKgEA/N1Bp3M1Ea+eCSeDgUshGDt6fTrVobG8srHJHYrSKwZm+b5SOhrQleYpbAGOnSpPlZQufmJ65qWShZOoX0HQUxXEgKhsdqhlu+w4KYwoB3evtTnAO4HlcUIcY9COPCsF5AbjHtUgIcMqjI6U2bcqQ1cqAysC3vUUeCctgUIhtrYUsQSeQo9qdgvl85AOcUnuRcd/rEzmnhBhdxAA5J9KVwirvUZLGhcqGypH3s9qkCLsTaflHU0rmjsRAmMMxYFvpQMFM7evpVozjqKwDJ9KKZfLHqML5UAHOetSKmEUZAA44pNmSaYxxtbAb/61IiKC24gkd6SdwaQhYDPcgdqfISV3KM8cg/TtTZKsQFi7ZHC479akwGAxwfWm9CbDwNmCSASMc0ojLICfSpTKSbGhF2++aj3YfCjkdaoS0dmOwFIyegNOLZJJAI4walmjfYQnBK5pu5iOOB61OhUWuo+UgZKjHAwab8v3icg9BVIidri7C6Ha2D6UyTCnnPHDcdqpslIVFZUHzBsdB7U6Qg7GIxjrU3NNEQkbWAxn0oIKvuAwehFDLUk9iV25weg5pmOuRikZSWohjYOwBJLdB2pVIC/KTtz6/nQUtNxkbAKzEHA9ODmnBiV4HUdxVWG5WF+7ggdBmlaQ7Tu49qehDkyMAyHGcLjrTzGA7HGd1K4XuChmBIP4Gl3FFI4ORjGKRaRHKrNEECjrk5pzZb7vSqHZpgrchVHJoVSTvJxt7UmaJphJtOF5yc9KaybnTacDFGxk7X0JN2E2A4B9OppWfAAxtJ7+tIvdDQNrgnJ7DNBLByhyp9aoyasRs5JYZPTrSADyguSW7nPWkzJsljVRFtHLDmg/KhIYlj2FISY1CzybcZY+vQUZJbAOEHQjvV3LfcTaAx6/N704bWO3PX8ah7iuugM5UOOSFOMAc05XXg9VXtnNPoXFCRSh2Z0xlj07Co5mLySOWJYrtHsKz6mt7Ee/Zgqxbjkmmm4CNuBG3pxTuOzEklD4JOVPXJphvFVEB4xxUORcYyl0GNqkUMZBbOarSarBFt3TKoPck4FYuaTN/YTewia1b7yoYsP7w6Gpk1KOUJsPuCelQ6q7mkaM47oUXZlJG7OO1S7RLEgJAIGaj2p0LDpolVAsIJfGf4vSo/PE0pTPJ7elXGdzklDlHiY/KgOWU/nUMs7ImHwDzj3rRyQJNiW07KuWOCeeO1Wll3vvGCG6mpTE4iZAdk3cdPrUoRHKheuOlaJ2IcUwwA5yduegp5JRtxOQRjBqkyHCwoPUsBgcgj+VKikSF8844HvVXFYXHBYqAT1NCKpcAsMjliKtMiSFyRvJwSTinbGUId+farFew0sVBJ9ORUcRLgsAT3FKxm3qP3eY+G78cU0siMqkZ4IBNTZmug5Wyu44LHtSvKkZ9yenpRZhdAZCBxkr3HrTAp37u38qtA1zDoYvLcY5GM0hUFcg85yabZKQjEEDngninmTYxC4yeMGs2Xew1XUOUHLAZxThGcF8jGQMULQTHxkeXg55NMZyzL/ABKTgmnuznbYittypxuPFPDExk9e1El1LTT3I9pIbLYPbNO3HdhvSkRflYucFck8mkV1BVPUnmhlolLhSV4GR1pkRRiSeSO5pJM3jbqN2LnHPHOf6Um0qxyOW6CqFJW2FCkHBbA6c9KRoikpwSc+9K5na4h+Ug9D04NJErFuGJ2+9UmZy0ZJMFJByMmkTAJJOafQuO46RxGPmGQDgULIBIygc4zmptc2drDRFL5Qk2EI2VBxwT6U8FmVRuyPc1LsmZJDScgAEE0oAyc4AHPPequVZpj2BQ8EMD3J61CnBxghvpVXRnO9xVJD4Y5z2x+dOZuMsBwelD11M3oRszxkNkEEjipjGirxwfQVC0BajQGZwN3096cz5TLDn27VZqnYN/OQcj1pu0MoGCSfSgvmT3FKBiBnHeghjGwxh88f40A7W0I33Qq2RlRSxuQCuMjGaTOUTLKASMLTsljy+09VHrUlRv3ElUHCgU5WOPvEA8UGjQLGVzgg5p3llWzkDkDFNBFMarOm7cR160VRqIy8Db170qALyRk9qhtExdx4O44bhvamfKAQeSTxRHcckQyxlSp6461LHKpZCOnetGYpJPUYU4DEgZ4Oe9Eh2KpHXsKW5LVnoOVlMYBb5j7UyUMzhgwwOuO9A3sODCQAMDnHzHpSYy4VMj096EQg5C8MCOx9adyFVdvfNDNIiDAkbOcYPTtTh8ylQ24EdayZSGuH3ck7QOlRmQB+e47dqpESHBvL5xn+tPDAAAfxdvSqaLhsIflffwWxjB6UwNtUFj16ipsxtpMcWXYCBxQrFSTik0PmT0EkcSoV+7n3pN2VwePbNIJLqhRwmBnB7UrnaBgdsU0TdojVGO7jA9fSh4yx+8QBxn1q0S9Rykrn0xjNLvCqM9fXHU0NagrDWYgDGdxPPHapEG4lj/COppNIEISdqtnk9xTA2yQlQPmHPFVE1VwcO6blwCGFM88rIUwQQDziqZM247jwo2BsjftzkUIzn5QO3JxWd31LhK60AbvJII4HelEgJ2nvzSJejB4gxyOMdz0o6pu5wKa1H6hMQyHAA/GkOSwOc5FUiHYU4HPYdaOWOQACR8opsiwvPysMAd6JOW29R1GKRKQZySxGPT3pc8DAwx7UrjasNaUqckHI4xUayqu44wF4ye1ImL1sCgjB6qe570xZkHmLwTn1qbnXFMR7hdhOefbjmqkuoYDEtuZvXtWV7GypSlsUrjU4LaPEkmSMZArM1Txja2ScuM+hrnq4iFNXkz0sNgKtZ2SOeuviVbxkbSTk8VSu/iPFKzENljnp2rw6ubUlsz3qeSzi/eM2fx+0nCKcMRkA9Krf8JfLLcBGUAr2BryqmaJ7Hs08rS3Llv4mn3/KSWbgYJrZtNVmumjUBixwMA1zfXpSO2GX0kb1lfSWoETKQykghq2LbW0MAU4yR0rso4tvRs5MRgY2fKhv9pAqUBztzxn7tULjX/s024FRhcZ9TXsQxCSTPmKmDfPaxn23jAGXcxwxHOehq+3iPz9q57EgntW6xMZFvBOK2LtnqCkEcE4HQ1NHqwdQqgjaefStPao5PqxYS8EjgAkDGc5q3HO4k3E5AHGK1hUvoc9WlyDw4OG4z2yak8wKCN2W7+1dMWccojlIdNg5GRzmplcZxnHtWxi0wkkLFqYoyCUzz1rWBjKLHBQoUcNj1odAh6gHtzV3MLEkcmSFwpI61FKSWYLhecc1HUq90OjT94R0BGOOuaaARjA+6ME+tWU7Dgo+7jPNIVxK5HOf0qWTZMeRtLEgkgUA+ZFnJBHNNaGuiVhVDW/KsfUk0hIKOxwc9v60ak2shkirtUAAgDNNJbaDjr0o9TBt3sKo3QkdHfmnJIwjVW9s07XB3BSwcDt2OKkUiPGF4HBNGxmiOQD5mwT6UfcDZbj096C1uKMMFJAOD39akdS6kg8/SpZUmQFieGOfTin7hsCjAbOSTRYIMfIMvg9+lR7jg85wcY96DRXuO83Z8uTkcHFJGu5i24k5GPpRYGxSyleccelKG+YZOcDik0TrIXG5sYwRzmlXMcnX5cc0EsNgwOOTz+NDDIByeadzVWEdGGOetRxoY2JznPamtRvVkm4k9cY6AimsXVsZAJ7DtS0E7joshtxIpd3zkkc4OcUDs7DJGIcZyc9cn+VSrEu/c2PmHHrTZgvMjD5fIJx9KXAkQvng56CmD1JJIlI4GBgdTmoWKqCDuPoAKNTNRsOUligBw7cDipDEGUjjA61L0NL6ECoqnaCAD+op3KyjGCF7elXclD2B2hgeRSBgMhmqWzbcYFLOSMkbcZPSnKSpUnqfTtTvclwaDl1Uuwwxx9KaqBHYEbgDwalkpPqO3bdx6c4Apyv83PDY4qdS9A3bQ5CkCldiwQqMbu5qkO7RGWyOBnJ6UVVyG2NccADg09ZMgrj8aztcuG4jEK45P1pzEZHHGepqrFyaQkoyDgEUz7i7iFHqQetJmbJmGxT02kZqNVaaMlFzs5OOtJOzJtroNCggEgA04oARkkcda03C76idFUj5vakLqdxC4BGKBpoR8cdxnkDrSkliOMc5OO9JjWouSWckkk8lvWm93buOlSFhGX5FO7cxHPNLGgwR1XrTJsxm/wCUYOB0NPC5IA/A+tUXEjGVJyMn0FOC+YBlePSglryE4UBVGBnmnuzO6qOBjg0rEpjI2YemdppwU9xyKnY1S5hVVmJB4B9aASxfAPHOaV9SJIYMIMljnp1p4fIPyY+g61oZjA2C4b5i36e1SbQ4AOPWgtJMjJkVkbjPegSFs5OKVkSk1oCglgRnHoKeEBAOOc01oaxuNYYP15yakSMEFsAA802xNXY1VHzDp6GkVSsu4DnuazZSVh5Yldp54qOSMIefl759akmWrHRSCNuDlTxg0n38KwyOopotO6sIQpDgg5pQny4B4GCRVXZjypMQMrDkYU+1GdyDvtPGKq5aSYrAthjxUbnJZgSQOelFxNakyMzDp8p5BFNwp+9nd2qGxOLY04BYnj1561CzK7scBQRis3ISWpXuNSFvD87gKTgHPbvWRf69aW0DMZV8wc/ermqVo01eTPUoUZVGkkcnqnxBgt1bZIGOccVyOofEiaRDIgyAMYPGPevl8ZnDg+Wkfc4LJoyjzVTmJvE97dtI0lw7Me2eKoz3s85DOzMrd89K+UrYqpWd5M+oo4enRVokLzMXXJwB+tIku5gFLAE8kVy81zp5S3BKBKy4JPGMjvWnAu+YsB1IPJqkx2Ok0+2Ah34bPU461tW1wIGiPOOvA5rRSM3HU1Jr03MmZHZ2PQk9aR75Y1JA4QcA9a25+XYlRXUybnxAYpXZScnHese68QmVchwFycEjrW1PEPY46lGN7pGNdajypVjubqMVJa63O4zvKFO+c81r7eSd0wjRjJao6Cz8UlZY2Z1zkBjnrW1ZeKlLM2VjjB4JPNdcMd/McVXBKWxrReJILlGKsIpOnXse1alnqHyKWJA7E9q9GjjYt6M82rgGkaKTieIESANnkA8irEciszKw3Adx3r3aFbnR83Xo8mjLcThWA+7tIFBnYSbsAKAefWu+MrnmTjZ6Eo3TZYbQO5xTovlRioyenpXQmYSgLtKHDdQM4ppAK8kn0rS5ySiNZtqjBIJzzU+MleOcDOf50EJ2Y5ZCXwT8gHpUZT5iSBg9Bmj0LbuKFZm3Bhx2o8sqWOevXNO4RSH7sxjHT3pW+ZRngdAc0jW4Z9BkDt6mmcMCSoOfvL6U0RJtCqGmTsMdqRg23Bwc9qpmVubUiXcZVBPA7YqRunQ8nsKQmm0KWIAzwAOgFRiRinTKDoaHYy2HOxLfLjBXnIpWHzeg9BSQJiqRJ17cDmkT5S2ODnFNrQJE7KM443GomjEaYA+ZRyT2rKJrGw8vuU7wACOmOlQRyKh+YZGeD9Ko22EkRN2MnPXGamVxGuxTy3PNWloZyk+gMuRub06U114L9BUCbYpVvujpTjgEFTuOCSD2qyb9yPJEhKjccgnNSGTcgVRznoaVik+g4SbXx14wajjfCZx7fhRY1Q4OGX0GOppG+UDnNMTbuOdflAHGaAM8luR70GqVxsgEqgq3zA4I/vU5YcKTnk9KVzNx1I2Xa38jTPJYfNn92zYH1ppmbiicw+YhDtjPGRwfzpWATPQ9t3rS5rjcbCDCk8hscmk3lTgHr/Kp6kLQRsghhzzgU7YBlcYYdaq5VrDWzt2AfWhWU4J4AOD71JN1ceGbeQwC4+7j0pcru+UU0bpaDAwdiOmD1p8oG8Dk56HPSh3M3axEMAc5B67RUjKwjRzj5uwOcUhLYaAQwyeBSsFZdwbp1oGtiN+CcA/j3ooMHe5IFQOQOlBC8Ngg9GzUnUlYUhW46DHI9aGChAxzuBxiqFKRHwgB6qOuaCQ4O7Knr9admZXTFk2tEhLEHsB1oBGD0yeKNQTSFdFMYx19KYx8wsc8EY+lUKWpGEVpMMeB6VIoI2KuNp96GyI3WwMhjlz0Hv0NOPBJVh60Gyk+o0HdgEjB602WDev3tx3AkUDdnqOk2sxYHB7UiuFOOSSKXUlbjTHuixkZHIpFR1U5PPvVXLk0iQgFgMjgfNimnLfL0WpbJbvsLNmNV2rkNxnHSlVgUYlwR0+Xg0aE+pEVXkBcEc5FPPKMd21hjGe9DGm7koUyHLZ3dDSPtQY5z0JNR1NZLQZ5StkHoOhqJwwyDgKR2q0zltYFkyFGcZ7nvSp8zccc80y1qTBU3YzjNMkKq6gDdnj6Urg0krjd+CWOcLxgd6dloznaAhGRnrRcUb30Bishyf4qRZPLk29T24p3NdmBhcsHznI6Z70MxHAxj+KlcuVrXGNHtLEZDHqc1K6jbwMkDqeaTZzPca+1SpGSVGCMd6aA6Lg/f9RSR0IcU3P8uMYxTW+bLjPpweasznuLGSOGHB6CnKm3dg/eIO33qGCYpIIJJ2nOabnzEZCvXnApbFqzFb5Y2CkA+mKSVhtXO0tjkVnJmln0M+81KOxhLMyjDYx3rlNU8bwwozBwuM8+teZisVGhHXc9rAZbUxb5uhwGvePri5yI2JHX5WrkLvXri5GWkZvbOBXwuKx06rep+kYTLqWFppJambNcBlOWBI7A96rMCocMSCvWvHlK56iio7EYkIcA/n61ZUl3Vgx29cGoKHbVBH8R649KFkhC8D5iefT2/rQNmnCUC7sckZGfXvWlayeZIrBAB6j0qkI6zTlxGr7hjritW0hDEPwRjJP4UJkMlS1kEnBG3qOar3KqHOT16mtGyUzmtT25dlGQD90/xVzF3vZWCqSM8CkpWKauisI7gMDJGSBzirdpbSSM5P3QPuVblcIxsDFo1Knlz1IqJb18jy3PB5NSgkbun6o6yNk5JABOK67TdYbBWRiEGBkda0jNwZnKmp7m3b37vOAGO04I+lbGnX/liRmchSeea+iwOMVN2keJjsBGvG8d0alveB03bhnp061OJg+Aw+XvX1lKpGSvE+GrU3TlyS3LCnaN34bakWcFzg4x1B6V1Rlc8+cbE4fjKjOe5FMZhI6gjBHpW6OZoaz9dw46cU9WwWq7GL0egqyY5Vc8flSF1C85ye9P0E5N7iDlCQuSOAKcFYlcttJHSglK+wkqhThWA9AKWMBsh85qx8rT1HMu1RswzDORSFSjcnCgUESuJEPlwDjHv1p6FlPrxnnpQ7BAZuBlxt5IJp6swLYxkAdahoJSsRs+JNvA/vHFAbzO5A6LVmd7jxHgKFBKk45pXUsdoHO4UXK5Rm0BsHII60hYBt7Dpxx6UPUlqxKGMhDjpngU3GXcuxPtUdQTXUFA8ssCCoPNN2718wDjPTNWjS8XsOchVJAzxihFTaueGPOT0qgTaY5yMjHI6Gjbt3c/QVjfYGwaRdh3cH1qvG484Eg56Aitehi3dk/3mIPJ9aQKUfgZJ6Gs0aRTYBmMpLLhuvsaAQqZK53fkKs2v3BUVkQkZHXFABMrA4VD3z09qTYr63Q9CFGDyo70Rhd/yqB7nvSRpcjLCMEEYIOATTw+1iP++aqxHNqMkDFy2OMYNA+Qlf7ven0Jb1JH2yD958w3DihwxJxg5B4PasrieooUKFBABPemFQJCCMe9UCVhW3ZABwPUjigEq+T2I79abFIdFJvkLKAFYnOe1RiMqxBG4E5BqVoKLZJvBIJHNKqBjljwvIp2aNlJMRFVsZyOajc5lHznIPT1pGc9WOlTLDHGOeT37U2J8tuxuXBwB60E6Kw48LgksSMZ9aUw5Rj6+tD0LST2FALkA+lFTuQ13GLgEFvv96lX7wGOvcVTK5uhCynJGMEd6bklD/CR3prYyaaZICCArHr3pFbZuXbnPt/KqC5DIGyjAHk8jv8AWpGXLMB0oJTsxUcnB9BT3YFwFwWdeMUGydyI/MSByelKqfLgseDyKTZFmmK4IY8lh23HinKjFSeuRSuboiVWJ64xxmnj5Qc4INDbM35DZCIypAwpBBzUZBAyTz159KSITaepNH8+CSQp4HFPkXaSQ2QKcmaOSaIVOwYAyfSiZx5fT8PekSnbYdvzHyfwFLImBgkDPPHemn2C7e5CE4PzEDPelcBSTmmykrDlYlOAQfXNSAAqM8moZo9VYh84mQggjPFSSqGVuQue/vVXOdohkyuAxLZ4z60LlGHXGcU2CJjhycHBHTIpq4KkNwSeoqRyVw2bBychuabg7sDdwDVISjZhLt2NkDAAI5pVOVBJAyOOaOhbQ5JGiiGCGbNMY+Z8pxyc5HrUWG1oCgoQW5weKUudnXqeuaZnFNsfGAWBJAGODSNgkBiAvqTxTOtKyGKPLU4Gc9D605T8uFXj0qjJtsUI2eRx2OKYpyAejfzqWTbuOLnP3c8crTC5jLAg4YZVgahmkYroVZNRihUl3CjrXMa54ugsRJIJBuJAX0zXn4nExw8W5HtZfhJ4iqk1oeea74wnvGeNXO0n8K5Ke6klYhmOCe5r86xWKliJ36H6nhMLDCw5IFGZiokx0Haqpwy4J615jZ3MrFgpUkZwDj2pxQktkjLc5NQFhCyBu24d6R7gY+YdOmKB2FtpFkmyzbNo796jllL3GduFoE7GjaXTnI4Krzj2rb09WDkk4HQZHHNURfsdLb3DyABpNob5QPTFbNlK6uVYkbeQSOtMaLU7SSqFYkAHPy1majOLeTfneG4OK0Wxk9znNXuS0wXdwBxms5CtxIpIxjnjrWLNEd14V0a01mCTfEsjAdD1qPWvCh0t0SNQVbIzS1KONv7BlZl2nofuiskW4t8Mny5+9TTIe45Ltkm7sR7V02i34uIgWOQfzFaJldDrNPviQqkfKBgHvV2SQOoGSMHq1dEJWMmtC3Dqbbtoc5XjjvWpaawYSyswJYggV7+DxnJaDPmcwwHPecdzYtL1JUGcfN1HbNWCu1evzE4Ir7CnJdD4epCSbTFWRh8oOCTnOaezN1UfNkZz0xXZHU4pJk5Cu6yLkAdDnNMMPL4Y8mtb9zGUbrclSQrGvA9zTTHskJJDA84Ap2uzFxaFByCR68A08uFfr93G7P8ASnY1iMGwfP1YHJB609pB8smMhuwo1Fqh8UokZhnBHQGmSMTtwpJ7+1Bm9dyN/v8AVsGpSpK7F5+nWncQillXoCx6D1pSpZwxJBUYOO9SwsxqoGIPQ/zpArZGV+XHbtT3M0h32g7hg8GnKGLMS3GevpRsapX3HRw+aAc7ck/L6UbNq4JyD0J6Ur3LcSORT8qoDjPLelOVty5I56CnbQwlETJU47NShQvJwSvQUyErsHXMa55HWm/dw2c0X6GyiOVwDkgVGJOXAGFNS0wdgIBfG78KsMoVu30psySTImYh/lNRmTfICHyV60rGsVYmdymCABt4JqMvgsW/CnoW2kSHiMycHHWmsm/gDAPOT0pGbd9hQTiRAMgcGnRjK5bkdAKqwJ9CKYtIjIVBA6c1KP8AVD+FgOc96bFrcZJlwcdRzgUqw5fruz1GelTfQbWuo8RqRhiSR14oVyrY3ZyajqaK2wojbf1zSS5I6e1WXy9RGQR8t0PFNhwE2g4Xt70yJRJEC+WAGJOcsKazEnAICj2qbaiirDmzPtx90dx6UiyIxYA8LxVWJlKzGGU54XnoDipEKlhuGT3qWjPmbYMBvxkkHsKQIVQ847Ypam1hJfmUhecDr6Uwb2jAz+vWgh32ROihjg/mKKi5SiyNPlZlOM+9KAVK8bTWrIs9wUEtKD9zGQcjn2quPmDp1HX/AHaaBoWUYZPmJxSq4yxJHrn0pszvYlLeY+SM56H1qMOd7KcZHRc9qzBbjpJMYGAE/ipIiQpYcH3H1qzoWoxdyxnIAPHIp/v/ABdxmkwUWDAEYJJ9fanK+0Y+8o5yKzY9iM7RuI6+npQcDqc+4rRbGbsNK7x2AyPmpsQLMVJyM4GfWi5NtbkyFSWAwCn3s0meoHIxUtlPVDElwG7E96aAXAU5LdsU9NybuOg7ad+M5C/eFGSr5H3upFT1BNgD5hJxhj0FKg5IPar6G0QfBXKcsOi5608YjBJHykflWbHKxX3lpAOCPWpJP3vA4PqKfQ5XK7sS+Xt7Z4qILn92xPynIwcf/ro3NeXzHsSSC3b361GrErgjgHp1ppEtWB3CkHr2IoL7SGBxu6Vdh7CnDIwddzHoD0NRRElFHLN/OkyW2P2u8xVsc0vETBO/tU2NU3YkThQGP4etNQBkJIwD0HpQVG+4rOEiK/dx196YDvB5JHbFWW2OjA7np096ckmWJAwRwaViE0RRzkNgEgBsZ9KVlKMQOD/Kpehabew3z0jDc/MevFZOp63BaZ3N8o5IzXJVmoJyO/DU3OajY4LVvFz3hkRFK4OBXJXN298zKGJ2nPNfnWYYqVapbofqeDw9OjBWWpjXOIUdnbBJxiqM8xdfugAdGFeJc9VFPlGO5sgVHLgHGNoqSmV/NWIAhc5pkkwIJzjHagZXZ9u7mozJlQcnOaB3BHaZmAHArQtoWc479RTRnI17G1iABdwCByta8EsMGMkYDDBzVEa3NaC7g4d3z82V2jPNbFrqsCRFZW8vccAn3po0La3SzxfKQ2OBn+dZ0pE6skg43DDN6d60M3uc5q9qgkfBO1W4YDms+FmV2WNjvHTIqGjQ9R+G5H2iNDhNw2nnr612PxCsVsXSMJudVAyBWRLetjxfUYnincDIbnFYV15YVDnLEEsMY5oBrqUCoaViPkIxt561radDIY9yHA68VRnfodTYXZi2AnHI5NaqTsYdz4KhiF96aZpHYely5XhyuTgrntUks8keHJAJOAexPpW0ZtPQmUU9y5Y+IhFKYpG2q/8AFn7tdTp+qx3Cjad5HC57V9xl2KVaPK90fA5pg3QnzJaM0NyFCcZx6HpVi3kZywB2E/dLcivo4vufJzVnoTorRAKWDsPvYpAdpZVPAPWtYszewoLbgRnA/WnEeYc/p6VdzmcbsUxgquR0746UyXdETt4BYEg9hVJ3NGrLQAPmO0A56ilRW2lTjaTwBVPQxu2yQcHKjaemaJHBDYBJXg1O4NkbE5ztwKcMx42nBx1qiVca4YKWJPXNSYJ5B3ZoHs9R3llRIc5b0qBgy5ydwP8AD6e9ND5RyQsCjBhhTnB71Iq/LuLZBPNQ2LZkisM9cEkA011xwOAOKSNXqRsrsAqk455pyqwcjgKAMt61behg07jpkYyDoT1pNwQrxg4zg1G5Vl1AYdfunJ7Z4NRyFXeVNu2RCCKpF7oa8Qkl+RuO9OXaI2f73OBjrQxRTHMgQgsRux070Z3RnqDnrQhtJMWT5EJGR70JDsjGPlJ6mm2UooT7sbfxDpTDnO1RnjoOtSYSetiRcbQhOGPOPanBSFJH+RVCihnmAYGeDTmwEbGTgdu1AaC4+TcOSR1qN0bYcZHuKTLs+g5wUUY5Prjk0SONqkAqw/OpuU721CNWAX5uvb+tKXCkc8+vX9KFqRdIGlDDbggnvTjuEJGRgHvV2Nea6G5ZzgnA9acfldiVHTA96lgpXQeeqR7I8g5AYmo1ClCME+mDTWhk2Kg2qMnHvT9gCswXHvTItzEUrjZnB3A/pShvm5br2pMWtyVjucgHGO5NKyER5b9KzZuthhbccEjHtUgjzglugp7GMmQ71UkYJ7ZoosCk7D8BmyemM/Sk3A4z0NaGzegzeocqQenHNEZVSR0PU80Ga1ElyH6cciklTHPtUszaAsQgyCSvYdaSRmeQMF2ljg564ppCQ8HknHSnPIpUBR15pnREQjGMYOe3pSAkk55z3oaNRu7DbcjPY0qr8xGcrUbE2uOJGdu0/WiQLuUnOw9qdyZKwKhUjnOaURhcFh16Gk2QncaDuQscA46+tIZPlHapK5dQ8vzRjOOcmhIyuSMrjoTTuTJajQ4bcvUt1PrTYmBJx24p2uJPUVSdx6D6danK7l49P1oasbLUqFSHJJ5BqdyMYzy3qOKGZvQiVXL4dOD0IHFETEhyB9Ae9Scy+ImJaVsg4JIyKaw3A4A45BJpo6raDPM5GR2yxFPXKqpX+Lrmr2JSQ0xECRiOF6Ypqqp4K/NjJNUiJRsyV2Bzt6YqsAQBgkH1pCauWUTZgAgkjk00J++GT0B5pdTVXQ1AXw3XPenKDuA4x3FDHdoGVSQM5A6CgfKrJsGR7VJd+YeGDfM4wQOMCmDJOSeOtNOwiup/eSHPl549jTZZSsRXPI6ZNRN6XNoJ30OY1zxAtqShPPsehrh9Vvri9uxI8hWM87Pavic1xjX7qJ93kuD09rNGZM6eYCAB6VmXsxid9rhC4wT6V8hKR9skZNwRM7eYMAmq7usTKB90dqxLWg25nE33VwTyKyricudpPyL0NAyvLLuTYFye1G0MME8Y4GaAISvmDPf0qRVBQ7hQAsMqoQBwcdKlhuGP3R0oE0WYJs5DE7z0zVpLwYBaQnBwRTRNma1lrcEKgk5ArYTxBatmQjC4zjbVodi9aa9AzYCnGOB2qabXIQVV1wAMDA4q7oVtTHvL2ObABXC9M9c1lMNsgPAJ5qSz0T4a3qpqsDuSURwSvqK9T8VRPfRPMynnpu5wO1EtiG9Tw/Xub11HRWIJrmr5kwRj58nNZFNJmWBj5vvEHqemPStjTZ2jxhSoyBmqMHublvMzIVOOe3r1rTtndYQEUNgDIPambR2LLK6IMqeRwarOHztLnHXPNBdijehsjcc5IxnpVjR/EUmnTFnJZT8uD2r0MHiXh6imjixNBV4uLO90rxEl4FEfzcdq6G1ud43Z+Yc4r9Ew9aNWHMj8tx+FlhajTLkcm7nJ9SPSpEwSxxweteinc8lqw7cccAnsKeq+WQpUe9NI527sU/3cYBOaYy7Zs53KWyR7Vqi7AHCcqDnJpgLOEJbHsOuabMNR3zEqG4J7U8jYT1J70bhew0hiBuwV6inBvkY9D/CKYJgclSc5HamRqUbb0YY4PSgdrscGZg3GcdadsZvm7elO5qklqBDUjEKU55NZsUkug4ZWMkDmpCxJA6E8Gki4jCcMQx/3aQsueBhRWhEhQwdCTjGaWZdx69BwaVyVYackKCeT6UhTaxJ5c9WPpSuXaIkmVB2/ezkY/rSqcE5HzHqKfQm9noD7WUjv0o2Mpyo4Hr0oLa5hzEBcswIpA5cDnj2oZohG24PHA60sTnGcYz0+lRY5na4ijc+0qPU8U5mZtxLbSOuKpAkI4EeMY24+U+1G3+HNUGlxyDcwGevak2spBApMpAsY2M56jtTQrMwYgMDUdSnroDZA2jCnBxQw3cjAOAciqRhKNmOUbcZ54zj1pSRPuwu3Paq2Ki9LDCMbuc5FOMgwrD73fik9S42QoO8AjC57AVHjY52jPbrmktBVFfVC7mIK5wcjNLknjOO2RVGST6jowCCo+ZR1zSOoRs7fl7E+lJjeiFYjy12nBHAwetSIQ0ZJ4YdRU6m2hFtAkJDHnGB6U0htpIPOeRQYSWorcksOB6GigjlY1zlwORmmupZiyscfrWjNNC0sSbM/xe1QNu3HnHoai+pqkgh+8TjJHWlYHBcYZv7tBnNDSTgOTj19qc4Ubm3cZ6mi5KGM3UE9elCk7eTyKotIUKxyxOARwaQl0jHIJ3DkCnoaq6DK+XvYZ25JzxSj5JyqgkbQV/GpYuYVtwGOAPrSkEKuT06Gs3YiVxYxmVWxkBTxmnyPkfMOg4FCJiyGSRV2/L8x5pgxsIZguTmqLvceuVKsWB3DgCkbO0MGwCcGmtCWrjFiYKApBY5wT0FLCpRGzkgdCOhobGk0x3mbDkj5vWl42HPTNQEiP5XdlI4zxS4DKQeCKtIVlYdvBj45YDmkcB1XAFFjFRd9B6Lk4ZecdjURcNwSEJHAPU1R0pWQ9seYGYYQgACl3lDuGBt9RxntUsSXKNWQtI2MEEcj3psasGIYcOeoqgfvDlYGTGCNnNI/JHGR1oJSsGSoJPANNRS7Nk5z0oESEkKABg0jY3BiCTik7ktgudobpinBduSB06mszWLuiPaVOQwYN+lEjDy0APzDkn2pt2RSRBLOoDEnPfNcd4l8UC0SSONgZGGAK8zHYhUaTkz3srw31iqo9DjLi9ExkZjncM4Jz2rPDsbcqH3bfl6c4NfmVWo5ybZ+rQpRppKJSuS4CgMMMOxrMn2hgz/vMngDrXKzZFe5lkdyeBkgfSqUkmwHdgnNSUyGRw4Jxg4NUplGD1PAPNAiIrt5GCSOBTdhfKkjOKABIz5QQ5yR1oSFwm4DOTigBSFXGcbh1pn2jZllHegBJLshsgdPWolnffnJxnpQLUtQGUucDIPat3T7e4YqMDB9atDNW3spYQW4BPQ1be0mkIB+Y4zVmblZlj+zneAu6cdgBjNQtp32g7wrZHVTUN6lLU7TwdYRxzoyowdsDivYNYjNxoqJ5ZQopIYdTxSbuHU8O8V24ikbep3HOD71wd+4lY7/AJWGDxUltFcRlssOF7mtKwTOxApIzwwoM3E3LS3EdxuZsEKRt9a1obiKNgp74BFWkCRanuEY/KcgcYPpVO6cxyfKuR1AFJllG+V5wu1TgnqfSsi7XZuLjHPGKSdhMm0PW2sZiA5G6vSNC8SRzKpJ37upr6jKsW4e4fJ5xhnV95HYWDrKRtOGbr7Gr4JJVCfunrjrX3MJXVz89qQtoLIxDFeMHkmhieC3UHt1roicLTvYfhmAbOAeo96QgMwJPynFXcqKALhWAX6U0J84x8xHX2obE0+g7YMA9T1zQc4yxGe2PSiO5k/MY5U8E8Hv704yght/XpViTAONxBB4Hc8VIybx94LntmpvY1ihUUkgbsA0gfIO1s44ovqD0QA4VhnlRTE3Fc8En0pMyT1HkEptBIOOtNRiBnqe1COlsA7EnclBUpu3Ln0A61ZF2+goK7QCOo7dqaMb3AJxnv8ASkxEoBYr6jilmXruOcVJdo2I3DA7gBg0FmADFcgU9DGWjHIRIScckcCo2YorEDLHjrTRom2ODgyEgjAGCKd5gBOwZyPSk0aXVrhIxVgCMBqjAO/r7URM92SkKhXaenWot4mC5ICt7Ui/hJSvy8j9KUgbvug474p3JZFnMhI7cnFNEjNIVHp+VUYKWtify8ZUYYnvSEllzgZXrUs3G+ZtGAvB64pxIyWC5z0ApCd2PRMsjk7TjNRsSoHOM5wKpMXLbcR8MApAzxSjbGWXcGBI6dqGWrCsCCCoAAP5mmRyAFiwwfSpuKTTF3ggY6nk4pC4ZDtHzdhTTuZu3QbHIzKxC/KeB71KQJYgD1xTatsFr7jgU2lMgEVGCY8kE/41K1HdrRDhL5m0kbMdKbMp+8M9eTTZSVyQqAwUDzTjOAOlFIvkj1IwNvRTmlGRuIAyOx6VZnAe2cgkYB561C6AHIyevFS2VZXFjLHcAce9OeTIHepQNaEYUEhSCMnNO2q6kYyPWm2ZWQAop5HTpjrSFiRuK9elUvML22FjIKcnIxTQ+Q3HT2p2ByuJG5bjBwaVAVKn7qg4yKVhczJGO/btPHqajJCgD7x96zSBq+o8ZUgAA47UjyHcVxjA6r1quVE6kZdiykg8c81KyK8JIO3ODmoejKQgUGVlIyQuQT39qQxlic4+XrVXKtqK5DAKFGMdaXYB+8DfPggChGyskRDEjlQflWn8sAQRtyB1p7nPJ6kX+qOBzk9+1SogJJPPrVI0UVYAgQHAB9KYyHae2wZ69aLlJW1H5zGgJw1IoHmZyAQPTrTLuMeU5ALLx2pJCHAJ6CpM5aihFMobb1pzIVw2RtU5x6+1AogQZJGYDYDyBSDKHK8r2HpQJtoZsDNtbPy89amQAKemO4NNkXGK65OWCgD7x6fShiVC7RuHqKQJNjI1KkDGQOcmleQxqMj5SaC0n1DgMOwXrzUbSKAXbhfT1FYzemp1QgpKyON8UeIUtGWGJiu4kdK4u/lWSPzXk3SDqByRXw2b4hzl7NH6JkeDVKm5y6mJcTsV2K3Q5J9uKcuNxyTgnggYr5Ru59gQ3CoCzKSe596zbiQLjjqDjIrMaRmTSFHO4EjGeRVR3LNu6jsKBsa0pjVlxnPWoHlLIAAaCRiR7eSKYuBzk5oAR5x97JqD7UzI2DtApOwEEcxeR92BTwy9cY7UkND41Xdlj94Yq3EIwpYjPtVAy9CwwmBmuk0yQ7MY4bnmmiWa9rF577SG6/lxXQ2+lpGiEEO2OO+ePStHsYyVx7tHCq7lyfusCemayzIZiCuRklfl74rNmkEdv4EtVjmSQKWLDGVBya9dn01rzRkVYyrkE59R6VDdimjyHx5ocdvLskXJzlSR3ryXVdLZpncfKuegHarWqOiexlhTExU52giui0y2SaBSCAf6UjFmgtv94bsqRj/69SeUsKKSM4GM1QgU+YwKNyP4fWpftO9CGkzxyQOR7iiw0Q7lGEGXx0bv9TWTfzHzNw4yeQRxS2G2Zm0byzdOgq5pOtvYSEY3IOgNdNCq6c0zjrU/axaPU/DPiNLiGKQNk4G5c5rsIbkSPuORntX6Vg6zq00z80zHC+xmTiYOo3H6UDbKRnPPTNepE+emuxZEhCkYzjjFIyFk64Aq0ZNDISVXLDd7elSYVcANwRQxXSQxWJcjZjtk02VeeDnHUe1NGL1HIF27eGHb2oCbD0znvTbLUReMHHQ8miTHXqR0qTVeQ4sXbAxnvxSlMgBV+9yRTRDVxoQDGcYweKlUqxBUcjjA78U2So2GhgoyV2nd0NIVBI2k4J6UkU30CTch45Pr6U5U3DnkjnNaEpu9mRsmSGXBI60+SMyZbIyDjik2DvcIgytyOPWnTEqhwcknioNItWGkMYxlcHGTUSqxJY8Y5UZ61SaJaTFGY8tgg9B9KakY3ADLE8EUkxpWHFVTcW4XIzikjBUsG7e9MuwHdIhUjGTwT1FSxZwN+Xx7UhbMDLHJt28dzUSxhnJ6qe5qkmEmmTSkNnB6jg+hpEOUVvQcn1NNGUhFBLMvX3p23DD5sMeAaVyVuOSLJznPHJprLyQAAc5+tM21FKsyHacMe1CkbxxkDmokWOMisM5JA/hB5pgCSZG05HTNSmyGk3qSBBMjKX2mqjqEcHkjua0TCdrEoUYyWwD0p7r5SAkde9YyepMWtkMVgCd2F4PQUoILZHTvx1FUh2DAVyIyNjDkEfyp6q8hUbs+ueKtsLDSuxi2M5zzSYY268YJHP50r3Ju2wMq71XZxjkn1qRZmCBX5PXFOxomJO2FGAQT6UU0VcUpgYB7DmoWbA29/X1pnMvUcxJRRuz7elBIYhwMMehqWbqxChZJpMkbTgjipX+YDGMdBS21GxqDDYOQfWn8gkdqVzC7TGkDv6UwuBhAANvemU9thBEVBI4z2FIXAGAdpzirWpkSI2xsYBPv0pHkOWPGF9KCr6WBFHDAHpSIowMD5loJtYfEW2ZPPPrTmULzjGRSZas0RkBUVu54FDhvugHAHc1NiLWEBO/oM9Rx0pdzKzNjk9cUbFRV9QGDj5vmx2oVDvOTk44pdTdJWINnluWHoc5PFSwIJPmUHpn8K0OdrUcoBQZUjd0NK4G3JJ3DnGaEbrYiCuTk8D0pDE7dWyoIJpsV2g+8U3ZOPQ0GNZGGC2O470hp3JTCkpwq9s+4piDG48nHelcckOclGAOBnmkbHryeOelSQ7DCTg5J+XmljnDjHOR2pWM79EOaTbyAeeD60xdzNg8KQfwp7ENNscY9j4HKgZ3HoaeJCFDDgUGkU0IAQ3zHg8DPSmTyqigY3YPT1ptnRFXKM77cvuyM/p3rnPE/iCHTYM7t5IK7R2z0NcGKqOnTckevgaKq1VBnm2pa099KZnzlDnIPWqcl8WZ5Ojv97B5zX5ZiKvtZOTP1mhT9lCxGUMjZ4Ue/Wpo49x6ZA71yI3uQ3KskRKtgdqoSIQjBuH/hqmikUrqLjavJHUkfpVKZRDu2Jh+wxUF2IvJKFtxyvt1FQzxhMYPSglkTShYc456VTebLrjjFBJEkTAszk7m6fSgruU9geeKWgEKheWDde5qYSiIfdD/LwKEAyIOqYJznvVyNPlB7imBo2sghXJxjoa2dPvE807Bk/wC16U0SzpbG7wNydvQ963FDSQkq5C4ypzz71rrbQnQbPZxyFf35bK9QangtY0IWPlgMknpmsnvqWj0DwAI4L6IOe4Jz0r6DsbKHUdOwgBKp8nsKtJWBnmXxD8FNcIzOownJ4/lXz/4jsdkrIFYKSccVCNW9jjJISJirDIz1zxWppkgik6lQBxnvTZDNhSWAz1HOKbJIr9TtODQCK8wWMKSckjAqP7QuzOdrngCqQMGuRDKEDCQbR869+OlMuI47iNj0H93FKQMx7uLyc+/Q1nBz5mQB7AVCdidjb8P69Lp9yuSQvBIAzXr2jayt/ZwSBuH5xnOa+wyjFK3sj5LOqHN+8OgRTO6jzBnd972q1FsCjDZP/wBevtIyuj89qwaJo5QO4PtTyd7YGTwSa3Rxu5WfcX+UnGO1SfKuRyWPOGrUy6hnYuR19+1EceMlsZPcUmOzZKkeBnIyCOPWgysSSOmenpUI1b5RhY8465zT48ycIMEEbv8AGmSncNoSRipB5wfejcQwIPA5yKCtxoYNliMDr9akCOMhc+lK/QGrrQdJICCGUVGCC7cnAppGF7CeaDI27ipA2DsznPb1pmkXcZyCVIzz1qTy2XC4LEgmk9SkrAZS7AcH1HpQMPu54PTmlZIV0+oM0mduflApFAAyGBPYUOwvVhnduLccdR1JpgKpuZRtPQ0ItSSFdgEUbcg96aqhC3zbgRgAdqtIu6bGA+aN2QMcCpEfaQG5PoKbExRAN7PnBA4FOXAXHGff1oM27EbdAWGcfzpIixRgykU2ZN3HxZC8HryM04oRgHljzWYK44SFkc9COcelNZwCMAlwOKaLbEwCpIJAPahl2qCeg5+Wkyr6DQ235iKkMwBLGlYUWMSQs+4ZDZz9aE/etwMZz19aYNjWQuQASDg807Zs+V+nFKQorW4+Rc52/dP60yMncT932pI18xViV3BOARznNHzAA9Bng1pcTV0IAdxIGeeeakhUO7AkeuKlkQT6j5IlOCCCSORUEY2k5JPbj0qlsW7p6D5Dn5lAOPWijQGxgkyXUdc0qqS4PBJ7GmYpXEjOwlyVyeMelGw7h8xwvQipNYtbDXTIB5LD9femMRt24PNF7ky8h/mYAA5x7Uquvrk1NiE9Rzx53HrnmmbfMXGOnb1oua77j1hQ4BOPb0NQuofAJzznNNMzcew+IbV2uck9T6UHaHZckL2PrTDpqI7NGxAwWPC+9LHhxnGT6DtQzO+thSMc8lqEAGQST3NK7KTGFkY/Q8UrSFMsSduOaZXmNLJksckryuDjH19aa25vmA78ehp+otGxVRkz91m9v505dyEqScnnNS7Gmw+TIixgehNMHykkE/3eDjrUkuVyTaERN3BHfOaY5RyrZycY/wD11SZrFdhwT5SGwSOMjpjvQpUIVzyf1p63HJEflYHU5PPNM8zy/wCE/Wr3Mb8pIkmwHDYDD1pXj29DxUvQ0vcaqjcW4O0cCgDeM45BFSJ2sR7x5ZzkNnmnRNGRkfep2ZmrXJUYEDjNMjUZJZuB2qGVLQVl83kcAZpcZ4Jq0wSbIpBtXIORVeQYkDNgKVOO/wClS9TRNo5/xBrselQTXDEEAYw3rXkGr63JqMzs7t8xzjtXx+dYhwXso9T7zh+ipXqyRltcSSEHgrnkZqZH2ttc8jsBXwz1Z98Wbceaox8oHJ+lPEwjwq/cbqaAElAlHVhGp/h71TmjWZ/mfIHU+ppsaE8kv5YACnoxx1FQyWpDMhALgZrM0K1yibSDwe9Y97dKsLKOe+aXUb2KK5uByc1IlsFA3DDetMxGSIYyT6dDVWVWGcfMcUmOxAsJVlycZGeelSKpIBJOQeKSH0J1UhgCB74qy0m0gqOKokVZt3BbAq1azybwEbbjkmgTR0+lagiRDewDHjOa2oNTWTYvmcetO5EtC7Ask2PLcAYyCelatu6r5anIYEZYdzSKjsdZ4auI4pl3HPOcGvobwDfNNbfMc5UDB7VpAos+KtPWe3bccucgV87fEHRBCZgiZyeGqeo0jx+/tvssjLjPr9aktYwyDLfMeAo6ikxM1YpP3ql/m42mllgRZG2kFTzz2pCTKFxgkkMNnf2rJ1C4aOQAMARx7GqTGQwagxYE8cjJ9varUV6VOdxYMeCetDK6D5ZllZWPJrJuoBG+3O0Z79qkkZGwgK455GK6vwt4jNtchZGYIGAwPxruwtT2VRSOHG0nWouKPWtK1ETRr+8AUitiEKvGMgV+nUZqUUz8nxMZRk0yYSY3AJnjOaljffsGM59K7InltaiSKrKSB1+9mnoqluSMAYNbXJ5dbjmwML1z0xSPHzz2pOxbTHMCSSfzpgYsQGJCngVJnJ9xJJDGqgde2acr+WzdNy9atJWBN30QE+YcYAwc5pSCVYEfMaTdjSwbUZVGOn3qVg7nklSewqETJjXb5CSMgcUFNvIPFaXMbX1FflipGQae2FIwAfpQXDzEf94w2k8fpUju5jBVlOf4j/SlobysiKFBEuerYyT61NvVM7fTk+tS7GFl2ItxPTGajCMpYkAinoRa+o8SHJAGe9Rh2I3HnnmnZblJolfDRZ6GkaMLxu6Dk00zVJPUPs5K8HO3kUbSxzkYziqbKaFc7Wx1GPvU9QCAc8gHipMWvIiyS4+UZHTNSLE6gvkHI5NFyVZ7ix8EkjAyMGkc/OWGC3UcUrg7boe21l3BvmP3hTGYFsY7fnQh25hyKOp+6eTmmNhz5gPHQU2OzECK8yRgjg569Kb5R/jIJBINK5VmPVjG4xyvXn1qOThmCg+uKqwm7EinIY96kZsA8ZbGetJocGNUs6nqe+MVHyAeuTSCTY+NdgCgHIp5YKwUj2+lMYnIYnqo9OtSY3sr9BiqGkyONdrDPPNDxlnPBAPNS2iJNrQiZV8tgwxyOTRSEtgBJd/U0rr8hPp3qwVhuflXjFKQHONuB3qGNOw2WUrubJxnAp6gSYzn86kHLoRvH8+AQCDxin+X87dxjv0qtTOyHY3Ky/lUa7lClTkA4pWGkmEZWVyehGac6hm+bg9qauNwQZGCrEc96YSDkA4z1NMhsU4wFXBA9aUYGM4XPv3osyUDjfk/dx3oVgYzxnPQ1NtSrXZF91ADjdnFOBK8NyTx0pm2iFKgMELcYzikUkbvahkNajmUpnHXHWmBMguSSKktoRkDOGLHaRyKRZNwI6MOPwqiEOER3kOA47A0/wAsHIUgYHSlc1iMAZMncCnTFOCKHUDO4VVynZsN+eoIPSgDackcUrmUkG4DOOuNwH0pmQSBtPPOfSgLjhjOVG360wq7nA/H6UuupV7iY2tkDOOKVE2xk4wVrQi1mPWVYo92OnXHWmht/wAwX7/SpaFKQol3Hbggj070zfuXOcE9RUAndkbDzCMHjOSPWs/WNQSxgZtwwO1Y1JcibZ2UaTqyUYnjHi/xO+pXBRMCNDj5T94+tcmtwQW4yP5V+Z5hW9tVbP1vLMM8Nh1Fk6sI4CwHU9/6VIG3Ab14PIPevGPYLMM0pUqpIUfnUsbjYcrzTuCHwsDgMSVHOBTDHvkLKDtB55pstIl8lozgY/H0qC+KW6Fg2GPQEcVJRzmoXQ3HA47Csj7O0zAHkHnBoG9i7FCkXzAAso6HpQ8Zd2KjLHnAoMkrkDwGbjpjqaga3YKe9Q2VsQ+TvZdwPy08RLtxnii4mAiOBg98VII8HBOPqKZViTKLhQDke1PtiS4IGR0wO1UFjUtIDJjbuyTXR6XZykZk6KRjI6+1K5nJX0OusdPIiXICA/w5zirRiCvsyAQd3TsKpEpWNnSYQsyFiCoPGK+gvh4rLCpJJyBge1O+pR1utW+6AbmwuCc4rwn4kW6xPIE5RTgGhso8H1iDM0jFCSCT9apbHQh0OW2jipJauXIZz5XKnee+aSWbgoMlvWglIpSTleCOehrGvpNsmTwB6UGljPmkkVickAEEYHWrFrfgKAF2t3JqugNE8d8zSqgIO7OPrU0yi4CFsZHUjvUiuRMquoAAJHQZpyxsjknAf+96U1daoG+533g3WxPJHA7qmwbsucDIr0vTr77QpZTuHc5zzX32VYr2lNRfQ/Os8wzpy5oo1dxY5HAxj61LCQ+N3AXvX08WfHOKbJZIdkhx82Rn6UxUC7tuGJI5FWnchxsACCMt827PQ0/Jf5hxjnrV2J5huN8ec56GmbhvTcMAUjOT1JyPlY8fN7UMoZSSMGmmaIhVgpBPI6AGplwQD8uQfyoZotRCdxAB4HPTrSHDvwecetSiJK4kYJUqTja3JpTmMbc9+Ku/QztbUQTtIuSeh60ow5JPHHU0xc2obt6YC8impI6qm36Zps0umSgHb/EzE5PvTZlDIpIxu/HAqOoOKZCjIigc89FHGPah2Zoto42ndijqTyoeDtViPvnp71EpDyJxtA5xTJdk9Cdj8oOffjvSjmJmKnr+lFzSISfIuFGMjrTRucMche/1qyZuXQa4LZB27uuKkxxwePpUMmKb3GmMKuMFiDxk5p45Bc8KOPmPelcfKtwALBcHGOtDMFlUnhego0E12Bk3rknr2pyAAOzvkdh6U7gkAbc3f3pfkYAD7oPPrSbNUhGiWKIOAGJztIpgk2sq45/lQtRt8o7sACMfTrQxwpP4c1RjJkQYIw3ZKntT0Occcf0qtRQJAAVBBxjtTmbpjjPeoa1G3YABx82G9ac8SvEdp+YHOaL2HDUZtO07Ww3AYnpTdyg7eSlWtS3oDL5bCQ5GBSq/yZGWA65rKRhKTbICHVsHBXtxRQrEpSHSMFO0dCByaXDAEkgh+PetGzdNIRGCEAAn13UrgOzYOFHJrMSfYjUK4AJ+XrU2OMqcqRxSZF+5E6nblVy3bijJk2j+GtVsZpDnyEIydo6CmqrKAuOtSaWQBwhwAOaGdUZRhgexpq5atYjVsEnOTTlZd6hevehmOxIEwrHdye1MGA3fg9B61Q9Bqy7Ubfxnin4BVsn6VLLi0CyA4zyB3x3pFUIx/iye5pM0b7DZEbI28H1PSnxhs9TyakzW4FMOVJPIoOJY8AEbT27/AFoNBH2gtnJJ646Cl8vYQ/8AC3agtJAzHPBxTV6AY5Ixmn0E9x7rlV547mmbi2TjuOaNBajCGG7dyAeuKcQZCGHPPSnoDQq/MHO4hh3Hb2pn8Sn/AFee1BnsxQw2sdh445700/J0OCalmyVyRkOzjr0piEqpU8Hv9K0iKWgFcE4OVHUU+ONRwW47CiRjYiVikh+Xdjg+1SN83Xn0xUMpNIr3MqxRhj75xXkXxF8XFJJIoHPy9a8fMa/saLaPqskw6r1lLseXXF48/XJLGk8xoWIwM+lfmM3d3P1JKysi3bzHyQWHGQc1PDOZQSUPoDntWIy7DL5Q3E4x0NCSNKN4555GaBonQ4kLgYPSrAZoo5FJ5xnig0Ks9ysSA7iSo9aw9X1ASDajZbOaAZneTuw8hx7ZpX+WYqCFA70GTuR7gGIyDnqakhZmLkEqCAOaTHG5Ky+WxJIOKYgBUNwRg8EcVk3qXYV7PgKoz/ETTUsjklcY9TSHYU2rh9uCAR1HSnR25OFABORzVRLGR6e4ZzJ06D2q9aaZ5YwecDJrUlmza2YRflGORXR6UsiYwCQOT6mpZLRspNKrb9xMYUnyxUUl+ZmQ4HI9eaomxv6IkbTgZCk7SWT+I+tfQHgCdmMKgHBX/wDVQXGJ3Hi26hW04PG3n2OK8B8duJSYeu7OGHWpkyIrQ8b1y2dp8LgKucg9axER7d9z8s5xSUimi7tBLsCuF4wTVC5dzIF6EHg1ZmULm4+XnlgazLt1cgk/KBlvrSuWmVJHHmbSuFwCahKktwcL2x1pjaFWby4mXHI4FNjvSPlcsNp5K0EWLzMNpZWPsTUkTNOdpf5yQVHrQIt2szQyITkNu4Xsa9X8F68s9nk/IFIAXOa97Ka3JW5Twc4oOtQ5ux6BaTqI9hG5h09qdvZvlPykn86/RaZ+V1dHYXzmaQE559Ks8DBIz6V0HM3cj24lDsfmHQUrgSoccAnpVGaaJFwAWXk4xyeKjLbwCRwBimJ2bCJgqBAMYp+3LFzkkihmikRlQzCTkDH3f60/zNoO0fUikWrsa7KJASeFOBxUgwwDc80MI6iNuRnxkc1C483GRgj+6aWxnPTQmhhCpj0Gad8jEDGQRg+1NO5KaiJ5ewA9eOSO9IzsoCovHX6Uxpj1+9kt164pjThogduzB796mxqpdBUQEjv9KCoAPIx3qWaW0EYq7Dk8cDigqkbAgcHkHFVqYuK3HF13cjPfrQCGU8kDOcYosK6ew6QmRdwGQeMH0poAC56EcLTJkm9xXYGPCrik3LhW53noAKqw4sRiVlLdMdPelLsCM/iKlmtkPYZQbSM+hpjuVjwwwcjpUisIDhmOcYOM01mVjgnB5OR3pXIeg7zRuJJCgjil2hWDYBwOoqkVEUglRt+Y7h+FOmOHHGR2q7ItuyI2fyvmKjawIB9/Sl3SM3BxkcjtScepzy95jWXA2hTu9TTo+AF4x60r3Faw8kxvnPIphLOCBwc0yHe44q7k88D3p+7cGIBJ9DSuti4tgrY3A/KxHBpkYAYEAHI5B/nQXJsCMAgklT0z2qUxqijcMAnkCoa1M1G+pG0hRiGyB6UU7IaK7qzAjdj/AAqUKPu5OSOCDWjZSsMAMZ2MN2e5p/BPYDHeptcI8vQYwDYUYXOcH1pwRiQh/LNVsNu4FCSSRtAqOMszYK8dQaZi73Jt+3jbz0zTXyhXHzfSs3uaJXQigxjIXOeoxSJKsgIIwx657UJXHpEVMIwPT29fekMXylixKnkCquTa4seCc9DkDIpfljRyTnnNPUegDDIOzHnmmccoe9DuUKDwAPXFI+zaBt2nPJrMp2sPJzuAHGOMU0PuTp8pHFCRlexH5gYhsDPTp0p0Tgocvg/zqw5hgP8AdB684qQEb1y3HY0jWDQhjIYDPFIzbFLAdOoJoBjTICVXjHXilZym8bMKx7Gh2EroFXcrb8gY4pUcAEg8DhvWki3YCXLFTwCf4etAfMi8AjOK0RjbUayrggHLZycUhkILbh8w9O9Qaq6JQWZ0IIzjO2o2DeZkdT3FBbbY5VMcmTyOmM0ijHIwc8jmrJ6Cq/mj7vQc01mCrtH1rGbMOpxXjbXhpunM3mAPnCrmvBta1Y3F45b5sn5TjFfF53V0VM/SeHKNqTqGVHcSFuD9atqrNJuGCW9fSvjGfbaFpnCMUOAuO1WoZAUCEcdsVAx5fphwx9KmsgX+fBFAFq7dYbZc4LHkCqrXhBJDk8cigtNGVqN+8g2KchuDiqJXZICRgHuDQF7iyupB78/lUM0hYHaoJ6CgVhbS3d2zt3N3HpV1oRCo9B2pMEirNG8nfC9afFKSAq9Bzj1qSkSxrLnfkqemB/Kr1rBJIqhwMnkYNTI0NSO1jRQ+07zwRSppDM52YVh6msloA59KYAxnGc5J6iiWwVfu4DdxVqQFm1idNoJJJ+6K0ILkoysMrtBxj1qr21JaLZ1ANFn5t5IJHf3q3ZIs5QqhyfvE/wCfpQ5aBGN2dXoVlM04IUFN2P8A69e3eCjJHHGynBUbgwHalGR0cttzf1qcywlTITgZUk+teU+NEj3k5/fAY4qG9SHFW0PLtUhMkbblwV4NYxs1hJRgNuOCTzV7oJIibT1EiyDk4wuewqlNAFLcdOAatPSxzNGDdoYQ7Odo3DNY9wy+YMHKA9c8GgSGZB8wqwbdxtbsPaoywCjPAHTNM0K7MEbJ+YGkGQxOSV9D2FUJlyGcZJLbh2qwYFDBw2Cec46UmSToXZCwfJB79TXQeHtUa0njXBOSO/euvC1PZ1FI5cTFTpyR7LoOoNdWqsemMGt5XQ4+ban0r9Qw1Tngmfj2Mp8lVoXerxleNp4zUkZdOHwQa9BHlyuyUuskgBXA7ECk27uCAMVoQpdBAAu0c8D1pwIO0cDihmiFWLgfN74pWUsQBwOpqGyrIQ5ZTgcGlGAnPAHB4pXGkMdCQdxB9hSodi/eIXuDVLUdhsjCRGySB3J/pRHGY+Mkgfd9ap7GMkr7kgL78Y69c0OxHQCoiZ3GwEs3oMc4p0bB8MH46c1bHHUbMhYFQcYPWllHAXr2NI3ihVJxjjHaggOCVY5xg/Wl11NHtYi+aOT5vwxUiT7zk8LnK49KqxnogAzIcjqM5pUAbgnaM07Akug8Pu2qDkelJINq4P4CmrIJXGxK0RIZcjGKAixFepAOabaM1ew4MwBJXjtTjjKkuBntisWa89wY5kHHHqO9V52IXIOR0I9BTRLaBBwQOR0FAAjONxZicHHakyW1YkVQoYHkgjj1prOPJx/Fu5FNXuOMkKikPnOeRx7UgUmcqeUNaFt3HqqhMNyB0oDEsTjoOBQ0TYmRQIy7HBx2qL5Y0aTbuJFZq97ESVtRyPvxgYpr5dw3603oK2mgsZBcgnqfvUzzfmLfd96SaZnzNKwjkyjnmpAu3AweRVbFxV9WIWxklcinsxdF3H3AosbdBuzdnJAooOfQaCFLBh2wPrQTleoyOtJl6NATlANxwOcUiSAgFlz6CgvRBIQc5Uhu31pFdlbJPGcCge5KOTyRzzTVYFiDjkcGpZLiMR1TYWPXqB1p0rrEUbHBOB707CWg12DFiOG54pkZBALHBPXFMptEgGTtBJ470kn3MZORxQT5iKWEfBNPO2QjPBHfFVsNNMhKASO5JPGBQTt6ckChj2F3gbRjBFStk8nHA5z3qWG5C8h4IHynr7UyVSy5B6gkUkZaDjGgAYMdpHpTVjzECq5wcg1TFJDjzOzBQo6Af1oKfvcnn+lT1KigDDcOB0/OnyLuxIRweKo3QyNwjkFdwI4IPSggu6ruyM9h3qGJMcSB3O4cdKSNQcnHJ74qhXTEL9c/Nnj6UyG3LgEjC9M5qtkQ029CRkK4GQT1oChs5OB/FWdwaaEUEsBjBz3pHBG3HY/nVFq4smZVUjKqPvCkJ2pgA8dead0W9UNd/KIZeQ3pVLUNQWG3kcgqi8nHU1lU0i5EU480lFHgnxA8Tm/upEV/3eeBmuAILtnkk+tfmGY1nUqs/Ycto+xoJE+0JFkrzUon2L8vUe9eLe+p66JGm3bGJ5IIqWOZhuweiigskWcIynPIq7azLEpy5w3cfwmgXUSW4M2VI3BcdqzLy5CRkZK9ePSgvoU4JCWJOT0xV24T5SHXDKoODQK5AjZfcAPYe9OlIupQ7HBPXFBRatykMZZTy3HNRzTErkc7e9JjSIBFJM7KGwDWhbacdkfqTWUmPqaMGmK0Y+8cnHNSmARELvyV6Cobuixst2UUIoBI7+hqWK+ZcEsd+OpqTWCJRqLswQkbB196tQGDJZ8YI+XHalcckaCvCka9Cwx8xpjWwkmLr1HXFVzaC5Lli1gkkJBG0Dg4HJrptK0pg68YHpWLkaQgej6BpogMW1TwOWHT6V6To0aW1uNoxgc1UZFSjrYra5eHyHKnkdOa8x11pZTIXO8t0x1Ao5hONjkdVt2O1VUM784B5rmrxmDgtGFJ7elWiZIgaXccjgjrzVaRVi8s78MTWyOWSKF3Ek4YjLk/eI/rXM3VoiCRycov6U22ibGU5QPlFyfWlR9wOF5poZFs3Ek8k9B6UPHtiJI5HerFcrSkg5PQDNallehoPLkUb8feNSxEnniNePy9KsRXe24jbJyvQiri7O5ErS0Z6f4B1+SUiJ8lQPuseD716db3AKNsIZzgDvmv0TK6nPSR+X51QVOvcnO0CQKArcckc04nepAJBPXA6V9HFny7sSLEUZcZX2pQrF15LD0961uQk0SMRHu3Dn3NMbA/3R1xTRZIG27ThiSKaZRtz1H8qTWo20kO3ZRWGcdDu70oKFXGDgc1JmrMYDiRu4A/KnA7hx3GeelNFIjIZipBzuOMVNnGOgPTimzJoiYkON2QRzxT2BB3H5gw5pIzsEWSDtGc07G1x8vTriqNYxQjRpuYr1HajfvUAYB5oNVaIhIYMN20nvQHMQRSuc8Y9RSsO45mxkAZGcZ9ajYAscjgGqRlPcnVd48w85FRxqpY9/WpuaRFCqMtnA6im9QCRnmrIlKzLHmiMkgZqMuXzz1GTnoKl2C+gwyMdozkdM+1OEe0HsDzk9KREXcanBzzge1JJwobIPGaA5V1JLbaQW744FCRBZg7MDnsal6FOyEkYc5XPpTDCVAJHWmiWOwB34yBSq2OAMjPJq0axEVVDnc2R1xTg6vGoIwR1+tN3FZIEkDAKSd464ofPK+lSLRjgQsfBwcVGnLDLDnlqlg0SY27n2gM3A4quX+eNBnee/8ASoTsYzRIwwQ20gA9PWntMFfcgHPY9BWidxxaQm8SOVyNuOTmnKo24KnOeSaZbaYkzFBhDx1opGLfYgyWbOceopwK4weBnP1qmWrIViSykjC56Gk3FWfnk9AKku/YRSWXD/epyptUbiAMipZUbsjkk+Xav3S1BQnGONp6nvQPoBwSoK/NQo+Xa+SV6CqOZ6CtKEckY3EY6cUkKnA5JPOaLdSovUcXJkK7QT60jPlCDx6n0qrFyk0KAGXbuO4j5T7UisUJA4z0NMSYhYuDu/hPNAYPxg7zyTSZpcRUByP6U7K/eDZ7YzUspJMTf5i8gYzk5piLulHOMcgCjYTdmSbS3BIUCoyXKMgyMnqemKZnNACR7n1qV32hR1OeB60nuC0IyM7Cw2lSTintx16HoKbBdwGB82eem2mRqFk4bcw7VPqW2ICXHUAd6cNyjkbfWquSk9xMlgQBkg8fWmhz5bkkKydRQymNAUsC3U9wabO4HCjawPU1PU5x8MoDgvyp4JHanlGZyDx3xTubL4RrSADGMEHrUZlKnBGR/Ol1Kch24LuO0gY6GuD+IfiGOw03ykc7mODiuTF1PZ0pSO/AU1WrxR4DqU5uLt5GIIJqmFKqScrnofWvySrLmmz9lpx5YpEnn/IuTntSBvm4NYXNUKrAuS2SPapY2GODlSeKZRZQoc5/OpVuNoUe/wClAhs14sIfbyR0rDMskjmSQ7snigpk4KlcnOO+O1TM77wCecfxdcUCJrdHJOMFe9OEZXJGMHigdhskhjXAXJ6cUqBnkKE8HHFJmiNi0siCSw5UcmrxkSJFyMMvA+lc7epViJ7pwx+YYBHfiqJvvnJyQ2TipBXK7XcjHgdRycVNatLOw+bk4xxQ9DeKZZhSVp8MW9MVpRWcpBHIA549qzcjVI2LHT5JgM9CM59fat7S9HD58wHDdBWTnY3hG50Fpo8eB5a8gcgjrz0rpLHTDLIPkG4dDjisXO5vyWO00eAJEqEfOowa6S3JgU7SAD1Bq4S0JlDqZPiGVliJHP8AsjvXGXSs2coV3HkU7kcuph3NoslzIqjcmMhiMY9q5DU7cHcp+8CduRxWkGE46FAWpRi4wQMA596rXljhATgt7V1xkefONjBneSBSFG1zxWPc5ZZIxuCnrRe5kzLkgIfgFlxVOQyDJ24OcHNNEtj0ViF3YUnkYGM0x4S+QSVHpWjIvciaLEasF+8OlM85k4C5P1pF2LYKvEAfvd8GpoXMUbAdzwfSrWmpDOk8Paw9hOh3AKSASD1Fe1aDfLIAUGYwFOa+yyerzJ0z4rPaN4qodLvUzeYBncMY9KeiAsexA4NfZxPgJJE/f370nKsNp+XHP1rY53K2wgYOp3Y9s04jZgg7s00SpX1G+aTkdcjAFNSMGNVP8XXNJmvNdaibiCcngcClaQygLyB6irSMbpMcANpZs0rE8g/d60FMBLgkHqORSoAzHJwoHJ9aGiWriBS5wSTTW3JyucHikiHCw+M7FBPGDjrQz5LcnA64POarqaRVgGWPYf4URxBWYghvxpt2KsmKw5BHPtUnmeciAAEqKixqhsmGOO/oO9MKMOpyvqKL2M5C7Gc43bQR69qkCLyB371N9RR0GSTBFwU4pVbbyBk4q7XJbXYYQX5J5FOVcJ8rffHIoFuIwCgHFGDITk8VQ+UaGCDBU7ehPpQIzHG5K7gef/r0rlKJLkxZ2jkgY4p6ZbJYDI6kVDQPQjzskUk5BNPyC3JxjoKEJkcucE44BpAWcvg8evpVaBHcUuvWRfMzwD7+tDAOAucNRexctRUhwHI6dFNKEYEZ5Pf2pN3JirCFiNxHGOhzSEktkgLjv7UWRqPeUvgjA4OCKa5AUMVJYd/Woa1MZxe41sqAecHqKmUF2GMBQOlC0MNhsahAW4AzzTRKWyyqBHnBzVivcUqzKRkZPpRQPlImYH5iAOe1Ex3AEde1WA7afkJOcDmm7Q4G1gDUs1iDAoD8uac4eRAvfGVpNF2GKgldQfkCj86kABY9u9DHsiMldwbuOgoVs/NkZ96VjLRj2YMM4J46DtTVzHjJ4zRYErMRgpkyM5+lRliquOMH1PNWhu/QmTIUZxwKbksevNUx9NRkgLgjJIxRHuiQYGfSpZKeo6MDZuYYPU00sOcMM1JqmNAJJx1z09aVW2cNy2cgelBk3qTbc4YMDnqKayA5OefSlfWxpZWI4mOSCBkfzpyEMxLHLUNGGwmcSDPSjIBxyQaaGgZmQZAU0zcQw4wT+tBSeodeWOwdyOq0eYd5BxtHQUFXHE7WCkE5756U2U4DN94dzV2FIQYRQAvvmmEjIJBYEjgdalmVtR+wKMBsgHIPrThIEOQPnAxStcvUYql/v7RjmnCMqq5xhvukjjND0G1pcq6jd/ZkLs2IsHPP6V8+ePPEDXV7MT03FQM18/m9TkoNH1uQUlOpc4TzA+e5zQznJX0r8ykfqC7ETHJGe1SZ2gsOneoGKsgcZ6A1IGAIUEA461YCxzMi5JGAelOW6wGVjnnPFA0Zt1dM8jncV+tNiZ5AB39aAZcjRhxkke1TNG2fr/KgRZOIUOOwzVNrw5xgnPpQUTQwNcMMtw/QVswWSQBXIyV6lqzmykXHn+QMAQp7ionfeARzj1rBs0SK0sUsjuWJx6U6OFnUtt+Y8LUtmyjcuQaUGP3CwIxwOla1lobtGjRpu579RWMp2RtGFjSttBZ1YlOR0Pvmtuy8Ol3Ysh+QfNjvXM6lzojTu7G5aeHnKpvHy+npW3ZeG2DMc5OQVArnlOx306ehsWGhEsRj6E10Nhpe1yEBGPUdamNRMpwsdHY2O1QQOT2q5MAIuh3HjitUyGkzH1KNnBDEuuc1zWowGQsU/vDAq0yOUyLyJVt1XaRJuYl89vSuR1OxO4uvIxkDFaRepnNGTcZCthQXwOSOn096oXEqS29wR8wQAKTwa7IyOKpExruJELkqxHrXOXIP7xug3CtU7nG0UhNvLYypXJB9qpNukIY9DxmrW5jIcF2+WHOB2PtUTYkJwepwK0IRGymVFOOF4FV5cKGDDBHQnpWTepoRwSssuM9SOtXy5XBOGHc9q3RLLlvKjCMklyOSM1674D1P7Zb4RmRwRgHpjHNe9lFVQrWPBzek6lBs9AtJN7DuMDmtGIO0pYDIA6Yr9HhrsfldRcuhMr7844IpG4AHTtWtjid2NKsqkD5vXmnR5UqO1UiUhrCNZ954A6E1IOSOccU9TRWIFZhkkZHQVIvzMoKj6UriHjCg4XB7AUxJeqEZY+3SmS0rjl+9kjJ9c09SVONp59qDSKQJ8pGCOAeMUpBx8p7YOelSxNITCIRkFsg5pjIfNxwSeoppjeiFcqSRnJPp2oVs89M8AmqMrojlIYqMnIPJWpIyC+FPvQy7krKN5HpzikQsSQTjPr0qSXJkbjerMQVweo709pRGGOPy61KKVkHmCQgg4BpQzqW5DcYyKsbfYRQjYB70M7k/KdoBxmqsJXDmSQcbueR61IFUDOcg8gik3Y0sIem7bkimFTnDEYx8wqbjasSeaAzdAe1R7wQQxOO4Hena5i5jRz0yB6ClHBOCePXpSvZi5k0OVsDb+h6UqgqpyT1wRimEbXHtF5Z4Xr39KhaIK33tzDmjfQuQ4S7hjH5U9Sx5z064qWgTaI1nDblXrQMGM8/596tIlSbFUB1jRRyB+FATAx68ZHWlIoSVAWwrdOKRXKbQJMfKcnFJbHPPcczBgyq2eBnmpY4xGuVOcdQady4RTBgu5m24JooL0INmEwRwetNUEnYueeBjvVXM5XHbgMjb845OTSKxBOMbc4ORimVBixzbZCox8tNZ+QuQG7CkO4qoySMeNvahpFO5cfNjOah7ml9BcqQVOCSOtMwDtUHnryM/pSRDHgF8LuA7nFI4LykjgjkE9Ka3Ltca42nC008SKG43frWhnqmOCgyBQQM9iaay+ZuAGcHk0Gm4iqyLtP3hx9aduKsy5KqOuDSMbAxJ3Dna3TmovLIwCM+9CGPyVQqOe9Oj8rZ8wILd6hlxQm4AnhSexoU5AAPGeo61I3oxzEBiOg9agUksNwwo5zWkdjCbux6jMZc9ueTSbWXd8xz1GBipQWdgiwxDEYHQe9Stg8nHB79qoqCXUYI8MRnIPtTQGDnKjaehPSqExX2gAE80wIASDlh6+lUhbjyuXKjgdTmmSgwyAEEqy8EVk9y1EXyA3fGB1pqqVyTg00xuNhVkLliV69MUCVcYOeOTjtSlYInGfELVVs9NaJZeTzz0r531u8+2XR4HXG496+Jzusn+7R+i8P0eWHMU41A2gfe7U6UDDcfOOtfESPtk7kLlMZ6nHSmISVODyf5VJp0JIwY/4cZo2nd6j1p9SSTYy8nkfWq1xNtOVyexFMCiDubB6VchIQYHIoAurtVQQ2T6UouQm9j1YUAVJ7s5wD16URRvNOVIOeuaTKSN20WKA7j95etW0ka5BQbiM1jPzNYo0bfTTJ944Tvk/wAqlm0ol/3KER9iRzXM5JG8YmvY6DJc7VSNuFyxI/z61tWHgS4kVW8nKA4GBXHUrJdT0KVFzR0Nr4DAIJXr1z0Wt2z8GLGyqi7Sfu5HauGdZs9GFCK3NOHwgBIobaIhwTir9r4aNq52rkn1HDVzuq9jpVOKNu30FGVkwuAOOKnj0oKQAuV4FLnuTddC5Bpw4GM5NbNvYKwUKuDTTsyJIvi12oOOnaoJIVYMCvPbPSuhM57amTd2+92zkkisefT1VTvk/A+tbJjaMK+tVMbrjB7Vyt/bIEZN3J5IrZGUkc3eQtDJIxQEHrWNdRCAhRgo/UDtXTCRhUWhj3zb4HGcnOTWNNGuG46gZ4roTPOlYz54wrsyEAjqBUEe5TucEoTWsWcsyEkFyWwVHAqN2VnYDAIq7mRA0pIYbcVC/wC8ypHNLqUZ8o8tzjtxWlaXPmxBSuFHJNaJjJo5Wa4GFHByxPpXd/DnVUi1AhnKozDrXoYCfLXVzixivSZ7bp1x5kYweABnitJXYtjPPSv1Ok7pM/IcTHlkx4VuDnAHams6ySADr2rrR57JScKQT83TrSZ2sSWxgdaOpK1Ex5bLk7t/SnMHVjkgZqmx21JFVCpUnJAzxUQ6HbyQCaz1G9hA29gw645oTDlu756e1MySuyQKN3yjC04lkzsBOetBq5eQh4UEdR1pGBOBu2gHn3FBKaY5pA7BTjZ1FIUOQcENnJJoTsTKSGnYWAHGR1oGPK6gD+tXYyTVxp6Lxn3pQPMkBDFe+cdaGzbXoOXA4HDHrzT9q4HIIXrWe40tbsSaQHIU8L0B60qnKBdvJ56U7WLumQrEFwpzzz161JEnHmY5/u1ZLjroPGN2SAD6Gk8zY2cAZ4pDWgwMN7E87efpSOxTAByBzmghtiOOQuSAecinKCCD0+o4xQKOu451TOSMt2NM4O5RQRJWAHJwadtIcg89wKXUXLzagZNwbJ7Zx704TMQBj5epHvWlhXSEWVg5Ifd7elOacgLxkqD2qWjVSvuPMfzgYycZIBzikRnchRhB0qdBt2GAsjMCnyjqTTVclc45HSqsZ3aY4OrksuBx+dPdwRv3BWboPWpluaJjSh3EkYPek8re2xBuJ4OelK9iXqGza7KuFHQ04u8MQ2YYe/SmnccfdF+1LzlSaKfKLmQkzGMjavB9qYzEYKrx/KlYubdwZhtK9feo3bcwJ45FUjN3FQ/Kz5GWPzZHepFUbN2QR6U2ZkbHGB1BpHQZXAIOOtMadxQu1/u9eKQjCsM5z1qGi0NMm1gOBu7etTuwfYTjAPT0qki79CKRxtLDp0pI3VmDN90dDQ7lWGzRrK4ztO0jA/rUykL3Gf8A9dSXYjZgrjkhSBwBSgFzhThV55NFzOQu/wCYNwydxTSRtHXLHnPamIFbBJ7ZqKQb3H59KTQ7j1KspXo46ChWAXd0YcY96WpN0IR8pDHJ44oCoYQoOSuQKLk7kW0oyZ6EYJFSAbdyg8GqQrMXyi7ZJI7gU4EIRkgZqhbDAxdgBkAUb+CwbIA5FKwriNIjplsGlaXngc4wBTFfXQAcMpIzx0ojbc2DgYqGbR8xVYPlc9+1Ru3lBWBLY6g+lQaPYXco2lBwaq6hcfZ42PAJGOKJNJNihG7SPEPiXrzSSxwI56/MPWvM2aOTzPvB88Yr8zzWrzV7H67lVP2eHTGgfK2B0pGJkIC8E968BnuEe0knIzjjJpVwD8o/GmO4HhiM7iaevPOaVxDGP41n3czSN1GAD1pgNjfLg4GCMVcRCgPagBhnKPkngd6U3LuMEDapzx1NS3YaRJDamWUFsAHoK00gZFKIB+VQ3c2SNGy0mW4nUMuFPJPrXQ2WlP5gjRCcEZ4wM1hOdjohE67SvDDyqAV4bvXV6d4LTdgrtVh8pxn9K8mtVtoepSo3VzpNN8HxRDCKAFIwfWt6DSGjZVVNq5yfavMnK7udsNNC5a6agkZSPk9fWrsOlRqMgfjU6M1T1LP9lhYjlQB2471Yhs93JXJ9uwoRupE4tVjxgkA9x1pRBtY5AKiqM73LMMe44Ce+a0o49m0jimiJIs7FbnBz65qobNiwVjhSeT1q1cySKd7AkLN6dBXP3lsHDE4wDxzW0XYGjHu4N6uVBHY8Yrj7632yEN94Hoe9dClcFFWMTULVZVfAw47A1zV9p7LKp6DofrW8HqclRaHP3cDJvVgd26syZTJHnGSD09K7E7nl1LGbOkiPIcZBHFVJQzRYzg5ORWiepytFBiEBRs8elLFH5u7HAHetbmTQ2ZQSecA8fjVeSMISOvuOtHmMozKAGAXknr60+xuNjAtg47GmSy+8xQkqvBq3pV/9mvYnVipU5OK1pPlmm+5lUV4tH0F4W1WO+sUZTtOB16mutiI2k4yx6E1+sYOaqU00fkeYQ9nVdyUyL83H+FI0gHChQx7ivSVzxnK6H465xkCmzbdpGcFeSAetWhJDxKvB5A6806Rcc/eBGQPWmzTlGF2kXPAbuKjG9WZc5XIHPapuiZIcigYIIwfTvT1OxydvzDj/AOvT3M0rDwdpDenUikMm0KV6Z61LQ7sVNzu2ScdaRjg8/SqQNLdiKCcr75pzyEoSPajqZO3QYIznJO4k8UHG/AGQORWgKLSGxSlwQVxipEjVCcfM4GT7Cs5NFK73HksRUbk7c4JbOKlGvqKu3Bx1IGSe1L5gWbbzg96bJbSY9I9isd5zj8hRkr6BfX1pXKv2Eb7x5BJppGARVJ3IcrA53D0OOtAQCLJ6gZJqib8wJgrx8oIxzTyzeV1Ge3pRoUr3GMoBO7jI6n1pMDAzwR3HemEknuO2AkkflRLhWXad2f0pBypIaxw3fg8+9OMilTzsHpVGSfQSMDeOnPA96e/yyKoByPapbLVhochmx3609W2MQenY0EMQFw43EtmmNjzCqnkDO3/GkbRQ4LkhVA2AcY6UioQ8QwCC3JJoLa0B2DM2c88Zz0pYSYBg9R39adjnd7jjukQEEEjnntTMu5KhtpBHbrSVgbuxwZ4/QgEjBoobAj3OXbcAc9AaeORg8Gm0uhpdvcDGwwM8HrTc4ZgSNoqUNjC2CwBwD0FKZSItrVdjFvXUXchHPpxQ5J3DOciiwXGM25SQckdOaVSAfmIy1N6FJ3DyhvXOTz6dKUkh8HnHcUua4bMbtDSbSePQ9DTRGiFsnj+7npSu0axsIpUSK4PQEU45BPPBoY+YcxAjxtAbtUMhYMFI5b0pGcmmKwYrgHnqTSsBuAxml1ElYcCdxwOKcRl+nbGPrVFN6EW4kZ2cdCM80qptx8owPWkZpi7xj7oyB1xTF5KgAFTyTUscpdAW4JzwNvQYqVFCrsIyT3rSJcbsiMrq4xzzyfSlEY3Jydi5zmqZMrgVIHI5z1zSghlJzyDjAFTcSTaI9gQp8uTg4B6U9doG5gQpORR0IULMI8mQk856e1DIPLx1JOSak6YrQFQCTg4HrTnAJwepPUUmNkU2di4IyvJ5rlfE16EiJ3gDnoe9c9aXLTZtQjeaPAPFt55+qSYJJBrBhJYFh6+lflOMlzVmfseCXLQRIDgMT3FMUh0Vl655rhO8jLEsABx60qp5aH5uDQAgB3E457Zpc4Ho3pUsCC4nCKwA5PesyQtLjJzmqAuWcYLDKkYp93PgZGRU6jRWEhfC7jhulXrK2Dkg52jpxWcjWMUzYitfMwwXoa3bHR2aTOOOuc1hKeh1widr4c8NTXA3+VhPu7vrXf6P4OjUqBGSWGCpH3jXm1ah3UoRludfpfhYIyLJGQ2K6S10WNlB2dDjaf515k3zM9CFloi8mnoH2qOcVJ9idWDEAg9Kz0RqokkdjxkcsetW47MbDgY4pM0SHrGUjIYYycChEfcAAaRY8wZQA/WpIrcMpY5PoKBoswRbWO4YNTyRkBmHY1cURJEqEBcMScdBUTuc4HU81vaxFitdQL5ZLDJwe9YlxbAkqBgDvii4mijc2TSB/l7da5LVNMyCrpl89MVSlYFojnr/AE4MTtGwAbTiuZ1OFppH3lQFwpwMdK6YSuc1R3RzGrQhDu2ksOC2MVgOwFyOPlUd67IyPHqLUgu08xBtX5hz+FZsgKvu6e2K6EznlHqVbiJXxuUEse3aqcimJiqnPrWqMrAflTc2No461UlQM2FbOfbFWiGU7hfTn15qqmI5B8/B5qkjM0baXcRtPTg5qaNgsrA8nsfSq2FueqfD7WAQkTMcp/EehHpXsdjKG2BhgMvBr9GyapzU7H5jn0bVkW3ZUjI25xyPemLl+cA5IJHpX0yufKpa2JUiDjIzjr9KZJE5Zv7wIIPrVX1NOUdEdyjcvIzmpUJKDjAHrQwEO2Nt24Ent60yQF4m6AMwP0qUZSfQjZv3ZYLkKcE0/dvUtnjHb0rQhXAkeUMHI6jFKke0oyqSx688Cgpb6jpCVG5SeD6U0lj90CjbUcknsPHB54GO3Wk2MY8bsUrq5Fh6vgBT1x971ph+WLJOD0JHU0/MtbWIo8pKo4CgcGpxhgVDY29T3qGEUNKHeBnIxgc05IyAO7Dt1qkUkNLKSADz3xSiTDKAMg96djOSuxfmDsOKd5hDKDgqOCKh2I1WgEMCNwzn07UqrtXAzgqeTRFi5WMZflODyMc+lKVO4L1A/WtW0NJjwpAJxgCmsu3YSSo7jPUVKZbWlxm/dkckelAdyyqq/KOtWRe7JlYDIPTI570ibXUsMfhWbeptbQayhnU4JGOmaac7xnp2BqkzFRBABknrRJgqwzyRwMUvMHERchMhQcjr708srRbsHfSRKQ8DZwTuNMdS3+yf51V0dEG0GCgDbsHoopyKNwJIKkc4oSNLpkaLu3KcZJ7GpGAcIQT8vBGOlUzBrsIGZTuPzDtxTWYAg7eexrPqQ7dRZDuwc9evNFUUkIzqH3YJJGcikJKMpGRjvStoCdxWY7M9TnPBpgKlskhsjNJFNoHxIwYbc4yKcWVjjoSOTT1M/MY0YGFGMnoafkFl3fLx1FWZjBGq45AUdaE5+VjwecgUPUtaDw/mNnCh8YNR5DksQeO5rPqXe4OpcZKkYIxingB1UtxjPWkw1RXlQtwvA7n2p8RJUfONnYVV9LEpNMHBTaxzyMjHemxMZWBbgHt3oZSV3qToFBwMcc5JqNx88ZBJ4J/CpRo0rCq4LHGMEc0xsF0JbJPXHUVRnboPAKgsMEZwPeje28gjFLqJpoZtwN6ngjIpGXYE2fKBknjrVGYDYqlh8uec0kkqhgPTuO9CuzRaDmnDLlVwfenJkx/M/TpVFc1yM8Z3fXFLvw2NuM859alh6DJGBYMSPl7U84YHlsEfLnsafQSTvqMabCAfdbuMU5MNk5+bv9KVupsuyFOFLduaQPsV89AD16VLRNrFS6utkW1h8oFed+N7oQ2Esof94OgPrXmY2XLSZ6mAjzVFp1PCtTn8y5ZgCcnnNQKO/QGvyus7yufr1FcsEhsg3HAOT0ApUPlgnHzDg1zm4i5J4PI5pJSxXIPO4cU0AHIPPWkbIzkjkVQFK7fKqQRj3qpEWdvUCgDQXCIFyMkcVSlYu3XJzUMCxZQuZOVOK6LTNOkk2MAAp4zWUtEbQV2dhYaYoSNQvzL04612/hfw+9/cxiSPavUgDivOqysrnpxskkevaB4PS3i2spwRgYFdPaaDHbg7E5x6dK8edTmPXp01y3Row6cYyj/xYI+tWYrIoo/Iisb6mqjYsJDskbAxikaJXPB9zVNmiQ6KE5JAxipnGcrjHBFSx2GeXtXBXOB19Kk2nAI6gcfSo1GLsyBjqeoJqVYwvQdqopMckZ3H5vxqSFQzEHnHeqT1G7MmZhtOBxTGiEh3KMk9T6V0bozasQvGC2D83vTJYFCEYHNZMFG5QntwfmHToa57UdPLh3J2kHniktynG6OVurQJz8zFckZFcdqNqFnbIxuzwR27muiD1OCqrI568jjkMagBdgPVeDXLarpASQOq/e6gHrXdTbPKlHUzViRHKjccDGcVm3EX+kHI47V3JmU46FSRRuYYYH1xWbLlX5HzVqjlZHuLNgg575qN4U3Z7/XrVkNFNwMEHoe1UHTlsDpWqMmTWW+P5W79K04o2U571TJZ1PhHURbXiorExk4IPXNe/wCkTq9pAzMDlRgA5wK+zyKbeh8BxBTbmmaxYSEgdqAWWRh0Vu/vX28dj4h3uTiRtvIKntSMSXIwQcZOe1CRfQEcccZGck0/OcIuFJ4DHp9K0t3Ody6Ii5zgjJBwfanMOFAAxnnNJocUNkjOWzwMcUAr9n4OQvGKRdmgZf7p4A5pQpyHVjyKBNWFDK3DHP8AjT94LkAhQCB070CvcaN53bhjDcAHr70TBg28dyBz0xQrA7htIz+X4UIAwKkYA9e9OQISXKjkZORkelNST5jnlTWY2KcHJVTnrxT9wyMnrVodxqqrDaoy3rSiLLEY+bPNU2Q1cewYPwpO3nio2ysozzkZxmpFGFyRQSpAOSec+lG8BiOSe/vQauNkL52QhxtGepojYop3Asd3HuKohJjg5IYZyD696QbiATzgYUHtS6lNOw3YCdqgDJ6UokEbnjjpiqZkk0xS5ldScBV6il+R3AUkZ5x6ioKcb6tjCd7jb933PSngD5g2MdsUEx0G7GK56Ad6UKGGSwUHnJpMGrjcjYCD19O9IzfLg/L6n0ppA7CKG+h64p27DgNkEj5Qe9UCbWxJGvnTEEccmkeIFccjFCZsncjkUhjtzkjAx1p0S4wmPoPWqb0ItqKVKgFR8v8AdolBLkEcHv61nHcxm7PUCElUKDtJ9elFaWEiNY23rtGVHbFKx3Er/tCpZurLcmJHI/PNVZFAcEcKeMUkOVrEkccaq+CQx7Cmt+8xjjJ70ddTF2toMXON2N2OKcxyvQ5I6itfQUVcYECjYclW7+lEaKhxjOe570ncpQsKAFT5WLM2Tz29qHzuA74pWNNOhJG+VYse2evagbGbIHHoaWoNdyPeFDLt3D0pzuryKVj2qRwOwqGONugNmTAGSiDaMnOAaiwEaTaNqsck+pxj+lUFtRTKQgwPlI6Ypybio2nnIwKljfYQ/I3y5Vc/MKVEMpOccde360+hCvewh4ztbgUqYcAdW9+lFhSsNk3BF2DJHUe1MjR2wrnGOcVeljG2pK8QbeFOV7A00uQccZX07VKfQ1shhRpic9+QaeqeX8xbPGcCi4WGHLMrE5BOeKNmGDdAT1ouD8hGdiJFCjLAYZhT0AXheQPSgFcWSJsbwuSORUYdmVQueeRVGsZWDDPtGfm75ouQuGAPIPWpYasydQLtCTjIx07GvHfiRqQ8rylfk9VU9K8HNJ2pNH1OSUuardnljlS7MMtk96az8dcbemK/Mpn6atNgDbcjPJpNw2EH5c1mih6uoJHcUFCcHk47VQADmTDcA96gc4PGSDQKxmXL7pCe3YGrFtGMBmxg8k4pXLSG3r7nUq/HbAos7P7RIBuyx5qWyrI7Lw/4XkutpOTz0Art7LQY7eUIsY2ZHHrXBVqanZSprc63Q/DEl1dxD7O0kZOcDtXsfhbweiCLcgEnU8fpXBXqrlsj04QO+i0xFUHGw4xVgQgTBsDkY4ryD1IqysK0RZQCMgdqeqBUz0zRsaClVG44w3QcVEkMYf5V4FUhdSYL6cHpUbom09iO9N6jE3dcLntmmFywO4EbeKz2Cw8BRt6jHepo13D5huz0pqxSsIqsCflwKliGzoOWIp9R3JP94fl1FIxIQleBWqYnqH+rHzcjrUEuHG8DispMaTI9mEIwADway9TthtYBee+O9JFrTQ5q7sgAwIIK9fauT1XS1BPcckkjoK6YnLVhocfqGm7p2cDCp096568tiuSTjPGPau2m7HmygY1zYCM4jzuPTJ71j3NsZYMxqNwY9Otd0Wc046GXLGyKdwwc9TVK4hV25A9iK6Ezgkii8SkltxHHIFR7AgAPUcZq0ZMryWjkk4JB9KoyxmIkEYGeQa1TMmQRsDNnOB2FbkMhZAQcMO9USyxY3BS8iYfL82Sa928F373NjGofcBg19Jk1TlqWPms5p81Lmsd1EfMjB2gM1OCSKCWI2kZX6d6/SYWsflTbch0hdkUZOQMmns2SMZwRyT2NOxbuhF3OCnDDGcil+4q5IAXk1SMN3cYZf3p+bg9MfzqQEAhQTwPvEdaJI3ukJGJJQQ2FboNp6in+WWXjHSp0LiubUYMjHRQpwR605QFUFcDB5zSB7EJjQHI+uPSpVfp0471W5yrcV3J+YZ49utKsgIJ5APUUF3uLtMa5YZJ7ntUbxsq53nJO4H6UPUQ1iWOGyzE5PHNKkIU/M2dx4HpUjSRKqiLAxgHqvtSK2HzIuM9DVRQ9bj1A3eh6g5pd4cszAEjnNJ6FNLqAckkDIqLAMgLcE9Se4pXKgSGaLY5ViDkfKKEUshYYB6CjzLkNUHgPjj9DT873DkYHQj0oMkhEjdmQHgn9accK2WIJ6ECqJaaRFnLMc8dBTo2yygDBHWmzFXchTGSQDyPWnMNo4xntU3NXFoRV3lifxzSOi8HB6cYoRnYaGyOeMdRT5IvMtyxUFARxmhrUnci3Ybpj1FOAduucD71PRDSJdzR5XH3u5qNm37WLBSpz9aVrlXtuL5u4bhjJ6U55AWG08e9M0jK4ky+Wys3yg9SKaqYRix3Nj5SKVy2tLskUogQHljz1qN2OUwcfTnNCT3OST1HIBITxnPbHSih3uUpJIXO0B054yRTSd6vnAP8ADmk0bJjRKcH/AGhikRssykZNUKUlsCqq5JP3u1DIQNvAPbNBDj2GxMyxEPz2x60OwjUADGO3pVlx0I5JflBA5NLGzSnG3A9T0+lD0Ha48IdxJ+ViQBmkKPwSR+FTcpqw1yPMDcggfnT1jBU/w554NUQncZs4559KFcuMngegqGiUrEoUMWXJ47VCiKWYc4yOT29qC7kbfK+1R3PPrUhVYzG3GR1UdarWw2Kx3FzyV9KAdqlBjHp79qhkq4A5yg4HXIoVSCcn5ccN61SFJDSxEm4fd7innkl25wKGyVoMUlISwzgc/Wl8wOQ2zg/pUoExw4DZ59KJP9W2CeMA0mU2yJlKncMkd6kjO/IP3T0HpRuRcSSLa+3rznGetPEXyNjAPXFUg5W9Q80kFSRx7VAZCWzwCOOKNtTWL6CNu7LgjmoJpCpyxOMZwaG9DVJ3MfUr8Q2Ez7gRyPpXzp4y1Nr7UJpHbqSBjvXyWcz5YWR9vkEG5NnOKuD94jI71GcgEkck9RX5/M+8WwrLsOSevekbb1I4z1qUMduVGbaPvd6kjYYHOM9qoBDPkkE9KglcEfMOBwKB2MxgT+dXIHYQHH3c88d6hlK5JHbfaJcFTt4rsfDXg972WKYKAPujI5NYTnyo1jDmZ6RZWcVhbERKpYfKVxzXQ6BoTX14hdWCsOBXmTldXZ69KHKj2Lwj4TNqVJjIxg5Pp616DZWC2yHAzyAa82bUmdsEW5IDwB071E8YBxmsJI6o7DzEoUY5NRLhiVJ4HNQy0RyDLgjjNKEy4I6t2pJ6lCtEZSwBAI7UjxBGXHX09a0AijB3kZIB7VJ5WBjjrnBFSNDWiAB9OvWnxo2AV6EVN0aJaEmWyFHQCkYkEZJ54ouZDleRX+XoetPVdvUZGDValxVx+PNOMDAxStAGZkx05pM0sRFOeeB2NUri3Eudxx6e9RqQ9DHvbVSWO3k9jXM6taCKFiucseeK6aZjJ3OL1TTXG8KCMHIyOtc1rdtvicDhmHJA6V3wMJR0OXnQNgDOcYzjrWa9sN5+ULjvXZFnDOJjajCxYFfm+boaypVaOUE8e2K6UzzZIoTAMZGJJFV2ByAwyTytbI5pEDOcYPB/lVO5j6MWy3qK0iYN6lExklRkZHWtWzmKkZPTitSS5FJtIJGcEcV6t8PNVYxOrbRtG4c9K9jLJWrpHjZnFyoSPWNP8ySFRkEkZBq3IrIo4ye9fqEGrI/JHFqTuKCzQ4H3g36UGVwACAA1WRJ6CgFWyXA2jinSLwRj5WBoTsZxQ0W4QEMwAAFKVGQFbC44obuzR2SDzSijaORxmlBby1DZJIoCM+gxozsIzz64qSN2WPpy3Q02W3caFwX3ffz+dPG0KeMk8GkmYJAw2AbV3kUffb5hxjOKoscWOPlHHamA4B4ww7A96aIcmNK+XKCcZPXB5odvLVT1GRtA65osgWo9N4Uu2M01Gy4U9vSrRSVmOeU7VwQMdRjrSLyN3IX0Woeho9R3KjHVsZNBZWmDBSUwMZ7ViVHckZYxKDjcFGG54pjbF27cgj16VSuOaEKFiJA2QDyD3oZWGFcAeynNaGVhyAK2QOnYU0qVx2pN6kSTHBsxMCN3PWgEK24ELipIihRIzLtGCBnk0IACRnkY4p2NrAz7WYDGQe1BYZYH09KqxlLQSOYZI2fT6U5lSRcHIHofWizWpEY3GIFbaCelTvCFjQA5boRUyfc1UURn05+XsKQrGzEHqfWj0MpWQyMKSxI3Y6e1DfKuB+fpQh0xnmSMSu7GDwGqaILsViNzZ5qmVJsRseYM8YyB70YRcDbjJ3HHepdzBttiR53bkJA9BRRqVzMAfOTGcHORmm/IcgZx0oe5stRrgKAg3fKevoKeSMlgxYjuaRLsIJMcY+anD7uWJLMRtHrVDSIyuCNrbfakZdhx+dVcoY0Ykb2HIpVby2LHBwfu0ML2EPJfnbkdqjgcNFt3cjuaSIlIlLCeRflxtGMgdTTmdtuDjof/ANVOyFEb907m+UkcY9aViEXI+Yim7DlcA5KZx1pUHylsgcj8ai5EXdiKAULAAYNNjTzZRtJH94/0obOmw5XCkIoHHak2+WXbI6H7wqRiBflB4yDSK7CFMrlASMAcVQnYkG1dqkDHrnNRSMVQBcAZ4qWZyehGwkVDk5J9KemUHzA52mqMosdE7AsNo5wSRUpTcNy/xUM2V2M3puCk8+tOY/IoQfN/OhLuJMVFxKCRkn17Uiu7/dA25OaClqyMI4kI2jbUYiDSt8vK8jJ4NK5skiRPlzvbBxx3qjO7E4YjHqOgqGzTpocJ8Q9Y+w2XkqPkwWJXuTxXz/qMjSytk5G7OK+Gzqo3JRP0PIqfLTcu5VBKgkc57VHc5GCARivjmj61Fbzd8oySO2KmTarEAE4pIbBZVEvqD61I0wL8cY9OtUSMduG9cZxVZ5S0YPbpilcorlieCO/HvV+C381Av8R7YqJMuKbOp0Hw9JdSKrAoowee/wBK9OsbOOwWJYoy0eOc8H868+tPoelh6fU6HRtIl1CcbkyBzXsXhLwsF2SeX0UV5VeelkexTpJxuz0XT4QgAwo4xlq01CdQOOtc0bJamzWuhGZSZQM49qiAVpR8wH1rKTuzRLqKyhlIIx71Cc+WwCjPrSa0H1GhTySTxSuoGRkZrNFoQZGDwR0wKUjtjcw5ArQGhwUHfgYAOc45obaXcDP40Ex3GjDAKTwKcG8t1AwfrWcma7kjc5J4WmmPcBngGpJY6NfkHzVKshU/Nz7VonoNIcrKseR1701dpPUgnjrzSZZDL8rjjIPaoLncBj3pIUirPZ7lIHzEqc1i31idpyAfQVstDn62OW1bTWYuT3HTFcZqmmbUZcbd3U4rqpPUclocpqWn+RtONyY2nI5rm7sfZpNpySc5GK74s4KisY0kCnjcOc8Z6VlT2wc5wWwemetdUTyp7mVMoWR1GWjHQ/0qtPmTOFIxzzXUjmnYqT7VRf8Aa6mqMrMysRk84rVM43uVphtbIwCfSp7KVlI+bB71oSzRjRpSeQAOa7TwRf8Ak3YLY6bR6Gu3By5KyZw4uPPRkj3XRZna3jUsDuAOD2Fbjr5q5Q85A+tfqOHnzxTPyOtT5JNCrmFXJ4Xqx9KriUOwIIZD0IFdpwzYBw0gJGMHrUgyAGL5GelHoJOyHbhkndxUcjDaoXOSaCG0xUyFYH0pyuVXaR1/WgcWokrQr8pPUZ5B602ZShIBzig3Vmhoj2hWY8mnyyKrABuR29aCbWQgm+U4OWzg8U5OSoGATQJO4SA7yxIBHTI5qIgMwyxI789KtGc2xsagsMEkA8HHWpJFYudqjHpTbJhcQOXOSAuaFc7iDHgDgEdaZsn3JeFJRgAfWhU245247nvUyLbT2GIwVWftT/NVWDDkAVjYE2txSBJ8ygKOnWmOrIFGCw6FVq0OTurinBIwMcdKSMHJIGFHXmquZJ3JYI/Lbrwe9DAKeRwo4PrUS1Y7aDIz8xOcY7U0IvUcEdapEpEg2gvj+LvSBCDnAZCeaZemwuQzAkkMCDQQJc8ck9qEyZIjjXc3I4XtUisuF7r1IHWm7kx0EyA24tj6damz5kfXHoazZTd0R+WUGRnY3APqaaBtIYgKx4wKFrscrTuI5K5xzk9aFiWVSrHK8Ej6VV7G0IsdJGGkbOCx7VCGKBh1I6VSdzOSaY4MxAb+MEHJ5H0xUzKGAYnaTweMVEk0yYpshbKg7cdaKNSyMjblieMc0D5ANuWGK0Zsk7CB2duAVHcnvTvLDsdvBHTmpFdMUyGJASAWB60mAD/t44GadiW7PQUDPO07h1pqKS+M4PoaehWo+NVWXnPB5zTXXbKwxkHoaQpOxEYhIoySWHYUsUACcHO7qKLsyVmTrs3YHH8qSRUZW253dOlGpvFIjVcAjncOeaeqZRc855x6Gk2XJIZsG0Ju5J6UyWIylucY7UXMlGzuOSMbSQeOnXvSRqFRcjIB5FF7m6Q1ZY1ZlxtXJ5pd2wptAKsDkinYiTsMjy6FRhQvSnHeAFwMcUaGDk2EcJzg/dGc460xkKsmDxyRxU3G0x5fYFDHJYdqcsiMMN0K4JpdSSPzORjjnr7VIr5ZwM9KotMNybWBUE+vpTc7SyhvmH3SRQEWOJ2sGyTzjI71NcP5ZIx27d6mRqmQM5ZQp4I6jNEqsiBudpyM0Fohdf3g5BB9+lUbuUIWBGAOmfWspM3hqzx74nXjqEUMCcnePavJJW3EsTyckV+d5tK9Sx+m5SkqJCp8sls81BIxZuTtAr5xn0g1YwAASM9s0pbehyCMGkgaFwQwOBinbgCTg1RBDJKUPr+FQF9xO7j0qGUSWsDTuAGHWuw0XQzcyxsqgHqT+VYylZHTSjzM9M03RlQhsAEEDiuw0zSWkEatHuAPp1ryasr3Z79CFtD0nwt4Z8ljMyfKQMZr0awtktIwF4bHNeRzc0ztcWjSt2XzOeasvLngcCtL6FWGSDOVB465oQImM8sK57ala2EkPynaM1AGLAjHNXbQlDQdowx5qVRkA8EY/SoNULg54XipY12glulPoURsAgznGfapWUsmfTofWpJY3CnAIwehqFSoYDGcHr7VLHoTFdwI6KacoAHfpiqDoOjQMNrDHcEil2gknbn17UAhhfZwFK59acMPkg429almgwqQpJJI7Z/nUDIANzMW96qLEABZTtGfeqdzY+aATnjritHLQ5zIvdMDxZKYZupHeuT1zQ1VcAe+T2ohVs7BJ3OG1LS/mkaRTuXge1cR4gt445V35zg4O2vWpyuctbY5abbFMwOOAazbuRFQqOu4ZrtiePMyp0D7lXk7uTVOSMoOGzn9K6Ys5JlSZC5xgjA6+tULmMoo5zntWqZzPcoXKZwTnFJay7GBOfSrJZu2hE2Bu2jHIroPDtwltdqpyMnjit6TtJM5qsW4tHu3hnUIpLeMKBkgZJNdYpZMnGARnPWv1HByUqaPyrHRcKjuNaX5nXJPGTkYp0eFAXaMAZGK9ToeDJXdwGOrNt7nilO1z94be1VENBTGMDIyByKjRm8zZjZjoab3Mra6D8lEYMN2T3pXILKeeelNGtgkkZ2UY6dSe1JucFk5I7e9N2RSlccc5ZcnJHIx0pvVdrkqB8q8c81BTVx4Qpk/nS5U44BAOR9aDK/K7CyHzEbJCkEcVEkaKGcDJHUjsO9UnYiTJNnlgEnp0PqKYr8b+pqeYmLFAIHt2pEB+YZ3DPFUmU9yQx+Uu7qT2psg3kfUYptmiQ4bth688cihoPkQAYx1rPqUk+oHAOC30xTslGD9xxTB9hXZCeRg9qiHB5PGaE7EdSSSEqF2the/vTWLBtrcZHTFDLsO3bGRcKM8k+tJgiPIIHoDQkJu2gwptOcZPepB/DycdqbRK1YMpL+v4VKuAuMlc8VKNkNQYY9zngnvUUkZO7AAX0FWYgqhmxShmdvLzgCkweqHysFVQV3kciklck5xy3apSMraiSFmQAclu1NUuWGcg9MVWhrqhDK7OEwVAHUfyqTYHJBG33oRnvuM3CMImSXHBOKTe2c9cdqGZbaIGUsOgyP71FSPUQjcGJPvTQzxBQBketaHbFWBgd+0/ex2pSNibiQccY7UbGT30GJCyOT94E5II6U/rnOD+FUZu6d2MUo65JblvpUixHaXHPpmlc0SuI+VTrtO4E0AmR/m9aNCZdhjJtdyB25oPLKOm2hE2sIswZvlzuJ6insxVsdT3qWWmtxGVmZfWkfKkHBx05pI13DZjLcjFNaMMyuoPAySKolOw1Jg6szZGOF29KJgTt3PgZGadjS+gjR5UdCd3B9ae6jf8mGx2p7mLBAHABXGT+VSMVB6fMP1qW7GOtxhBbJGRnrzUCAKnLcDkUjos2hVjVuGB9frSqFdSpBOD6dKlshx1JDFleBjGMZNIqkRknj3HelctxArvIbgA9RUfl8yc4bt7VaehKiP4dFRclvWl3NIxU9e59KTLasIrAZ4Jzxkd6ZklArDpzUlW7FcfvQ8hbCjqKydSl2KzFzyKyqP3WdNKN2keE/EbUA16yA7gAOK4B5RnJ/iNfmeYS5qrP1PL4clKI12ONijpUbYArxWe8thj445xjjNNZmHy9j3qQsSgkKxVvmNIeSQc5IqybEBOwjIORxUcmJCSo+tSwSNrw3prTzBshVyOvSvWvDumpA6lu3bHWuDES6Hfh46ncWOnPJJGI1ypIz7V6T4Z8NmWNJHG3BGOOteZVelj26bs7He2lskeEX5FXt1rRRTvPB+teby2Z2FpZVDADIPc1J5o3DaT1obGh4kYuxPOB2oXBZW6D09KzsU0JK+CxHyioXcvtOPcmglIaWzHk8+lTwsc+vFPY0voWI3QjnkjipA2SARxQ2SmN8sbyCCD604oQAeCKSVyhhQkjC1EYgrEnp7daVitB23HJ5HbmpIyM4dcKepoEP5YlcAYqJWcSYJOKhvUaVhWYj3zSpkPzwMYpXGIwYhjuAAFVSoOMnKj0popNEkbDkA49vWnSZds4yOmKoxZA0asWDLg1k39iJUII4HI4pcvUzaOG13RGMbqu35mBNee6/o8MzOJYuVOMjqtenh5aHNV10POdbsVs55AgAXHOTkmubvSPM4yGAyQfTvXqx1PJqaOxnltpII5PTmoHjIdhu3FeoBroics2VLhflOzlj19qzJ3Ksqn6fWtEcrZFlAdsqk+grPYqkw/hA6CtES2bNvcDaNoyTxn0rXsJ8So27ac/fHUVtDdGctj13wbfqkMfQ56ivRba4lmjwT2r9MyySdJXPy/OIuNV2LKZYkuQe3NTFgAwHIBH4V7nofMWtuOBOcngYPPrUckq7SGBAUhcn3qkJ2JvQuOOjEUzcNzA8nNPqTawwsGQ9RjpUkf7qNd3JB3ZPtVX7lXGxuzSsXGB1WnFwhLD756ipYXAPtUBiCfamGQRHKEsT2qS+hKrnAO35j1FG4HquOfWmZMcSG5GDjtmo9rIWDHAp3M2h0sRlUjkBh2PNIWJPuABUIUVYHb5VG7nPPvSY3ZzkDORWy2CWrJWbGQWySMAelNVgcI3/66k6I66Cg7nA52HsKVXKggEgDoM0DkrdRFQt8w69yaf5JePBGB61LZCV2MJVo+CAM4+tOjGWy3Iz0FLUv0HDYyZXO4Hq3pUUg2g89efpVJkSVxWXaq55JHbrSuAQo7EYq0ZNDEO0uQdyjpUrBhzkdOlDCA/O2LgAN1zTSAQWJxmpt1NZMajlHIP8AEPlpJA2wFTkk9PWr0sSrMThfmfIAHTPSpgQAjldoYcVm0UEuG4JA+tRyqDtI+XHGR3oRNhVYZyQRj3pjrErlhuDD1OR+VJjbQ9cIMYJPrTU3fNt6e9NEt3FUdz344PIqKVxH8oHTnNUTIkHBLK3t1oqGTysgMjZUqpLFv0qdyu5cZ2lRz71pax1JkTjGPrgmpGOQV6KeKZlJ2E78c47VEwKyBgeew9/60uor31Q8kFeOCKlwobuCfepZaGyrgDLcCowmRnOcnv2qk9CbajpfuhUYfX1pknRTnHqBSTKkkJF8i8E7Tzx60oyxwxByc0SMepKR8ykdT0quxMYZGXlj65xUo2VhVVtpQ8DP3j0oUGWNkHBHANaDQiqDGVHbhsVKIwy7ecYpNjv0IiMr3xnBz2pFUj5v4c9cVIrEpYN8/PTn2FRhi7A5ynY1LMJOz0HDC87vlJANRPuUAHjnnAp6G8GyUogZfnwev0qN1Vw43DJ5JH86V9RyVxqboxznc3X3qSVuRgdeOal7iT0EYYm3DgDtQH4V8cZ9e9MqLuMziUAnaO5pyN5b7jHuwp4HemVbW4nmYGdv4012VlwPlxTZLepTvX22x2YGCMhawtZmjt9MdmPzjO3PpXHWdoM7sNFymj518YXIm1GZxypb1zXNMobJAw1fl2Lleqz9aw0eWEQy20cE9simKqCEgcNnrXnM9JEL8L7GhH24BG4UgZYjRmOeg9M02fB6dR61YraFdpDnpT7aAyzKAevFZydhxWp6d4b0uBbCNUC+ZxkGvRtEsPICoq7mPXFeTVbbPYoR0ueo+FvDjSyqxj4GDz0r0exsPKVl2BVHTHevJnzcx6lJLldy7BB5gIbt2NWWJUYUkHtWUjdCwkKxJGCSMkVKDvDE8v1NZtloUS/IFFTJMq4x1xUmg3JmY8ZHWmNKi7hgFiO9G2pD3IkbOBjA6CrMQCkr1NVcq5ajiVSpIHIoweiqCRUvcZIoy6gjrUnCRnjocYqkBC0hX5iQB71A0gMmGAXNDY0OC7Rw2eepp55G3G73rMocrlcNj7vBppUsQeme9S2ihkg+U4xkHFRqSSRnBqHugbJUVTGxzUJ2hcLgmruib3EiQM+Dxn0FDAo+B0PfFNEvsNCsWkBHOAVY9OvSmXMalhxjPvxVmbRi6lZxyx5KjPJ3da4rxBoiByGh2jr93pXTSvcylG7PIPFWipBO8gG8McfT3rznV7PbI2GOG6GvZpv3bHi11Zs52R8I6nJ46+tVTdsJcJkZxkH0ruR503csNIBLyvOKp3dqX+bgE8itEZMzpQQuxuTVGYqGU4qkZsuWMgaMAHkGtdQ/lgrgd/xrSPcWx3/hG9kkCKRtZSORXr+lztJFGoHBHzsO1ffZVUTgkfnucUrzubcEaxxsTlvr604ERrnJB9a+tifGTVh3O3JP3TTGXnqAo9e9NswWo6ImOR1l+8uPlOeacoKLlyDk8e9FzQPLBcHuR09KVPlYg5JB6UXuA2RvnbdgFTxTkK7s7dpDDNALViAIrsvBBzzTVjEezB+Umgco9SUHer8nDYAXNMC4jPBwOtLqS9gC5BIJyakZyp25zx0pkIQHCjnnOKaeGY54HWhCFC5cnOV6ilLbD8owh6HFVqJ6bC7GUhjlfU0LhpQq4Lsp2jHUd6ls0i2LtY4Qn5lPUdxQp+UqqjI6mhBNjlkHlhR97IPNPjYlRnoSfpQzKLIto2tgHAPSgAOu0ZGRmg2Wo6M+Xgcsc4Oe1O2HeQRk9ARRewNEbYiDfNvGehHSncljwemRx2rRaikrjQm457HqKlVdkeTnAGBTbJjCw0sRkjnPQU4KyAZ6Ac5qdCXe5E4Jk7kAZz6e1JtPX0PSq0sXFMfnfwee5wKawDEZwV6DmkipNdRSSTwMeuacFPAxlTSkRHVhsO1m2kAHFJIyuDtXL9vas0VJWI9+zav1GaWBshcqcEnmrMk32Hs24jAJJpTAysCw4J5FJs01YghGeTzRU3QuUjT5eD3PFPZ8DHU+laSG3YYY2J35+Tow96YrHLAglsZpLUlsT53Ak2kZHShCGjCkEMfWqvYz1uPcZUHPNKGyhBOW9fakXtqRiXkfLnHGKeXBXOMDHT1oY4tXECAIXYkKO3egHzGVh9zB4xSTKdrD1wpwF4I6etIxQcBsnpmk9zOw5yc8YyKiVd7nnJPvTRrcFJVgpbAbnnpxSq4BAwRgj8apk82ohxgjdxu6HtT9oBYZ3emOtSzRaiIR8ofoevPShjvjJUZQd81KL0GFhtU9BQEAUZIYdcUM45LUdsDIOMDr+FMbZuLjn69BUo3imkMbCMDnkjOcU9ItqhmIP0q7hJNgzAMTk0xImDuW+YAjAFIy1EkRjuYjGDmjec7Rwf4fen0LjdsaG+bHXP6UwFgSRzgY+tGh0JNDmRlVSowcdKgPztgkj6VMmS1qVrhdrYDbl78Vx3jS9aGwlV2C565rzsVK1OR62Aj+9R8+6zOslxIQcgms5UBkKt8uOK/La+s7n6zRjaKQyZsEKD0PGahYncw4PfiuVHSmRA9ucU+NlVlJBKjqM1YycD92ckjnODVdzlsntQUK6OqbOinmtLSYvPcKsZ471jN2C2p6r4XtQqoNpY49a9n8E+GDcSRu64VhxkV4GJq8rPoMHBTiesabo4sdrZx8vQGteHgDg7SO9cDnfU9BR5SxCQU3qpJHfFEnQYGfajmui0iFN6SFuhp6SEsQe/Nc7KsOVsHrkUpYnnHFSWtBY59pPfPaiRwW3gDJptksXzGXLBVIHpUqbmYsB+tO5aLIO85yQPalbI4XJ70x3HROdysR09akZxgA5HPNO5LI5GVAWAyM1AQTliDt64pMFcEcZUscAngVKW4Jx1NQyxykKMke5ocblyCQOoqNBplcltpHQnvUjLgby3akJsY7CPaDksenpimjET7QM45qnoAn3cHAIzz7VNkHGOucj6URYmSkiRCNnbnioprbeOAMda1RmzMuoAwPbPYVz+rQhodrruxnn0FdFPcztc8z8SaWjbnAyuD16V474m04iV9gK4OB7V6VKWtjzMTC2pwl3aNArNzuz90ms26X51Zc8civWR4s9yS2l81wWG5hxippA0wdCcDFWQ7GPdIy4XG41lSFj8zcc9KtGTRLYTDPy8dK37dgIUGcnn8K2RLWh1Xgy5IvFUtkMckntXsPh26Djh8+nFfWZTLSx8ZnFPqdZCZAgOQPxqyqkMRt568196tj89qLoDO0anjGaeVzGQRkdRRtqZJAIRLnJwWHFDwgMoY/MvFO5fL1Hldu7HXtzSBfvN3Hb1NSyrELRsWJyOeo9KXYCUB6f3jVLyF1HoY48r1IppOzORz0AodxvYBGeFBCkdOMUM5YZXopAIFQYtpEuwK4Zc4APXoKYYyWX19c8U0wtpoNaNlBKg9ec0oUMMHAzzVXM+uo9AwcbcfQ9KiaEl1+Y8HPtTRo1cuBdyBW+Y/XtUTDYcgZx7VDK1SFQEMN33aUJsZiD09aaRg1djdrHZxu57dqAmJ1kILbBjA6VTtsTytEyhTHuH1INMjj2uG52mpXYuL1EZQhDZoaZowF3HnmqsbXVxqJksxJqXYC+BlVx19aLlrUZPtRCDyRzgdaVg7KBzgjPNIW4u0pGAe/6U4EoAD93uTVGbTTEdcjnJbrim5G8naAM5NBV7DkCrv7BsdaVLZXXcBjg0XDRicKCvG49Caay4fABxQQ7JjEYyjZyctillRcqV4YZzWbeo1HmEcZRyoBPHBpylY4h2ZiMj3qtQkrIjHHIOHzxUzEEDBBpMIMftyykkDIoqLlWuVWkztBXPynihXDbcrtOMit2jNvoDr8pdQSxOTz1ogYMxKnAx0PapQR0EyWAVTke9LL8544PpVNdTNtNjGdQuT949qRHA4wGJ5xTsJuwF2CgqvPTFCYKgE8nn6UOxUWmOILZUtnPQ0McEZ45x1qEW9OoofJyTg44OKRHV41IGccA+lU0Re5Ixj28HI9+9MXJBOAv+FI1QuQAuW49aNoI4PSi5FrsZsJPC9R0oUlQXLYOelLc0UbCrsJyOvvTSCVG3I9aQ3YaSwbBwVAx9KUDaAq4PbpTZi9WSygLGQpZio5HSq7qCFOOQaSNNhdiuEZQ24feB703OTtBCgdM9BTuA8gCPDAMfanQlWU5zyfSla4NpDZneRwScAHHHSo0be+APunJNPoEGpMSRg87bzt7jikOCjMoyw9qR1vQk8x5BwFxjmqbsqod52jOS3pWchLXcrvKkgJQbeMg9q8w+J2oeXbqCCJDncSc5NePjXajI9rLIL6wjxG6bfKx696rqFIOe/evzSo7s/VKaskitLJyFzkD0pu9h7beaxZqxmcMS3INSwKGcdcD0qhIsLgFm7dqrGQM+09DUyehoP48xE5I6103hqMtOAiKdw53CuaT0ZpFXZ7l8PfDBnnt3cZCjdgdBXvuh2qRxrhAF/nXzmI1Z9FgvdR0cUCFeuMc4NTLJtA7g8YrjOx3HRyfLt6g9RTGcrwORnp7VRokOQ+Y20dCKbjDbTzjiokbIciYY5ORU6L1HrUpCYLGGJJzkcgetAhOzjqecUmjO4xI/LJGCfarSt+6A7k0yrliKMJgjtR3KjbweeetNAOQANnGPagsDnjNDaIZHjBOeeM0A/JjdknpimtilcYIxnDA59adCTjkYzWb3KdyRxtj5OPemE8Ak0iLiTOC3AqELkkPkD1FQ9wQ9VCjjnPekERc8kY6GtLDJDANvHOOmKeIN2D3pqPYVxwTDcH60EfN3PvWi0JbKk0AJJ7HvWJfwgLIWOQO1bxsiNDifEOnB0O1flxkYrxXxXp0lvdOQMFiWx+X+FdNOdpHLXinG551q8e5pN65JPDelc1eZ3HbjaeAa9ynseDUS3KRzDIfmHNaMDB1EgbJA5B71sczIL6IbhgD5x+ArEuoCis3U+tXHcllCGTynPPtXSWEhaMgkYxWpnuaulXptbqJuWU8mvYvCeo+ZbqwICkdxXv5XO07Hz+bUr0mzv7GUqgY8oRWkhJVSpB29Aa/SIbI/KqqtJoVY+3IVuhPrUqpuIHJPTA75rRsUY2FEYJGTtPQ1G2cDH50Kw5DdjuwbnGQcepp6AqpZlPXp6UNjinuMY75WUggdiaRl42fjQTbUR1CbmPf+7Sbl81D6CmxS0HKw3ZKgH7uR701Qfvbj16evaszBu5KzlFO5TnGAKVFLKMlQMdu1NItXY3dh2U8gng5zmkxtcbjx1zQiZXvcaZGA6YA71OAeQevXNWy46j1AG1iMkdT61G33gAOD19qhGjHDDn2PfFKykLjI46c1oc90LCqhiA3zgdM0uwxqTuzu7UitGhCrblCjgdaUXGD5ZxtPOcfpS5bmNrMamGU9vQZpvST7vORVWuXuSD95ImVwvfHSmNncQ2d2egpbM0uI6hUPOT79BSq24kFsgDikyL2ZJxuGDkHtSl1VWLE4HFBtYiMqruwCSKRXaUDsBk5oaJe9iVpFGV/Wm+aQVOcKBgn1przKegsIZ5BvCnj1pPubi3I7UXXQztfcQFZNy5+Y0hRnJRhjPNS+5SQBAqbycDp9aMsxLEYY9cUIUuw1YWVwdwbjGKckWTyRihsmKsS4CR7SSuDxRWbtc0uVEbbI2859qRpAJVXbkda62c77CN8zcdP5UZwGO/b2z60hrRCRZ8kfMoYnHA5+tKXLMM4I9aBbh1fBG7PrUmA2fegPIjwSMqfwpHTMuD1NJtEiqu5BjjHQ0KNygYy1SmGg6KPCDuVOOaGXy0BAAI7Cq3LS6iK2Y25GcjrSjcFAGDk1LNooJECIwAxnrSK6jtjI65pWbDRDQWc8cbevpTdzMGL4zngj0p2sF7jvmwWApCyKo6kj9KlktEM0jRRkqCzdBUyybYiNvUYq0iVuPWMMhLtyelQyyLFl2JwSBxk89uKWpq7DiFyxGfbPH6UP8AvJCQAASOcd6XUlSsRBd0JXewJOS3ZamMu8qDkDG0DFU0Nu+gPGdrIyke9RlfJwGIGelQKGjBVAJyRnuPSmn92flO4HvQdEmhg2quQx3VTljUrt3HnrWci4pEV4y28JbOCRwcdq8T+JmpLJcCNmwxJCj1NeDmLtSZ9BlUL4hHl83DnsCeahmUkD+72r85lqfp8dCpIoP3ePSmnIIPtUDFYkYzT4pFQknPvSGgP7xwMEdSTQuFf3qJGiRat4RJMAcYr0z4f6XE7fMm5gRtPtXJVdkdVJXdj6E8HWqQbBtwxGfr7V6Rpm1ZBuGOMBT0r5+tqz3qCsjWecBct8vYDtTN7NKmDnvxXI0dpZjfCknAJ4pmdx5PIBprYpEqLhgOgFTMqkZ6EVJaY6NC3K9cZpYy5bnoe1BTaJMjGBlWHejJRemc9eP1p2IFji3KSMkZxzUiR8f7I6VNhXJY0EbbscH3pdiqxbjB7UxN6iODgYPINKu7nPelYY2TO3B47ZpVjzjB5HvSGhSDIWUkDA6k0SNtU9zQaWuIJMRAnkntTC+0jHIA6UrIzlGwMBlW2nB7UojEjEL070WM72HKuN644A4pqZD7Tyw6VrFCuSoDsznJ7j0oVsnkZ9605epLYu7eSvYc4pFACD5u1RsSyN0GVxn1qhd2SNGWZc81TkhI5rXLVWBCY4HSvK/GOjjMhZPnHRiK0g9SZq6Z4z4l0Z4GlkTaNuSBXCTJwc4z3xX0GHd4ngVo6mZMhLZweKmtGYHGcFf5V1HG0aE8fmKNr7h2rEuoA7ON3TkZqo7kMx5F+ftxWxZT4VcHb/WtiLGnbzq06cHOelep+CZ2NqFDYA5we1erl0rVkebmEU6Lueo6ZOs8CIBtbuD2raVTnchyO9fptKV4n5FXhyzdh7eYTsOM/wAIJ4NJKWWQYYDgEL6V0aGDJ94bcGYFiP1prkxggihGdxoBGDkjI4oRyqgN95jxzQ3qarYSU7s4+UD+LrTMl4ztIOO/ShMmTsNzsA5wcZyaUJwB15zzVMzbuSHgFgRg8Uzad4wflzg1Jk+wrkqWCrwP1pyKDGMk89qroaR0JWGSoUYwMYqKYiM4Zeo9KzCcrDrNt3zkckYH4VPI28KQAhbqvpTQoSuMwwX5VxjgYpfLYkA/jV7DbYvllThcbfem7FB3Z3EmpuzBMFAWQkDPGKcZPl6frTWponoJv3qVxgGovJJBLfe6GqWhluDRtvD5wMfKKUHcoDD5jyatu5pFW3JkAMbOM8c03AeQN0NZdShrMJHIx7GnscBCFG3+8KYtRNu5jgcU5olK9Dk80ehpG9hCih1A59RTAAGyoIAJ4B6Clr1BW6ipGDGFB465JpXPVevbI9KC2luIYgsm5cblH407Ld8YHJobRnbUR1+dW4XPINKSVQd2PAzU7l7IiL7di9vanIuFU/d+vetEc0m2yRWU7QBjPBpCgUjjn+Os3uarYbK+CqkdT/SijQhp3K3lkYPXPSkhlOQMAMDiui9waaZY4ZicAdvXNQlcFhjII6VkixdgLK3TsKkMZZBn5dvGaoLIiGF2rnB6ZpzjBPGeRzQFkwADOxVs57CkB79u+abJaS3HwurMcdG/WopCA+4HHtUpA4xY4SFAQv3u1M2knJIxjirtYSatoIyk+xx2qRUYRcnJP6VDaNIq4oyyDkcnHNKIVLOPvHA79KVzRrQZtMMrDqKCFwTzmi5mkIjKrkZwepJNI0YJIByW5FS2W7bAiLuHQsODnpRxs5HJOKExxiPfGDjAx1prR5fGTgfxY6VaYpobjc2GJI6Z9c0KFbAHygcHNMxTsxHO/IzlR0ytMwyp/X/Ci3c2drEwDMMZ3Z4wetEsSvtzn069KzbFFEDRmMllPJ4Ge9KzGPaGALEZ5HFMzk7MgmcrFtwFOeDUaOwkkcYf+6D0rKZ2UrMzdWCi0kTeRuXkr/D/AJNeAfEW8E+oPsIKDjnrnv8ArXzGaytSsfV5PC9a5woAkB6t/SkfHzbm5x0r4CW5+iIpMfmHrUQDZqUUSFiOgwMVOg+VenvVDQNhQwBznoabGpl5xhqmRqi/pjgXKoF3MePpXsngOAKsO1NrHgt6muCvpE66O57n4ZiIUZHK121ozKQWGPTmvn5Ntnu0djTVmkdcnjuKsx2hO4jn0FY2Oq5YhiYKM1PFbgqScGq5Q5hwg5OD05p+1Cp3HnFQ4hzCxqigEHnoaG2lvT0FSkUOC7ugz2xU6RqR8y4rSzLFWMKrYPHYU5GAQAqOeMVIrDihfCnGPamNKFbGRjPpSIa1EYgEnGT1HaockoCWKk+napZoh204ySSRxUiEHkDGKVjRDDkvgc4702T5FY5zn0pdSriIQYx0BApEcMT0+laJGch7yHyidnzDgZp8cm3733sdK0UUc7ZBLfJFHk4HvVGTUo9jFW+b+VdEIMhvS5Ul13aAAQMdTmnw+I4mRQWAOa0cLnO6uti/basHDbCOepIrSikimUAgAiuecLG8Xca7YcEDNQvCWQkmuWVyzA1aIsm1QQwPX2rhPFViGRiw+arhJpkSeljxLxjp+xHQZDAE8V5rf2wQKCo6enU172GfunkVYmLcw5TCHGOSKqRguTz0Br0EedJWNC3mA+VVyMYPFUr7b5jjnnrWkTBmTdW6uhbpxwaWymCjbjp0961WxKNm1h4DE88MR6Yr0DwPfSIfLIwhP5V34N2qpnNioc1OR6ro0wjkVtzbifl57109n9xsN3ya/ScPO6PybFQ99ltk8yXJG9R39Kk+zqXcsRjHBJrvuzx5ldwVYnBGBx71KswkRBjBzyCK0V7GMWrkbbWBB4HqPrTncgg5wx7Z60M39CNs7OVPPbFAAI6csM0ESdhZIt6qSeev1oTDtnbnPbNJk3uKQowuMDtUghBxjkmmLldxyRMwc4+T196QKgZOMkdaOuhrsh5cbCOjHqaaANnzHd0wKGYzkEW3yioXBJ5NKU2Njr/WktzK48N+7G0Z9vSlYkqMA4PU+lU3qO9xrblTnlAe3U1I0alhg4Gc1PoNb6jmcBSEweeRUDMpV8jgjJFUl1Oh2a1GowdFZOg5pXTC55OOeKL6nNZX0BsFgc8fw0PgcAHA4BFVc3WiHsTG4H3l7/SkG3eSpCrUtEX1B06spU9sUkSOr56gKRg9Knbchp3HFNpbkZGMgUvnADJFWtTSN0Ac9f0pMkEt0qXuVe5HKxygAzjqaehXcNy7kP6U5bGcnqSRnB4AJPcGowdmTjjoTSSL8xMsQxXp0FOfouTnNSVfQV1EqpgYUcH3NBdd23IIqkZtAjbWyFBPTHrSg7l6g45LU2gjfYYGBVSeAemTRU2NeVkJfG1iDjpn0ppiDMV6D+8e9beZjJ82w+NQeA3TnNKVU8k4ORUN6jWm5G6KVI6jOakUcdMY5zSEhpy3PUZ6UKhIbBA9jTuWhOVGF4bjmmKhKnJGQcc96tCaCNSmRk5A6H0pj/MVwN2OlMVtCRQcc9epA61Iux8swwTyoqW2G3Qa0vIyCSARileXEmNoXA/OsmaxbG7ySSwwB0Apu4KznuO/pTG5DnJkAJzxx9RSOM4OBx04p3IEVACScMSM4pQp44FJlpIXyypYjrimuo+Qc5PWkjWIuzYWPVT1IpgUZVV+UtwB61ojKcugxUOXGQSPyBpclug56HNUzFPUkKEqAcfWkdcxsM9O5qS2LjbCSvBPejJB+YZXGc1DQJtLQic+Z6gdqJYhIvPDL1PtTMVeUtSteMD+7BAx0+vao7f5VkPU47HpWM2ehTSWhh6/dqlrJ3ODya+dfFs27UZcngnOa+Tzh2gj7XI4tyZzn3SSBk1WlkJyccivhpbn3hCQTjI6UhOMt1FQBKrBzjsamdgpXB4XtVlbFe6YxNuHI7ikjlYqSBtrORcWbGjwiS5j45PNe4eBLdf3OR84xtry8T8J20PiPZvD43SLtJx6ZrsbeUouMZPpXhq9z24MvRgecozgt3rTgkAxuXHYGrSOmOxYjlBwAc4681MGT5iW2jH51drmdxryIki7SMEdKieZSR7VLVib6iCZQCT0PepVcfKc59qzcTdMEkKE8nJ/SrQkxEAG3EkHNTsaonQDYMAZzzSFPLJXOOetFjREoIBPNQToAQeg5oshNajW3AnBPIGKa0Z3DjcSecdqzkg2FEZB68Z61MnyfN6VNguN3opIH41BNOqAgdKq1gbI2uQCWzgCoTfRo/zkbeCTmt4amTZDJrCqA6uFXJxk9u9ULjxEiKWLKW5710Rhc55NJmBrPieMPsMgIPp0zXNX3jNkZRE6sAfmrvhBJHNUm2ZV34xmIwZByecUy38TsHGWOD71aSOJuVzp9J8Qu7qqngDPH8VdZZeIjKU35zn5jnrWFWN1odtKTW51MN0k0fHUjI9hTnIK4Y815M1bQ7L3Mm+AUv02981ymu2/2k/NkkZwB0zWCepElc8o8a6QoWRzy/evF9ftGgYhRjnBJHFe3hpWOGsjnJ1y7eg/Ws+aPZISPlx+tevE8qoh8Duqrjkr1A7VJdL50WRycdK02OZoybgALk5JHGKpwMEYqOMHvWqM+pu2sgZVGMsRzXR+Gr8xXESqdmWxxXVQdqiZjWTdNntWnuirbyRsWBHQ9q6i2mym8t0xX6Pg3zK5+XYxWk0X47jcF424U9+tPAQqB/E2MA9BXro+enHUSRfmI5ye/rTdrb2yMY4xWsTPZgjsGBVcY65qZm4wAuc9fSkzRDI/3gUZy3ODSBWLKpOGzge9SYyQ1oyu4K3IGNtIjlE5GDTSuEb9CQoc574zT1VmjYpgNjirehrqOS4YfuyQqnGPrUablmyVyMmhWJm3sI4Jbaehp/3GPXnpmh2Od36jgAu3ccEc0+TDNvGTjtUXKgkKSVKgAD1JFAY+Wyr+Y70uoa30GsT5YOD15FIX80bc7cdPatENbjjLhNpAP0pVbKYI6D5abOjSwxXEURO0NnpQJFdQDwRzxWbM2KoAQHOfT3odt7KSuCR0oTE3ZBLIA4BXOO/tTAN7PjoOQK0Rje4IiuvcP705WQuBghu+O9RqCQMyqzEcA8U/b8jdsjrVXNUiLBVSP4sHnFG5lt8k/N0PandCSHrmMAtj5hwBS/eJAyBjpUMWliOMbcgEg9jShgSCckKefrVWBKw8bZMDO3/ZFBUGZDkkVD3Jk0xpK7igwGRc4B5xUatuIJAPYYFXAaRMuCpz1HSmxrwT+lJj1uPdCMhgWx0ooua2ZA3zIUzSIGJGWAUDmqTMG7skwpHy8LTGO7IzyOlZtiY2MYPqxFSKu0Kc7yAefWnuVF2GO+AAuR34pgz1AOSe1WlYlyuyTgdAQTURGDxjHVsjmrLih4OWGD8wFOiUMfVup571LZdtQYfPlsD6UKEVj1JPPSodwasNZSQhwMNQVJb7vyn1qUieZjiB16H1piEs5GcDvVJWIctRSuMgdKfJHsVdv3R96pRV7kQLbt2cDvmo+RI27IA5U1oUpInyiRDnL98imgqCFbLKOff8KlovnXQQSbBtUkKw4BPU+9MYAsO+BwKa0JlO4iqCu7OCO1PyrE5HP9aq9yBQ6jfuPI6il6oTjIHQ4oGmM3kJwOvSmFvMLMOCevFDsU7sGAO0dsg49aByc9v5VmxxjqVnCyXBQnA2khvftUUsZSIsDntXPNs64pHF+N7sRaVMGBDBSV57ivnrWpzJOxf7+evrXxmcTbaR97kVNKLkZ7Ax4zwcVUfDHPvXyLR9kAjMn3evWoXBRSD171A0PiJDEAfjVjcnlsQMNRcGVZ5NxI3BcDNPgG5fXjpUyKib+hRHz48g54GBXungwBY4kfCvHgDPpXmYjVHpYZe8eu6AqRqo/iNdPFJswQ21hxmvGS1PYvYsx3aqF3fN3yTTb/xDBDGPmBK/3e1dUKbkWqqQ238TRqu4sCMjvzU//CRRykosmATnk8V1KhZXOedVNiSeI42x84BXuTxUq63GV4bPHrXPKDNIyiOh1Zd43MAPTNXYtRjIBD5HbHWuaUGjdSQ+K+RlJLKPr1q3BfJwSRkdDXM1Y1UkXo7vy5ChOcc7gc1KZRuGRuyM1NzeJKkg2dAfaldS2QenWncfUZnC+vtSA7iVAzxk1LGxSjgKQPcVFJdgk4xgjqanqYszJr9QT83PpWbd6mcn5unOK1jHmM5ysjLn8TCFGcuNi8sCa5TU/iLFAHVZMs/GPSu6jTs9TD2iscnqvxK2osYcjJ7GsKf4h3Drs80lW5wDXpqmjhqzOeuvFNzM4YO7Kzfd9KZFrF19oy6sUbgEetaKmcrkdRY2sl/Cu4EkjNbtronlxruDFyPl4rmluaR20NvTYGtQh2nzBxj0robSaSGUZHXtWTR0xurNnXaVqS/ulY4bHU9MVvb1uCWz24xXn1I6nXGXQrTRgfLgmuc1S3VVYoNrg9WrltqNq7uzznxZZ+eHUrkNyf8AarxbxfZMZZFK4AB2nHWvRoP3tTnqpNaHnMwZZCCck9qrv8pbIHTsK92Ox5EkRxkKcAdeeOuaslEZVzkEDkCrRzSRn3cSqx2j5RWfJbs754BrVGHU0LE7VIUgk4BFa+mzrFPE5IDAn8K2g7STFJXTR7N4avPtWmqzAvhf4e9dpZIETbuZvu9DX6Nl8r00z8wzONqzRpli6LkEKvHvQ0rAgggBBjI717ydz52UbE0eZEJPI6f/AF6TC7fvnOcDIq07GLsLIpjDBu+D9aWTAZWXIK8mmKWiBJMOSR34FSeYsjFiApH6mhpmDl3IXymR0PXgU6DMm3jGT3oCLXQViQ+CM5HBzUgURY+bJ60GlxjKTIB05HPrTlDKeMAjtVEMfGWLYK/M3pTjEFPI5Y5zUN6lpDXBARtwweBu7n0FIJDlV27c0mJOzJEwxDFz8vakclXKAjnrUIJasc53g5Jz1pshB5UdBitY3FZiKdpJxuC8YpzMVU4bHPT2pvcvRIjkwwIzweaQKq42tkY5pO5lzXFQv0yAN3BNCKS3zvubJKnGKlDe2o55MgD5R2GOtIWWPGeD0rQxbtsKGKNgnPehT8wPrzz0pPQ0jK4vy5fA3c00H96cdcVKY5aMdkupBOPpUWSGH8Q96pMY9M5wOp+6KRX2Fj8wz09qQ1a451Zoxh8ZB6daUKZDtHIABIJ5pMqQ4AKx7elCqVYFjSRhLcYGUFmCGQ9MA00BVwrHj1PetDVNJEkWVU7xye9IN0eCT8tBDmh5lITdtBGeBRUWLvfqRLhizbvlpJGLY64zTJYiKoIAcgntiljHOW6dDUsxe5GxwhPIcdCKeG+ZQAdooRUbjSQxAB6nqe1NRZAm0tzk81aZTTHJw6kjJP60oQDfuyvzcAjpTZURYiNpDDjPXP501ysTFidvoexqdTW4rOCigj8SOlCsxJUZz/fp2JuxxwpCty3Y+tQqGJ5cZJ6elJESux0jBQQz59Peo3yoLA4PqBQS42JA5IJJzkURfODn0zTWgkriuSVUtjAyRgc0x28wgHgDse9UaOyQ1twYDoOuKVMmPpnHr0pMyTdxHjLHrjvg9qeocL068DFQ2bRTY0ZZFTaffNR+ZhmV87hnkVohSS6jXQ3ErBeCAMt/SlVTGCF4kzxTbMeVp3QryAlgDuAHamrJySOQCODWdzaLuPwDgvwMcY7UyRxICUIyinJPU0mdKVjODAzbh8wGAcdRU93KI4owi9c1hU1RonrqeU/Em9AtXDP948LXiV5M0s+48nOK/P8ANpfvD9KyWNqRWu2OVI49qqAgpgZHOTmvnGfTCxs0as44ApjKzEHg5HWoAnhXjrwOopojkkJAAB6mgaKzDcx4qxbExHJGfQUnqVc6rw9C1xcqycELuP1r2PwiJGlEsiiJCo6d68yuethVrc9b0WYptYrk46noK12vhHHnOcD1615ttT0HuYmp63LIB5TFeDnHWuc1LXbr5thKNjH1r0qSsjlnfoZMniW6jjX95jBwACMjis5vHl7YGNXfzV9T1rpvc5XNx3In+JFw0kg3EVp2nxIDxx5mwcYKjvUyhcuFa+5rWvxFY8My4H3WU81vWHjy3BBEvmHHGD0rinDU6o1Yo27LxfDPHvLDnkity18QQuhbd14wegrmnTR0wqJs1LLVllfG4nB7GuhhmWTC7sY7VwThZnpQs0TrcFfl605pHcsu7g8VncpKxLFg55JI9aeoL52kA9x6UdRiNIV6npWbcOWkHbJ5qtLi0Rz17d72JTChGIrndav2RECEhs9a3p2ucdZ9jh9VluZy6lyCQdtcpq2nTr8yybw2Cx969GE1c4NWihD4Zmu2k/vY5z0qa38JFZE+Qlc1u52Whyyg7mlY+DfOKxlcFs7SAK6fRvhv5UMcboZXzy7LjP0rKWI5UbQimrNHX6d4AMDZ3ZTgBdvIrdh8IvFkbfl25Udz71xvEORpCPKhw8OvsYxxc8E+1SroruQP4qOc1SvsaEOkNCAVOWPbFadrG0bDfk461nL3jdRaLEqgkkrx2ArndVEhkcY3AnpXO42NbHIeI7bCuQm9gDhq8j8Y6eZEJcBYwDjiuii7M5qq00PC9bPl37r/AA5xVeKUSkj73sK+ig7xPDqPUa6MjhunOPpVlGLxhmGN3Ab1qzGWpTu1YLz82fSs8BinT8atMwtYltSEI2gg+vrWhA7xzD5QwzjPpWiY9z1r4czNcWjRbyBXpmnLiENkEAgHJr9Byuf7pH5zmtF+3bNJF85FXPy5JxinRqRnglfavpIM+SqK2hNHlZM4+Udaa53SAgADPpgfjWqOW+pINzbnb7xPPp+FMUsCSVLZ4q7oUhpQhh8uO+alCZU+/Wi5na7EKqsm87lGBkZyKdtJcso47UrXLSS0HtF1B+4eQKV0+RTn5z1XFK9tCnG4ZCYLDOOlMkHnBNv3j1weaE7MyegRStCmRwRx+FTIx29ee1J6sqE1sNcbmXke/wBaYW4AA+b2pFOSuLbkSIxOQDwaPMYEgtyTjnqaaB6iqygMMkKCME0KAqBScjrVXYrWHshGSTx6+tNkVDu6nd+lLqTK3UjA2KpCkjI49ad8nJwFXqozVakRshm8k4IPPoKfGuA+e9UaXuKI/lIz34psmVJBwT0oujOUXYWRJFjDAAhutOO584Ax3HpUvUiNxzNlgFON3p2pFbcCPTjJ71CNNW9REBJx29qWPAxk45/OqNErDWGWYgYx0x1oZS7dQExnigS3HBtkeGOfSgEMqNtwaEgm3sCneTk89qVyQvvg8VRDTI2UggYIAHODSj58cbg36CmwRI3CgDnHANMC71+Y4HeltqTO4+JtoOetFFriVyHLF2B6U+M78jtUjW5G8gHzAZOc0SEhfXPNCiDiAC4Dbt3FIWOQDwpoY4qwruoGAOBxmkXdxkfL607G1mNEg4ORnpTkcmUdh64pmKvcTG5Tg5yelAmJTDDKHGQR0qWa3dgchWUHgdzTZJQjooO0Ho1UZ82o/OSoOOOx7UyRlVj1BPepZrdtCLIAOcbcdWohOACCG+vSgxcrigbMZ/i6YoBKLtUYFUC8hDIFkIBzgZxTZCqgNjnv7UGvQGfJUggg02Wc+UuwdDyMdaDNDXdiAR+PtT433Ooz14wTUs0joSH5SRy3ODg9KiAVGJJ4PQetOLLaQ4OY2PYHkDFLI0UpZQGXcMUMyGKgP3R8v+FCsiOGUgknnNZjj5iTscY27geB6CogUCfeB2j5abNloVoMoCMZLHmquqSEElXwMY256VhN6GkPekjxL4k3rteSQs3+p4/CvM5GPmFuoJ6V+b5nL96z9WyqPLRRVuHB3dar5+QHGa8VnuDwCVxikICgHNSBMjbVOcZNPkdkR+MEjAoYFVU3sOMHvVuIBQowCR61Ei4nWeFSnm5+7kYz7mvYPCS+fGgY5Ax+leZXaPYw60PSrSUxYyDtPpReX/yMBzu7elckbXudbZjmeVmIyfm9Khu7Lz1d/mIYcYFdsZRRzyu3oc/eaOyMwSNzn1HSsm88K3E5JXIYDnIqvaROacWymPCNwCR5ZGRySOajm8IXKhJBgbeTt64p+2WxkqUhsmkXMT4bdz3xjNPt7C4iMZdpAFYEAZGfxqHK6K5WnY39PuZUljVchcfNuHf2rqNP1K6X5TltwycVzy2OqldHZ+HruRzuXdtIwQa7WxfYgYthmHNeVVlY9mjPobNu4cA5wccGrrShXX5eQK59zpZIJtrAABcVJvZW3bgxNFyrleXLAEcn3qleK0obDc46U0yWzl7xDGxCpwayLy2BZNw3ZPUdq2jLU4ql2ZdxppkeQmPJXhTjrVVPDRZ8kAptOR6Vrz22OdIktvCnlvwM8cn1rYg8MxS+WrkLjnA61PtWzTkNy10a1RV/dI5XuRWxBbxrggYIqHJvcqMNS/CgbkHJ61qRIHCOQCQMEelSypomEOckAAHtSm1idOVwfWtVsEVYQWaq+VX9KkNsP7vWmU5Fe7hKxhEwGJ547VhX0RVS2ORWUnYuL0OY1Kz823OAdxryrxnZgJLGw4OQee9VTephUV0fOni2H7NeSLjGXNc5bziKXoa+lpfCjwKu5fmzLtZTx3yKSORkc7gWUenatjnGz5IA/h7VRBByGHSmtzOTLMKnIKDAxjNWYQcNjqveqe4k7ndeALwx3Ij9fevXoZliVWJ5OML6mvuMok3SsfG5tCPtL3OgttijO49OuasIXlcbTwRX18ND4KstbIcqEYJIzjPFAHmICzYx0963RxtW3AIG3YY89R6Uq5A2gjbjHSm2Zt6kTqVBAJI9M81Yjk8uMc9R0pIq9iGdeMtwh4xSghAqjgdq2Wxm2rk8TO4yUBzxmnyTeWqKMZ6HisnuUtVoQhDF9/gdRg0A5bdyB6CmTGPca67l38jFIG6Dv2Io32IasyVSN4GSf8aj81WYjOGHHNK2pbYRyYVsjip2YOAxQHjGR6Uy4O/QiDK68JgEHmlO1B2J7Zo1eho1pcUyrIm3Jz3ppUswHQU0c3MmCHnH5UoYDcSMnHSqaNFYkID9FwQPypq5O5cblPQ0ihwO+TaGVcA5yaZKySbSgKju1Swkripv2CME7emSP1p0iMpJyCM9c5o0RCixgy+emRQzkgqeO+aa3G9rioxO1jnYKc2yQKThR2JqmONmOBIixwQTUchJk2bST6+gqCrCxx71HGfSnNGQw5G0HihMlxY0lix+YAdaVnJTIBHPJxVsz6guYAZOuP4T/F70gwkG5fmb1pFJXE3M2dp2gYx706ImNfmHTtTJmmgbDKWZep456UVFjMgPzM+eMHNPCqST1JpGyQ1nCggYGOKapTJUt046960VyXa+ouVXEe8EjnFC5LEhiFBqXuNKPRjCyiINn1zx29aVmUoWUZUY5xQrm6t1Gsis457dqS3YEMMnI6VoYtK49XBIXB3Y54phY7QMAenPWlYbdkKSGUqPyNNQLKV9RS1MlZsXOAwJIwQR7U5ysigZAJ556ig6bq1hkKgbQfnGcdelSqgOAcHrhgKRg2iNC3DEd6JT5hJGSe/tQSn2GHGwAHDFuDSy4kJ5yvoalstX6kc26NgQBilVDHnJ68jFUCBtokPynJprq5nUr2NJlWd9B7lhnJoVSNuSDnpxSRprbUXJllY9CPWmq+XK8jjrTZBKm1ABnIz60woVlcuQVPTFZi6jI+IySe3AIpJcGFymOOlJm0VcrwyeWQB1yM+1ZGqOm2WUkgAlhxnP4Vz1HaLsdVCF5o+f/Ht35uoyMh3biSSO9cZI+WPPbp6V+ZY+XNWZ+sYFctFFSbcwO3+VMVN2ATjAry2eoS9SoPQUIuSBg5zQgLDKu76dhUd5JhAVG6mx2Ion/eDPFWoF+YFsk9qykVE6rw6CCTtOe9ez+CItltGTnG3qehry8TY9jD7HeFmREEbYz0Aq7ZeH3u3X5sbhkbhxXLF2OhpvY2rHweJCqzEccYUVqp4TtmZcrwOc5pSm2jGMZJ6k48K2Wwt5IYnnIHSmJ4WsnPzRDaOpFc029ztik1sVZvCdvIzZiUCsy78E2xLY+XJ5PtUKbTI5NTHuvCirngMRyM8j8qzx4JLqS55PJC1sqrZlKg27gvhZIXCjHB54q5ZaIFYGRMsPTvVuppYap8p0umWqwovUnHpWxa7t5+YtgdM1xVFfU7KT1Ny1lwilRhgM8mtBJBhmY4IrCB3pkikS8hu/WrQwzD17UMbY0yIwwCRzVC5cMx29u9SmZMxpYS5wexyDjrVWWBBnIHHWtotGbRUl8oAjHJGaYgXHTgD1q3Yh6EsW0dMnPepRIqsrDll4INJ2IuWRNGgQFgO1W7W6RmyzYHAAqbGsS9a3asSR61rwzYG08AjOaT0CRegcAAYJqwpzkYH1rZMiw5j8owOabndkYptkSjcinTdwPzrD1S3IG4ckZ4rCdzSLsjCu4DEenPYV5v4n0oTCdm+9gnaP606WjDVnzJ8R7TGoSYz8oJJHQV57C22bDHI9+1fUUfgsfP11aZp290wOVA2Zxz3qYXGWO4cdgK3RyPRDplCx5PCn061mXLbC2M7ew/rVpGDJbOTzAArZOKv2ykPz3IzTa1LWx0nha5W0v0A+UEnH6V7Xpdz50KeZjvX2GTS1sfH55FJpmtbSSNgdEYHB962YMqNpBBKg19rA+Cq26Ekp/d7ui5wKi8zBVQck9K6UefJ6jlJYZJAPrRvwpG7cf6VRl1HZUdAATzTx7Y3evpS21Ku7CkHajbQN3ah4yrRnHQ+lNMdtB6Z3Ek8noBTQ4XA2gsfXrTsZJ6gSCzk9qR0Cr5nc8jFI3Wwifw7uQ3JpjKCwPZegoIaHxgYYg4B9OtIFGQB39OooJ6DkXy1UdfwpolVF2gb2Y4xS6kp2YjfOAAMYyCPelREEO/PKnnnmrOi91cd/y03cAdhjikZQQQ2Rzgmg5HuAQ4xjAHTP86eAFiYqMt6inc1ghPmROh3npmk811J/8do3HdxZNkGPgcHjIHNMyFTY3zY9KVja90Al3Db901KxAiPfFJqwDPlOTk4I6VE+GTeATz9000YsC+CMj5T2pWb5lGTg84pscQjZiSMbc9DTzxhiTu9hWbRsOWQ7umD604vnk9c5JoSGBZEBI5z7VCzNJuxgLnkHvVWIdh/DvuIw2B0pzFd/XJJpGVle41Sq4wQcetKWyrDIJPPvVaibTGiaMAtgjnvRUuLZSSsV2ymccnIzmlSQHa54x2oG9COYo7FskCkCKw3A5+narTMGrsdHH5bszHPfNPzlnBwqgcbu5qWrs6IxRDt/dMTuyf4R0pVHQYx9aaE9NhjMX+f+McD2qWMhUXoWx+dUwjqOZ8442k0ix7lC7gOODUg0hfuIGIBIGPrSK5YqcFD1+lJkWSY4kbGzjioyu47s/NjBpI00BV5KLg49TTS+/I3dOKq5nMSLhQcFuw9qdvDA54I6570upELjWKsoZcZB5GKZvwS23OTtH40M2a6iyPuK459R7035jywJUHAFGxA/aTIhIpxYNIMEfhUvU1SsEzqVOMk9Ka6AFeNxHPFCGxYgWYFuh5PtTQCzlXzn19abIdhWOB8o3UxZCkY+Xr1HpTRDHzYbDKMAfrVRplkZVxg9aykbUxMkowI7HJrnPEbLa2TrnAKnA/CuKq7Jnq4f44nzv4hnMt5MxHOeBWBL9zON2TyPSvzHEu9Vs/V8MrQSKcr7OOMds0ivghiMmuA7UiQkMRgY9TU0eVOO3rVjSJggcjOAfWqlzGWc5qWVYSBBvz17Vft0zJt7HnFRIuKOw0GBhJEQOPrXtPhaF2gRCNoOCK8nEs9WjojuvDunCdgZBuAbdk+1dxYWYiiHyjA6GvPR0RRsQRBQH3c9TVlIhuzuyuOwok7FRV2DRkOACOB2PWmKqoAMBuc1zSdzpiirOm+YHO3d6VTuIijFexHOa53K5pysqi1DIMH6ZqpIq+WWA+YAg1rB2Js72KhtGd8qRnGaswRBPmLAFuTnvWtxuGhdQRqnyggt29asRbY9rcsfWonqOCNKCVSFGCpFX/MVl+XDg9axTtodKLCLtjG3pSFygAHfgipkWA3Bsk4A7VXmmxz/AAk81mtCWmZ9zcjcu0AZPBrDu74pNJvGCD17VrGRLRTe9V03g8E4zUf2/YCJMY7c1rcykkZepeL4LDeHmWLb3J4xXJar8XLWxbbFJ5jk8vnI/Ku6jQdTU4aso09TBvvjMwwIlLPnJOegrS0r4xyTQImAjFvl+YHNdn1VdTCNe+x2+h/EeO4cCUFTj5T3zXY6X4uW82jcA3Uc1x1aGmh2U582iOsstXjkRSW3MDzW1DcAlcHPFefHzOnlZKH3KOcU4ORjHfvWhDQSAhSSeTzms65hYoXPIzxmokiUjE1C1yvP3gCT7CuI8S2XnW8oB2t2elFLmLs+h8wfFHTRDJMyg85+YV43KR5zfXrX02GfNA8DEXVTUuWkqr1I56A1bwGUjHNdZxslRmcYJwcgmqt2gCHIwR1qkZNEEEwgkVcYPXPrWpa3G+TOMcg81oCZo2MpjmD5xhww/OvZ/C14bqFZHzwM4HevoMpnarY+Yzunz00zpIZJI5mBHB5UZzit22j82EMW+cjOc199TZ+c1tC3lQDGGL55JYUzyAMnOSeldaZ5902I5wACvFJv+faFBU961Qx/lhwXxgdCacxwfc8E+3ekybWF80vhMAhe/pSyuxXbzx0Y1Ksh3VrDA2wg57ZPvTcqSEVudpbFWmc7Wo8DYCT3pxG9ArcY5xTZvHQZIFkjwM5B4p5Xc2BjdjmpNLCKzJjBwehpo5JI+XFBi0KGK8Emo3XY4YKo5FNIxdrjlbfkqQp6HNIVKrzzz09q0RsvhFVdxG4kL2ApyyB1wBll71L3OewmWHTjbg59falDMqDIxnoKGawViTeGXaetRgbm45Hep6j3Y9JWR3XjyzjApGyQMfnVmyeg8kvtG0ZXijjcSwxmkS22M5IwG5bvSxoGYKSdw44pEJa6gcxAcUgDNIPeqRezHjDytnrjimJzgZyADnnpUWKbsOmlIdFA+Vhx70qyARk8humKLCUr7jCNqDkbv0pyAY4bJAxTJbRE7sjZ7EYqVAWB24yKbMHdvQE2kNkZbrRIVCscYJ61N2JIXZvIDKMYyOaKZuo6EcwZkAUj7w5AqExmQFGc7s5HFJNDnGw1Rh2C52+lLEuEPbNUYx1ZJnYg3EE4PBNJujdw6nGRwuaR06BtBiIZhkdveo5MgYGc9zjtTWpMhYmVo3A4HSliXCMOMg5oZCugKZ2544zn8aOd4Cn5cEkn17UihxkHBALY6VG8h35xhT69qTJcQBJBx/FzmjqVc+nSmgtYVTxkqA3tSZzggAse1DQmwQkKV7r+lOYDAyRn3pIcF1IhGNm8kcnPy05lU5Y/LnkKe1M3dmQyARlSwwW7inqA24AHPXFQ2Z8qTBSJEQlsYzSJt+QY5IyDQjVNdAy/lsOcZo8zAZchWAzg0yG31COQklejYpVYNntgd+9K2pDGb3Kod5DDrinxyfKVIBFNoiwju8qfLgAeveqO4tLuBwD3x09azZtTWoyOf5mRuT2YjiuR8aXPl2k25chQfzrgxMuWDPYwsearGx4Dq8xuL1wAAM1kzsEwoOM8Zr8vr6zZ+s0Y2gioykjAI4NIFbkHvxXKzqsLvIbA9anBB4CjJ70XBImVWxnI4HNVZ5Az+tBQ+3KlwpGCe9aMCADH61EnoawR3HhqNyYtqZwMcda9m8Kp8qsOgHIrxMQz06Wx6RpOYYNkaqHPQkdvauotE2EIW4PO7Oa4VI6DRimTOCoKnpUgZZPu8AcHNZzlfQ3ghjz/AGTIJwuOKo3WrRqx+cBcHAJrFa6HQvIwrrxdbW0T+ZMu6MgAk9feuevfijp0L+W9zFvGeN3NbwwrqamUqjhuU2+LGkyAYlCA8DnkmrEfjzTrghUuUkY87M9MVq8JOOxcakX1Noa1al1WMoGIGeatRTebEWEgVF696xdNx3KTTJIZSoB5we59KvRzAgLwR2zWLSRtGJeSYSAMuNw4wOlT28pViB26j0rKRulY0opikf8AeHarUKYIPyjismxEdyHJPofSsi6eSNWHRffvUI0S0Mq6mKp2we3cVg30hkDFiGB7DrW0VqZyZjahqn2SMgMqhRn5q5i71ue9cYO1DwCCa9SlDmRy1JJRPPfGlxPbxybGbfnk+orzF7y5kujvc7jyQa9/Dxsj57EyuM86dssz4z3rR0Ceb+0YFyT83JrpkrxOGMnzHs2n6RqMEUMwgMcbkEP2YdxW3BrBVkVwY5VOOT90eteTNO9j1aU9TtfDniqbfGjvuZeAQeHFekaRrX2kKyvkY4FeFVTjI9ulK+5vwSBkOX+tXVYMygHavbHekjSaJnyOcVXlG8cjn0qjmW5k30GZFJx6c1yeuWgMEoAIOD1FY7amreh81fGLT/s8DKxO4njjvXz1fRrFMVByAcmvpcJ8B4WM+JMS3I3jAGMjmtaBwCPx4ruPNH+YvIxznp6U2YBtrDjPP400TIzZCVYnBLZ9av2bYG8nOPWtEYmpBIEZFxnJ7V6n4OnP2KNVY4x+P0r2cuko1Ty8xXNQZ3djKBMHB5xjkdK37dx5SEElsgbf71folHVH5biVZ6kpkJbgcdOPWntIGVVGSe/tXdE8tiu5IKkg4HWooyyuucFe5rRFLUsLIXXGfk9SOBRsYucfdHT3qdC2hrqI5HdfuuNo+tEYJbaSQD1o6GLdtB8igpjIAxxg02IYiXOOD39KEYPVkjEMFOMADrTPN29e3qO1aWNVKwbQQSvb1prRs5Uq3vSuaLVDlz5ZJOcfw0wsWY4GAe1BNkLv+UIwwRyDTtuerZ9qLkNK4Mu0dAfTFMMm9ApADA9apClK2iFQLJIAoxgc81OgKMSBtHqalshRuDBS4bdtPt0NRueTk7cUI1tpoG7cVBHPUYpBlC/CqDzkUupcUOwqkdMAgZ96f5OwggbuM07lWW4jSMIx1wetB5baPlz60EtvoMiXy+/fFSyfuwcYxt5YCpl2FFvqR7w3A6DFK0eDwfn6KKqzQ07kn2fCEk7Se+elRldpPJPv60rlOOg+YktgDPH5U10YLkgnPSmZCIpx0wDxml2bADuBAIGKaIXKxxUMOTtA/WoiV6che9UDSeqHKTnPXPJ9qlZ8ruGcEVk07jcbEIbceuCB1orSwJiGbJYjG4n17U1nYdQOmQTUaG1RjN2AScDPQ0yNxM+09wc4NV0OeOrJJFUtjPbAHrUfMWAox6+1Sn0N2rDopPMc55zT5QWcDO3b6dcVQmtCJlVevrxTwVYYXGeppELQQgBQzMw3dD60LkkBsgA5oK1I9xB+6QD2xSgjbkjt+VNoY4MQ/AznqaaXAAVvw5oQrjt4kfYDgAdaVYvLdix4bgUSsG41mAwFP1FMlkBAbk881KKjaJCyk8ZwgOc1Kg3RlOwYkE1TZSsxzbdo3ENtowPLPBGCMVmymMeJ1jTjLEkilDlQpYfMvWmTdoJHJUJypY8UBA25gPmPBNAXvuJkCQkDJJxmmsC74XCsP4qewNIUoIj12k8lfSlX5m4OTUsjUgnkaONcjvgVFDs3MCBx/Os5eRrB66laeRRuUDa+M5rz3xzKWs2O45Gehryca7Unc+gy6PNWTPFbwf6R146lqz7twv3cEYJr81qu8mz9Sp/CijGVc8nFSR8bhtGDxmsGasZKoSTGeMdqftxIDknHbHWpGPy6khRt9jUQGX5BP0ouUtSeNPlHbPPNaVhASygnIJrKb0Nobnp3hu28oxonB24Jr1nwvZrDAAg6/MCfavDxDuevSXund6S5EqhRwMHIH6V0UDYXAGT6E157djpsaMTKwVRzkc+1Ec5TcWdVIByW71m3qaI5PxR4utNMSV5Jx8i5+leR678S77UpilsyFD0YDkjvXpYbD83vMmcnHZnJavDqt3byXE8kpCjP3iFA7V5dqF3cidsuWmJwDmvapxWx5OIqze4tvNdu6/vMA9STWpZtfWtyJEnZR1yp5NdHIrannqcl1PWvB8l/LGsuWlzjOecV6Np+uSwx7Wyig8jHWvIxMddD1sLU1Oht9VEkaxsQq4yDiry3QTGTwo+ua8apGx7tN9TStSXCleDndjpWjAhabcFAY9cVybnTzKxpQqOMdR61qJbF4wQpxjnisZohMjmHybSPYcVhX7lAwx92ojvY0RzV7OGbacgHv3rA1C5MKZwCPXvXZBamc+p5z4l1NnvYULEeY/Wuq8C6OurorSQk/NwPUV7lBaHmYh+4c/8AFbw75UW5IhEdxBz0x2/GvAL3TJLa6+bOefrXq4c8OtayIILV2AByDk9e9dF4R0S5udYt3UAhWDFc54zXU9jkXxXPrfSNOtf7HtUkUMhXOSeBXnfiywga/ZbbAKv931ry6tlqeth1eVxnhx7i2uEDqZFYkbscV6hoMxiZTyo9q8bEtNo+gp6nc2FyWMak4Dd62rVge+fauJbl1EWmfgE9qhmjzjHG7vV3RyrQp3Eftn1OK5zWIWkzjlDzipvdlPofOvxjQPbzKAOCfwr5e1KP/SJMdq+jwXwWPHx+6KQkIGRnIrQt596r82D616DVjxky3gORzk+tJJ8yqTnmhCkVZ8E7sniprSXCjJxjtVozNWFsY9sV3/gy78tY0ySufmAPNelgpWqo4car0Wejwt5lxuTJTOea6KzO9Q2MAYHFfpOHldH5Xio6l1H3AhSSd/epSNrMvRh0969JHmWWxCWKEfJgA4wOuKnTbnaG4ODir6EtJCebgBcMyFuQp60iFsAYIxkn1PvS0E5D1BdQwQMBzyelCBgHB5GetLQ55X7CrIGUk56HJphEikYAww5xVIaJRkKDQ4DkZ6mqK1GkEkhuc9OaXf8AL6E8dKRat1DlwPWoiQkoywHbFA33HruZlxyBkk+oqZEBiyRgk560myVdjfLUY3E98U6KIN14PYUroiUdRjgoSB17g05QWQ4BOOcVRSiIOgwPwNKxDOBj5hzj0FJlNACVYvwwpMjJIG89gKlIE7EsJDKcqR7HtT9yqTgYbGOOppu5TaGKyBBsApzRhtpDDd6UCvcjYq4dicMpFNX5SNwyM9M0A0w3bSSBwOKWR9yh9v3euKVhIlyJYRnPqMmouXAYAjBoW5T2It7CU579DVhJyOvIX1q2jmvZjd7PuwcYIOMU7bv5zljQlYtSTInJJPPFI0YDBiSce9WJaMfGFZBzyf4cfrT12kdwuMFu1Q0W9QMatHgDD5yT7UUCtYoxfK5DLnCgY9qe2GTao24P6U3oEncGGx+SAOwNJheHU/MAcgVAkkSMmehAbrTDhjk5X+tK7ubKA0uoPyLg56Gnbdp3tyeoqxSSQjHzFVxlgOgqBo9/OCremetWY9SwCApXBOeue1MYF8MMhR6VLsbbhyCoUcdaSRWd8Y47n0qU0JiCPIPB46e9MYKzBWUqT7UdTEQ8AFRkA/SpuTGSzA8ZA9KGzWOpGFdAuPvAdTSBA+7LYYkH5ulK5ewJ86HPJ/i96blwpIwJB2PegT0EjxnkcM2cKeafsGBlmC9MelFi9LDDKd64JKHoBQSrcscgdTQZLUTG7aobnPWpSpAIPP4/rQaLQNpDbRgk96Y33GO4AAZJHWgp7DSw84NksDgD/Gn7jHKyYwPWkzJIgniLYYtgdeBUIc4bGEX1z196yZpHcy7yTbG7BvYGvOvHFzs05gW3ljyPSvEzKVqTPp8qjeojyO7ZDKTzg+tZMzAMQK/OZatn6bHZESpvOARUmNqkKencVkygEReTI5AGSaUIUfIB4qShHjYnJP5ULCAc5Ge4FTIpEu/YQevoK09Hy0qIv3twx7VlLY2ieveD7ZWlUT8jpketet6RECiMowF74rwq7PbpK8Ts9FQmPc4xu6VqRqQdwbg15rudfKTJO8LYOMDgVg+K/ESWFpIqAO/Oeeg70RV3YaR88+Ntfub++fYWCtwRnitf4ceHlurwy3Y3xnGEI619DhvdjY86s2meg+NNEVfD0ht41yqYB7EYr5o13R3Wbeinr0x0rvp6HlVXczre0kjcdTj2rVsoJZAiKDvcjAPSukxirs+kvhR4YaPw+ss5MjuNoY471P4zshpMqsMKpB5Bryq0dWdtFcs0U/D2pG7kjVTypHNdfGufunCZ4rw62jPqKexp206qx3HJNbFldlThcj61xt2Gka9uzMV+tblvNsjOGxgZ+tZy1F0KkrszBuAemPaue1DIlcnnGcY9KxVrm8Njn54xIfunI9q57W4mhtJGAIYDgEda7YbhI8ovIpZbok5yCTtxzxXa+FfERsIYYgjoYx8zFf5V7NN2R586fNdFjxjcR65p7hSc44yOa8U1zQZVcuEMmfRa7qVSx51ShYoWHhu6mZXEbbTnIK12/gzwndWN7DcGPMJPzDBreVeKTucywspyXKj11Bd3UfkfNtPAA44rQ0zwKZGdp0DEsGFePPEXZ6iouGhrR+DY7UK0cW0Zz0rQh0hoWyF4NclWXOdtJKBv2kLgqm3HHWtyBDHt+mK5bam0nzFscjlqlWEDDdzwM1VjjldFW7QsNpySDkisDWEPlNgY+vek9GhxPnL4ywbbSZtoyTnNfLWrIVvJExnnrX0GCeh5WYbIx1JD4YYFSxS8gKNpHU+1eoeH1NC0uVZWUfeNWwuUIx71KBlS4XLE981FbyHzCCRWiQkjYtWwNzHp0x3rsfDdwwdY/uknI9a68PpNHNiY3pM9O0SXy4lD5Y9DXY2rZAUYKYzxX6NhXdI/McdGyZPExmAIBVu5qwymRdxbmvZTR8+mhrZABIJ460kIMcwc9Mcd/wBK0uYydmSLh4xjO/Oc05AUYFup61KYhhfZkZwpp5KkE5+U8E0xcvMKegUA+5oChdy53Bec0XHZIUnK5IJBpu/LcngfLx15qkJ7jxJ5gUMckdBQF3k9z9Kk3SBpiwAGAV6mmXAXhuAx55HFNDauKkeWwCOeaJZGwQCOCCR603Ym1h0TcMSuQ2evb6UIzR7CASBzk9RSdhNXH5XB+csT7c09cg7ScH1pFxSEkYxgKRnPAPpTNw3ckbsHr9KdhyY2I5X0YL/SnoAka4ByByaRjZMemVBPY88inb8MSfx+lJkvQibaAAgAA55polI44BPf0qooUZXYpG3GTk+pprABwDyOmDTNXcMF92w8L19qUMACp5z/ABUWuYvmQqyq/G8gAdqfbYIPuOKnYSnfcZwx3Y3HOMe9DDEjKeDnn2qtwaTAZeTgjGO1SLJnYB7/AI0WLihrAbBjj2oEYwMg8072Quo8IqjpznHApi78lQcDPT1oRYEOsgGOMUVQEKxhtwIbdjP1qIy7XCnK4rO/QcrCyjKkvg+lQqSCD0GOKRktHclExO0LgE9cU2WbdIoPAzmhI3UkxzSL5gOOO1AZgwO4kY7VYN3HCIlAQQM+lIAWOCx474p3M2hTkBhu6jrTG3bGAxkVLJTaB/8AVq5JDgbQFPXNNbG7DDaSOlJFNjVRQiqrct/EO1IrtD5mcnA4PrSZKRIpAz0Io3DcGGAB1xTsaDZJMktuwB0pjZcMpHP8JFKwNvYVVZSVBBBHBoXeT87KaNCNbjztRGGOnI/wpMhwPXIJUUG99LCqh+9nCnioZBglRgjPehMzjcUDAU7csTkVIjFlJYZIxwaDV6DEkBwMEFjjmnY2ZUnIJx9KDO5C8QUgLgnsasMoWPJwxb+dJjiVGBc4LHHTaainVY1KHgDtWbZtFXOe1Gfajo55PavL/Ht43liNGBAySc181mcv3bR9nk8F7RM8yvZOc7sVny859PWvz97n36Y2EdCR0qTIXcGzSKYRAhSQcD3q0vMY5JBHU1lIcSrOQAGByM9utNiO1i5oSBMHfLbq3NFTzJMoAMYJrOXws2ie2+Crfzo43AzkDNeraRalrfyVOzPp6V87iHqezSex2VkirCibtwAxz1q4ECdTkehrzup37lK/vGiTcvy89xXA+I4ZLzAVSWYk5rppaMtJ20OGm8DzzPIzodzHIPrV3SNOu9HcMQdqnJxXqwlY5ORuWp38GtpeW6JIq4KE7WHBx2rx/wAS6FCk0zwxbELFto6KDXfCoebWw7T0OKOkM07bFyuMgmtfQNBaW5hLq456npW7qKzMoUtbH0T4Xv4dJ0qOEqHIwAvpWN4unk12QxqmMenpXkVaquenDDNNSM/whp72N95ZTGOASOK75bfaQSQR2rya8rs9RPQdEmw9jzW1ZgOAwO4kdRXKwSub9gFO0j73fnrWtFhsgjaKk02I5oy6jB6d6wr0hMg5+b0qZWNYGLKjZZiobmsTWrYTJ5ZzsYZYYramxSRyl1oUPmrgKHFLb6cI1ClQQO/9K61UZCppl1LGOfClQBTj4QtZTua23scBWVelae1kiJwRpWfgSCNgAo2encmugsfCkIwBGqKuAQKzlVb3MoRcTfs9DitioZRkCtOCyXble9YuTZoPa1ZiOMjvRLBvfbgYJ7VAy3DDgL65q8AeOpFUmJk/l+bt2gg9ye1TKduVPPvWiOeb6EV2pJ3A5z2zXOalHmNj1z2NEldocWjwP42KotBHt2AE5PrXyZrsJF5Kynqxx9K9vBK255ONRgvGyctySeKEb5yCMcda9dnitE9vOI7hTj5cYrZ3B1UgcdMipIKt2pK/LwM5JqiiETgAn5veqQ0bFqQuQT1HHtXReHpglymW3HgZzW9J2mjOsrwZ65o8xWPZ94YAzXV6fKsuwKSpU4Yeor9FwMrpH5nmEdGaSny3JycHsamaQNCwIG4g556GveSPlZWiKhZECbs5XrQX8shW54xk960MLsVJGZVwQFznFNZssvOB1oFrcfEodsEZA6+1P8wKQFA2dKDdIchJzjq1CqEkZuueoqWUGWwwz8p4GOopImVVwGUsc/8A66ETpcSNCY1BIBHIPrSP1D5OQegPFUaNiqTJuUj933U9Cex/CkibfkFvbHY1QIXf5cjcqoVSaFYMC3Q+o60MTY8MW4DcY5qXIliVSPn3fM2e3pUivcjVS0qMeSck0SOvJycryPYetA00hEKtDnfnPNBYNkHI7CmhuwkcbFsHIAHX1qVmAjYAEdsdzSYrCpCRtVvmDfKMHOaFJU4zkDjd60rXOaSaBpMEY+VvbqaZ5cYUBQAM9quKaKSFfgscU04Y7ScFqbuU0AXMx8vhm60NtZgecgEEUkyNVoLnbuQtwAMZ6VKwAUBRyOTQ2CjqC4fJOVx6CkVUEZ3fMS2W7Ulc3UUHyr/Dj9aPJyqlW59qbdhuN9gdMjnr60DqeR6VPMYSTTGlfKVNpyxPX2p0fzNhjgdQV60AmIsigrvBIGRRQaogy20H0amSOgAG3nmnYltMQruBB4wKjgy7EsPl9PWkRbUUIo3MDg9Aop5TABbknqKDTYe0Kkhs8FTTFkRXXd931HWq3GmDb3ycjaelOX5VA+99KB3YAMzkDGO+e1JIQU+UAMOPrSZm073Gbyig4yfT1p8qBipB69WFSrhfyIlwD13AdxTXGRtycDnHrVa31GMQuVUkYGeQewqcgj5euPumqKRCSs8bBMZPQU5ZFCbyMqTgcd6VrkN2E2sVYliBntTtm5uucdCKT0JTbY4RNgoy8nBA9aiQbQxznnk4pX0NtUiVSWjAxhTxkjiiZVRdgGT69M1KJREWIAx16GgZTJPQ81RoKuJXAK5AGQKJCdnHBAPFURJWGqfLOcdAO9SPiMIwAOPfvUyM00QSsGYkDDE81SuJOCmCec8VhLY9Glys5zVXIlZwCfavHvGd4Zpn/uk8ivks0l7tj7fJ42Zw10qyODjA6CqkrDbjsK+Je59miJWDkDoaeFEgbJP19aRQ9Y9pyKnllKKFwCCOaloopvKGbaRx2p8hwq4rNoaZCsrMwLHkGup8ORmS5VfvDGDkcVEtjaDuz3nwFaYtgkhwy4wK9X0NEUnuMcH0r5zE7ntUtEjpraLaF459KuLAZQSQSucc1xJHcipeaaXcqPugjms5tDMxK4x3B9a1TSLTXUmTQopRs2gkDApk/haORPujnvWqn1RdoyKEvhAIBtzgnr6Vm3vglLgbZoQyngEdxWiqyXUTopmRF8ObaCXc0QGAcD1rV0zwhb2OWFuNwXnHan7WUgjQUdS8bSKMNhQMVU8kM/yruFTJmlrlyysNspdRz3rZib5NuOcYyf6Vx1NRWGhCJBuBH161ftZynykfKBx9axa6GsIm7ZOI0UAHcfStmJmePaBk0JDkrBICEAA59PWsm5t2DnOQT2pNF03czbi3yhYDgGs25sQ29m5OM1pHRFyMOexV1bCHvWbJaFGOwEDjIqkxwsXYYgvzEEk9MCtqybaueAcYq0yJq5s2778rtBAGc+9adpIAgbbgjFKTOdIuRyAMOR9KtQlTjPy8Z+tY3V9SmiVyjquPT8qTyssDnI702+wkTwqGcDBU+pq6kWH25467qI6hItRQFHfDEtkDgVP5flLgjDZyDmuiJyzKd0MKxBJU/nXP6kcRsQdvfHrV63FHY+fPjhcFrNo/upk7j/dr5P1w7ZHUAkbutevg9zysUk0YTA/MAM49agd/nxXqyPJZIq5PXjFaumurqUL5UdalEMsS2+5mBPHY1nOvlkLwcd6oVy7ZkSjBPyr3NbWmNskAD9+taU3aSM6j91nrPh93eBSSdoXArtdMGIQRySK/Rcvfuo/OcyjaTNuMKY2JOXPPSpMlttfRwR8jUVgQ7ZSQp5HNDSsfmUDA5/KtDlCEKY1JYrubJ/2aftSRfl7cc0GiQKNrYBGGGDxQWVFGT060Gg9CU6jcx9DyKMFSd3y8UmPVIQ7tgAbnPIPQihnCsDwOMAChHO5WY5ZgigNgk8c+lKzBcYHQGmbc2gcqSFIUEDOaiKiBmcHJ74q1cLioAGJYls9BipU/dsCVBUjv0pSQJ3E2bsZHPUmlaUtgAZzSQ2iNnkjBCjknH4VIAB1wM9qbSITVxBj5VQDNORg7MSO2Oak0Q47Q2FJz7UPINpHJbgUWGwYvGzDBB96IiX7jceop2SMJJtiMcsw9vyp0OyMDPc9aq7NErbiHDu3UgVCG/eqAoAPRqnUGTo21twUc8E+tRFApVicjsM9KYMCwwScHA61IkwaNTj8KTRNyVJcvx6c007pPnC8E0IrmFUF9xJB+nakifLYwcN3psLtilCCq4yBSFDGmcDHWovqQ4t6scy7sEnII71EygvjjAIqwikRs+3JBwM9AKKLl3IvM8yNs8MvUUEh1LDOfeqsYpjC4kJCsCR94d6GdWmQchcYGfWpaLQihlbJxgCguSgI5NCQ2+w8SfJlh0pq7PIMnGGzk+nvTIciVCgj5+fI7dqNqlQAQKnqaJ3AIGjIDZI7VBvBZ0z8/8J9KTBqxKrkKQG9qRHXaykfN6UaiTGt90ANx6e9I+4bTkenPWgq43eY3dX55FIpZlEgwOeKozbY3aFbaF+YdTUhVY1jjIyOoz0zTuUNGCrgsWbP5U5nKgMgLFuuKl6kt2YjyvkovzZGPpSgDZhT8xHPFTY2jK4eYUiIbBA/CguDgsxPHHPSlYlsRWCR4JzgHBoVgIskfw0y4vQEkLqSvDAcClOEjAIo21CVhD8sikDCkYxRJwP7w9+lDdzJblWaXdjBx9azLqUBsSZBzwR0rCex6FFps5bWrp1Z8ZK8kn6V4z4kuvOupDkkZ6V8Xmj6H3mUI5eaQ7ueTVS5GT2U4496+Re59ZEjjRiw3cYHIqwz+WFx83oM0ikybHAAB9DUcrnIDDketSykUiSJicVI8mEOeCaRRVWXkDpzXbeCSHvEXqTzWM9mbUviR9C+EIM2quoyzYJ3f0r1TSYd1vFk5yMivncQtT6GnsdRb2oPl4HPrV8wKrYA4NcjVjojqxRCGBznB6fWlNmqgADOOeR3qL3NbIYttk5PympkiDHnAUfrTEtB7ooG44CjtVWaOOXHI25/Oqi2bqWhl3caRs21MLVC4YPu8vgHj8aaZSd0ZFwhZWjPXGN3rSWliY8du/HtQ9TVLSxt21p5KZXOev51JJgMq9PWpkZOJGkeHOWyO1WrSLLYPOSO1ZehrFWNmwBKHIxg4Fbdo7jb2wOtNGciwysTu7mqN1Hhsnr7UPcKe5n3FsCN3PP61Te3UsM8Y7Unc6JIim0xJEwFP0FZtxpyRzc42gdx3rNTZityFbMIuNu/v1qwLYtKpXjA5AGK05y2X4oG2/KTuPcVdWJ1WMYz2OaTdzPS5oQwkyKMfMeCa0Y7f5vmJ5FRe4miUW4Q4Awccc9amWIYUj5Q3AFNgkSxw5AIzn1q5ChZwDkL64qoIzmXUjPGBz060si7UZT1rpRyz3KM4Pllcc/Sud1lcRSZHA6n/AArRImJ86/GSRJI5AfmUZwD1NfLniAD7QVVgdxY16+DR52KWhhPHgMfu5GKolDnHX3r0TxhygkFTkgdxV7TjtlA7Hr60CbNkgCEjJBIrJugUC89D3FUiSSyJKkFsBvSt3TkEcp5ztAOVFaQ+K5E9rHq/hyRfsaAD7w7cYruNNbCI+O3X0r9Dy13gj86zSNpm5HIrBNrfjUjKwGBhtvQetfTwPkppkjP5QAHIPcClSMKpL/cPAHT8a0ZzWGKFWNQMnBNPEipDvQEHPT1FSG2wiMrNtJznnK96Cqhxnle3HSncEm3cdGGZgwYYHejyyZ2YH5T3b1qWacrkhwjbKgt0p2FwcgHPelc5WiN43xywX+6acinG4vuz0FUncqIjoQAAcksM0yQYVyRgZ61oOTBVGAQvUj5vSnGTbjAJJB4p2FHUAhcqwYrip1UKockFuwqWzpjEj3CQns3pSbEZQzHDYzj0pXM5JXHeZtjDgAdhjvTVdnDbm2k8/SkNCmPfJvI5AyeeDSKV3MTkA+ppobix4ICuTx2/CnQ4ChQCPQ02NoWTBXb3PcVG8gwuGXjrU6ibEkVQrKSRuUgkf0qKC1NrFFF5jSFRy7dTQn0MXvcnMgIGOSKUKQwycLj0qjTmuRo24FfurnA96eB5asQMEHFSxN8w6NsS7dueOcGpBOrKVPyhe2aDNysNPCfIMnPJ7YpzkwuueF7GhsqLYu9QNzMQewpdxKgYzjHWpRq9hgjCnkkkU1wFQtxntk1fQUF3Gw/MSG4298UVm2XexWhYrtXnnr706VsMegxwuOtdBy3toJEEI5wGJANCkYIOCy8E1LLQwr/CMFfbrSsgb5RgeoFQ2aJD3jyCMgKB0qvGDjDDjHane5M0OErAKgOMmkkO5yi/IvqaaHFMdhhtHK/1pzKFZXI5HByKbE3cUKA/G1yRz2wKjRlDMccDofWskyOoEK5wWwx7ZpCDvC9QO/pVFXI2cvnvkjmnw/MAo4IJ4p9CWPijL5Lkhic5PekdTkFueeKka0FwEbIAHqDQJQq4zndwBTKdhkUJDkseTyKf5QLY4JPOc8VQJimMRqd/Kng1CZuMLwcHrRYbJYUHGRyexpfLDlV3ADP61LKTQoO5wAQBj5jUThhIVfoOlQU2KzkgZByOlMklG9AeAenNJmV9SMovJyCo7YrI1NkEZznk/lWFR6M7aGslY4PxPL5qshLAYyDnrXlGrbVJGcsp5HpXw2ZS96x+jZWvcOfkdd7HGaoytgk5zXy8tz6aI6D52AxViWJAV+bv60rlD41ZOMjDUyUqQcAnFA1uVlz1xgVDeMFQKOoNI0ZUOCuB19fSu0+H4X7aN2d2OD68GomvdZpSdpI+mPBqlbVe/Gd3416ppNqSqnk5Ga+ardT6GlqdZZW+ED46CrhhCxhyuc1wHXHcctsu3cDnPtTZFIzgbsCka76EJ425HJ5psjMB93I9qdxWK8wkdjgZX0qGRQybRwaIspMqvEzIxZeveqjW+1cn5R0FFzQq/wBmNI+dtXrSwMLYZM7T19qaZVm0XZ1ITcNoXtVN0w2WAyR2pSYrNIRFUxAFcH1q5AAuNqgVEdyVJmvaJ8nXGa17eILIPnzWpT1LDEfNjqKpyjKMQOScVnJ6hFWKckIHWoWtQDwpPfIps3TADbnOcD1qvcW3nOfl3A9BnpXPK9yLdSqLBoxyBk01LYxjBIUH1FZuVirFuBdsmCQc9Kux7OcMOegrVSuZtalpVJ6DkcnFXEZniHr79BQwsWNhk6nI9c1IVG5T/dHXPSkWiaIlVGRkdver8K5KjrnqPSt4OxjUXUtocsDjK+3WntySRgiujfU4nYzr1BGm7GM8c1y+tT7YH+b5cEEf1raJl1Pl74zX4jmeNiBgFiR3HtXzbqc7TSkleVP8PSvWwmxx4rVGdKGfORwOcVRlfrxgV6B4r0I0bsScGporgpIpxkAgYAqkZPc6hGhms1TBE275iemO1Zd6ATtI5U8cULTU0toRWxVmXjmug0twrjnaMYNaR11MZnpPhGUS2hUcuGKkevNd5pjl4kyQV6bfTFfe5XK8D8+zX4zobZwyqFUBcdasIiBAmcMWz1619ZF6Hx1Ra3Y/chIG3knGPSiUE9DuycAHpTMHa1x+Dt24246U3ylU4wckcGmtDNNMZHhCocbG6DNSFwZD8u7AI+tVuJaCEmED5Plx+VJHuWPCkYAJ5pWNkx7EtHnOH4+X1pkjM5AwC46sO9FjOabHFmZlVhn0pxJRDgDoaEZLQZKRnd1bjvTHdZWAfK471otBSJ41BBXO4DuTSyBWYEAnb2zQy4bAzmLhgOahWYtIMYxnFJnQhfLDMFA4HepI0JwCMjpSuEkIUGBH2HPWkYbmZCMdwf6UrkWsOJcMoYfJkBvakST52BwQOh9qofYe4+aNuSp6nFSIoYAjJz/Kk3oaIHO1/lTtUO0Dec4B7+9QiJANpYAnDetOwBIMncBwdtDMLNApVBkYwePpQWZvlH3fQ96tWHdi7N6ONuMnO4n7tOwwIOAAR0oe5aWhGJfL5HX371IpLkcbd1VbqYu4sTBFZGGQevNLI4mQqw2sOai3UfNbQYoaUK2cnPOKe0hDcdBxQrFpgZCQc8+lQOpxkjeTg4qkWidmHzMQOfyorOxVysVJwd2B2P8ASkQ85atDnaSYh2sGUZ55Ge1R+Zhjg7j3psdyQxOcYBA60CRWwxXBzioZrBiOqTTINwAY8n0p0ilI2xwwzSuNrsRJGpTewBI5zSthtpIB7g/0oTEroFbL/MCSf0qQH5ZAw4A71TM3JkMUisQQODxTUGHY8dM4NZkdRdhaUs/BxwKbEAAD3J6VRSA8bvkxS/NFG5zncD060zQkEq7UUkA4HBPNNdeCeRg9KXUOo5l3hgflyOtROoAXAyasbZIx3LySTj8qBwVYsNoH50uokxUKlCc5yeAKhkhEZGfvMetUXuNRyzAAgN0Ge9TFAowAC+OfSkyLihuSegP6GoJlM5DHIIOeKjqVfQdhTkg/Nj86aBHcMp2klD0PalIya6kNwNxKpwMda56+cSShX+VUzkjua4az0PRwusjhvGM485VjJJPXPrXlutkLcMvAPOSK+GzF+8fpOWK8DAnYDcO2apyAcHpnvXzjPo1sSwSY2gDgA1YkViNzDGelSMcCCm3PPSmF1EbDH0qZDW4wSkwlCOfWqF1J/EvzZ/SpW5qUix39a67wRcGC+gbGc8f5/Wrn8LKh8R9QeBT5lvECw+UAk46V7JpAxs2/IMdK+YrK0j6Kg7o6q1JZSAdw9PSrBJBAAriaOtDgcR8cH2pqQs3OR7mkzVEJXDKOq561IIVUZ5PfFRctrqQSx7myvXHaq0u1QCUHHc9qL2JIX9MBh1qv5LPkKRzziplJsfqPjt2i68fSpsYXrkHjiocmdCRWmkAfaRn1qF0RwcEqenPeri7oJXI44t0oTgHHc9KtQI2ZACTtPcYzVRMepsQrtZe5A6VpW4LN83XHFaWubstYKAsT7VAy8gZ475rNqxHUgZd5AP3gc0m3chHAx3IqRlRsK43DOT2qaJRGzdDkd6hplDGj83gAe+KiW1CsAR34rFx1NFaw2S1HmHI6c0qx5O4ZHIGBVJE2L0CGJApHSrKLjOMnPaqGWEYqgRhkH9KsRITgEEg9DWkUQy2qgAADgEZzViBju6cVqjGRcQDBPXFPVtqgKcE8ZrdHFJ6mbdEkhcnHTiuK8XssVs7AkE5zzWiI8z5M+MFx9ovZFz0PA65rxuXT2Z2U88/dI6V6uHehx17MzdRjW3j245Jxx1rAmdVYqa9BHjT3I0b5uTxVqFgWXAz6GrMbam7ZyF1Ixk1FqEJJ3n73XHpT6F9Cnbn98HAwAelbmnysJvkAwcDn1qoPUykjvvCbvGgOCGzg5r0vSnxbru4I9BzX3GVt8qR8Hm6946KxXzMkkAjoD1NWpYv9VtOWIwfbNfYJnxE0PAC5B6nijBwCCDk1ocrdhWYmVAOgIpSWk6EZ6Zz0p2Mr3AIQG24IAypPUmki3Rlwec4OfShNXsUrIdt+bcCRx92lJyhG8Kzd/ahGsZIFCFPl4YdR6U2QAPnIGepNUXe6FHruynr61GJAzMxyR9elBzNMe0IEWNvvmmR4JOBndQQ42epKXCqPkILcDjmmKwTJAAXPGKpFp22FILkcEmo9roCADhv51RvHuTRAKvzfex1FORAzjBwvUVDvcq6eoO/XJ5Jx9RTVUbj64+WkJ67AVZ1K5wM9cfpSqAN6lcYpjjotSfCsigHAHIGO9JGxUZBwDxSM21e6B9oUn72eQO5qFWV1LBSp7g0ttRtt7DZcRoJCA/oPSnRjKnByT60XM3cfIpQAkblwQcdvegr8oK8rjrQmOCfYGG1QeSKAMqing4yOKZdrjVh3KRk7u9OR1AXK5J6ZNUmZcqiSH/lmx4PpSE7gf7x7GpepLQKyxLt4UD09aYvybj19Md6aNEhGfYobPy4yQ3QGkaRl2MvC98VTRQ9txG085OTRUFFcR/JgMevfvT2UO2BhcDn2qjJ6EbjdIWIbb2amdztA49qVzO5JveN/vAgDqelMwzJyMbuhNGm5cWwCbQCxyRxmnsysST0pMbbGJE0quVbBI4prxsmAVygouhPm3ImXGTnI64NPMyk55JI5XNOwnqLGgaEEDlugPahlZiyk4I/So6go2FKM8a/MCKjlDqjELtB6mqCQoVmgJz06cdalTDKSRzjnjpS0NI7iOTJv6cDrTY2J2hhgMcYzVJIt3HuSrMACe1Ndtr7sAkcYp2JuxGyN2VwcZwKajfu+Qd3T61IrXY9Sx2qqgeopk2X+QHduPT0oRdrLUPL3sFC7SP4qJncqSoGQe9VoY7jF3t8wB981IiMzA9V749Kl2RpHzEjC5PGU6AioZCEkJU8gGs2W0uhFNLtjZgAHI6E8Yrnb0xL8wOBXFX1R34ZWZ5t4tmK3BZTuUdTnpXmuqOTIwfqDnIr4LMH77P0rLY2gjHf7xYc5qrPgsoyRXgnvEtv90gU95nYHsBSsBYgjMkZO4dM1WlYmQgnJHApNDRHI6qh+bkdaz5JS2SOnpUJF30KyD5+eQa6Pw5cm2vEGOp4py1iXB2Z9RfDa8WS3ijzu3AHivdNFBMaFhjI7V89Xiuc97DyujqrJAFB4A71d3AFsgbe3FcT0O+JE4IUuDkHipPlxw20VjI6EhjRlGDEZBproRyQVFZs1sQSQYbjPIzVWWJmbG7p6Vm2yXEZ5G/PcD+EDrSm1BYbSQMZz60twURWiAGQenXNRMNqcEYznOKXLZmiuiq4XfuI+XucVCu0ZyMqelaRsEriiPzHUsnyr0Jq/bW0nmKTjZiuiKMG9TSiARgcE46VfjViN2OV96V7GyehO8e5Dxz2qIrjJH0HvUyVybkQj2g56g42jrTLpVTC+9YlIpSKS5OBgVYiwT8uOe1BoSoDzg9CM8U9onZs4z6Gixeg025Gc4JbjFOhgQ8EZ5HPpTsImFq3Zt2T1qeOMDGD7mptqO6JhBtqwoUFM5yeOK2joQ3ctAgfN+dTxheD27VojlkWI4zhj2p00eAGU4bHWuiGxyTdihO23r3rzzxxN/o8oJAPTA71TauQtUfK3jONNQ1KbjKByA2K4W5sQjkEGQA9R1x3rupPY46m6OQ8QRqskmfXj1rkbs/OMZ49a9Wmk0eTUWpBF87DJxWpaoA2SMY6VbVjE2bEYxtOMnnjvUt+PLJDAZ9zSC5nxMfMOQNvWtO3ZUbK5OSM461S3JaO28LXLebHk5J5YCvVfDzeeMvx32+lfa5S3Y+KzhJHQRqFJwxxxk1c3gTKVGFx65r7VbH55VfvEl0dyHaCR/Ec05TiPCA8YYH0rVGNxkedhVe2cn1JpIkEYXOV5HWtEZtXZYXCMDg89s0ssfO5B15JNSkbKndaIjEjq6g/MT04pJMlmdR1I4zT0QrPqLHIBvQrlcnDdzT1Rgh2jOeue1ItPSyEcHysYAwDjFJHFtdWOCSOh6Gi9jJRfUUsThvun0ByKgjcBtrDBB7fzoIloywAqHjBam4YOw4O7n6UDihwOx1O3d2zQXADD/IoSNbvYdvURtwDkAZPWo5d644xg8NQxXEZzzuDbgOtOEpVR/eHH1qraDTQ3zSZM4xHxgU45kAwe+aSCVmSIfLBGOM4IqRzjb8ox25qjFqw1sqSw5A6gUBiFGMYqJCUpEGzeCPvEUKpiD4JYnGAO1D1B3Ypl8wlDyg45pVZnQIDgYwKSiaQ0F804VQuQB8x96cF3ZJ6Y4qrGl7km4AgLjJHemSPsOQcMOKl+ZDdhN25c5BPoKkVVVSQTuxzTJtcryBpssQSu4VM3zFScgnkBaouIb0YMzKDngD2pJCFxhcDvQGgMuXD4zkcGipZViIxhArKwIPamz8OvfP3qVyG1YYHfEgwDt9f0phjLEHOV74pdTBq4/CtFs29ehPWlA2KARnjrVJlpCEFkK4yx9elM2Fhg/Kx6VqJxuPY4h+9hjx8tAkQthSemce1QxuLQ1l3gbcLz1pjYEmTzjjLUtyR65UnaM59Kc6HJJOCeKNEWgZREFz+FMeUPlHwM96Q3cYmFcL1BGeKkhbCso4A7etSxx3GykAKUXr1p4lDMEC7iOR7UzVuwp+aHjjJ5I60hO4lSMgDPPQ0zO5GS+5fTHze1AIK88gngUWC+oiFmkZg2wg8A96Uqy5dsZJzmpZVmx5IZyVPPHFR84jVhwScj0pEWuTI6K2Pur0yO9INsDk/wnoBQUmQmMliAxK5yFzTNnzv8uADyOtTI1huUb6VRESTkHnAHOK52+K+UWbBUgsBmuCs9D0qCvJHl3i2UvcMydAcGvP70jeWJLZr4HG/Gz9MwEUqaKEhXBO7BPrVCXBYZXkGvGPVZJb/ebsDT5SEbHU0DJ7d+fT6VHMAZeo6E0rDRRu5Aob19RVISDI/WkDHxxlsYA61q6ejRzqS23HP1qW9LFR0PoX4Pap9qePdngbce9fS3h990a/Pktjr0rwcSrSPZwup11vhcAnjoeatcxsqHGa4ZbHsxHqNqnIJz6UjQYUcZzXK9TriO8pT94/dHAp0mwk5TjHXFKyNSuUXdgtlSDgAc1Bcsh5xgdDWckJojEWULDrjmhIWUAbeaVioizQ7UTHHGKo3K7DgKDj0pWIKsiqcKy8g9fSogQWbIAA6HHUVrAnUsQ7WIAOSBwKvQDkkt9a2RlbUtwnAY4znvWhCBIFYdz0pStc02LQjLhhnoaY1s8O8MBjqOc0NaCumylLIqAlsKfU1Snuwpc5HFYWubRg2QpOGBBYE+9PEm3HU1Joo2LkcoB3gD5uDVwEFRhtp6jFNAx23dgt+vephCARgADHWqtcZMsII45FTLbArkHBHajlIkyeO16Mc5pxi+bpgdOlWkYSdxfLIUA5PHSpotyjB5Aq7GbehKrkkDp61MWwrYOewrohscc+pnXoG07QD7V5b8RbkJBI2cZyOOq/X2q9DFHzbrswmklyuCucY6VxV+2yKVwQCuMjHWu2lsc1VaHnXiLUBLcSgYG3rXKXMhdgQeDXs01yo8iT1CMBe3NaELZVeMe9VIyubdgwk+XoccGrF+cgEntyRWYFGKRTKOgXuTVy3cBwO5qluSzr/CkmblI+5x2r13QIyqxry27OcHNfZZOz47PI+6dJbQkpg/MepAqyo/e8naCR+Ffbxdz85qRsyww+fj5gCRyeKSOMu2wHgcmtkZWG7uUwMc5/GkMj7/AJhkGtIohuzHrOcnHy7SOoqZX/djc2Tk/Sk0jdVGlYiGRJnBznjJ61IQcA9gOV680OwvUjG57cSKuSAQwNSyOIgozz7VG5N9RMqApY8YzwaYJPMK4U469Kuw7isAMevWmqoyMjDHnpSsYyd2OdiVVmAYLnp1pzFSQRw2M470BBtAu8nJPHvSswjG4qMdOelBomOaNW5AbjsKaWzGgJLL/eJp77A42EUIoXOcZ6+tK6qQETnHOTRqXBog2qTuDbMjqO9TxlduSQMdqYtLk5ZBuYZ6dfSoNxO7ke27vQY1PIZJI4UKAfm9BxTW3hl/lmkzns7joyEYHgnI6GnM4cYx1o3Z0xWgjHfwFzz3pgQyKCxwAc8Hk1pYi+pOmA7qOR3FKGGNoG3PepZoQuSee/TNSxlS2Cyg+pFQzKW+on+pUAENg804OpweufTvUWuy07DJf3aEYwSeFNCiRwg4XHXH6VorIuOwuVRvnGVxwakEmX5ww96bHcPMUyA9QM8UVI9Ci6yYbaflA5JNOyJMNg+uetNoxt3F3Z+Xjg88d6UuTlRHwB949qmxSiuhCrcMCQSKmJ8xcsclaYLQRh83GOOgpzREJvPehM0toRrg5GAcc5pAB94rgsDx6e1UzJ3CRjuCj5Tjj0z71DiRgCy5ceg4P0oILMTKoODgHp7UxZlZ/nJBJpWNExZgrDrkHnNRuxIVgNw6delIp7DUhAKglvagfumJByfSgz1HIPMbByRjH40sQChRnDDg0+hZJuCBhuIz0psgBJXO4nnFJXBghKrkkjPp1okQOu7PA60MNRgQElegBBB9aY0xcDsF9KncadieMp8rYGeMGogp812JanYvUCG5ycZPTFG3Mh3MMEYpmYyRGDb920A9PWjzC0jNv3KeCfWs5FxbuZWqEkuAOQpxxXP6yoZxFExZCo3EcFeleZidEevhviR5b4iYb7hgCo3kKprz+9ZRnHA6g18FjPjP0vBfAilnzByOapzgBy3QDg15B6z1JLfBXjkU1pPmw4OO1AkWIlJGM9qilk28E1LGULx8MUHOOaoq2H4FUBfsfmXr14rVtowyEFskcgjrWUty46nr3wd1AWlysWAXYgf5/Kvq7wzNvs4mI+cgEEe9eJjFrc9nD6I7a14AC47dq0gQPmKjjrXnN6Hq09RwfJAA496eGHAPArnZ3xIydrMVPJ4/ClKDy89PWps2asYbcsue3c0jWak4Ixk8UuVkoRbYsGBGcUGMqTjI4pNWKZDeEmMKRg9axbyXy884OOKi5HUyG1E4Clxn6VHHdsQQDyetXFlNF+3k3bFAPHetWILkdea6LmK3NOCMKoB55q5CnlSDj5cYqXqaFyNF5A4OfXrTZ/ljOCM5GR6U0lbUOpz+pzkE4+YZ61zt3ctBI20H5uajZaHVT0RWXUnDCQjjI4Pc1ft9TZyGJxk8j0rNpbmjRrwyhsANkelaELbmwxPQ9aSRjPQvIpYc9MCrJX7pzx34rS1iLk8MZdjnk9zmr6RgPtB4PTBqjKTvoP2bSR1I6iggKAeeTximjAfjofSnGMkgKOatLUiTHFSrKCMn2pcbh1PvW8Tnkyhqcu0BRyoBIJrxj4pyBLSRkyQDjA6CttDFux4FqMezzZGbaSCBnvXl3ifWRa20gUfePC5rroq8jmrS9255jqF99onZyxJbt6VnsWkAAIAHpXsnhSdyzGp2davW+Nx5x7UPQlG3Zgq3oMcGprvdghiMH0qRsphlGFB4FWLbcWPy7wetNEHUeHpj9vi2ccjqOBXs/h6VltEJ+fnlsV9Zk0rNnymer92jqbQHA3fU81aVfOfcVPvmvuKZ+d1EPxz8vIHVacsoVuOprqOduw2ZQRy3uKYxMjBQQcHHHrVmL30JGjypEgI4PTvSsGKIoOCvJzRoUH2htxBAI60PKsZWQ/LjvRYq+lhwZvLAI56mmPk5XAO7ilsZSbAKSBk9ODzShRIAVbkHFVcpK4hi2uDzz609TuLHOM8E0A09hVC7ODnbTMLG6E9SKhmi0JUVsZJJXHGKaUcg000SvIdFcsrBcZHRifTmnCUkADkMORii2tzXW1mIVABOOOxPQ03OQGOfmHT0obBaESwbUOefQk1LGmxfu4HfNFyLDsoyFW6dqY2CqqOmOeKZDsCylFVMe4+lG75/mzRbqRr0CCPcRwcZp7Z2kAcg8ZpdTSL0HqQ6AMAXHpTQQSoxwOv1qrEaCeZskZVXju1JI2M85HbHWmkTcY5LAfKSc4z2pAxhkyRwBQ0Jolik3IuRgt1GakZVCttPA5rJqxcYX1uQgt5wG3cMdT2p6ktwxx/WmVqhNhMe0t9Pao0X5gOVAI5qkFyeMAHLDIyeTRUgVVIIK+3NJ/q5cY4A4qhvQXYQSCBuPvxTD844HXvilYV7jdokzng1MyDy9wAphoRnAKheWbk7un0qVpQ6qd3P9wUmuo4vsMBIXdsLL39qdGPOGSDv69aTD1IQjKdpH581L5oAAU8jjmnYQxGePbgZ74bpQihwWcDOe1HoUtBC4+6ckdaTIEi7eEIORTsVuKzl+MjcMDmo/uqp/velKxnJJDonbfyMcce9KVyUJ6nt6UibguIzITlsEc00lseY2AOQDimihYsfK33umc/0p0m8Mx4Oeh74oeoajVLEjpgDmo9yIML0Jye+alIuLsGecg7Vx0p4YEZY4HrVaGj1Bk/dkgArkd+aQKpYEnjHJ9KlshxsMG4xkH5gOppCFRRgBsjJFTKwRWpmOx2O4BLE/K3rXLarcPFIW4IBya8zFJWPZwq95Hl3iKRi7KpypYk5rhNTjVnAA6HoK/PMY/fsfpODX7tFQ/MmRzjsaqylXOCPevNPURPAyMDuBxtJGO9QSsjON3y54FK5TROvCke3Wq8rMMnG7cfypCSM+clck8nOKqkZf39KobLcLkFO2OcVvWSqQu0AcZrORpT3O08FaiLHWLcqx3McY7V9h+BdQ86C3hiQYkT7wHSvGxS6nrUX0PSrM/ul4+b+9mtCOIsmWOGrzHFHp0xXUoNwJz0qeOHagycnuKycT0IMDEFBOeadGF2r0JxSasbXHpEAuMcd80SREAEDtx9KhtiIyrRqTjPtUcyholIGGHOKTYmZ13MFRjgcc5rlNSvTIcZrJsIowhLljtGG6VZtoZHID9BzWsbGrsa9kORgcA1twkLhs5UVozFrU2ICjBSvcVcVFbqMkVF9S9kSrlTkDg+1QXLb1yOvpWi21JTMe6hMjblHPeqg0ZZiN6EbhwR2rFm6ehlano5ijHlqTn19e1YaCW0mBYk8dB61DOinqtTf066Z/vLg45rfs2A2knIx0qYmVRaGtC4ccAgVdt4zn5iNpHFbI5r6FnGzBUEnHIFWFAb5TkEVSM+hOM7eaUgBsEZXtVdTNjvK3EADAPXPWpldV4HXp9K1gYydxgJ24P51GucnB/OtkYMz9TxJEeMgd68I+LFx9njKg4QuSfc9q2jqZz2PnPxn4mghTZI33M4Knqa8P1/X3v5G/ujOK9KhC2p5Veq9jn3lZ2wR+FKp29+vGK9A8x6uxbiAwOSPoavWiAA9xnvRLYaRs25KfdIPtUt7IGI+UjHGDWaBlMIzcqBtU5PrVuHerbl4HtVISRv6FLJFexFV5PBz0x617V4WdVg8vlgzLnHSvpsodpnzWdxvRR2dsCIimcE1KG3AKCQcfnX39I/NKqHJEFnJ53kY68Um4xyjAO7FdiOOyHnb8rJwG6g+lOEflurZCljnjuabfQashXIy2fmJ7elIq5ZQc59KlA3fYGWRSD90dMjrTDFhArEEA8+1VfsJ3FCKM4+7608hFO7OSOKVzKURrDauMcHnNSbS0XynYfXFFxxXmMUEYJPzdD707y8KCGw3oO9O5SBQ28YX2IqTcwwMDaM1LsaCLk24L8E+lR7GwACQM0XAcq/MQeQBlj6Ch3ALbcHjrVLUbnyiwSEp8+eo5ocsQTjAB5x6UMakmiQR+Y4+UhCMjJpSo8sDPC+lZpjsM2MyHpUMZK9BnnkelaIwkiSSAn5uvTHNNbd5j7hg9sng0lqQ7x1HhldA/wB1u4qRmyowOWIwaOpUZtirkAEDjJpm49R+XrTL1a2EYso5G0ddtNwDuZgQPamTytvUY0jCRxj5RyMUjNujY9XyMKe9VYGx8YZSwXHHQ1Nt3sAWCsBmpe6HEbE22UlgBg5+tJIrMUYc+YSaTWoOatYkXcr8nK4qMxBzkt0P3fakgTuOYqUHcdhRTsakHniNSCM+9NT5iAy9eQfSixk3cSOMKXJc8EdeR+dB4OMZ9KYJEXlMBuORnjPpU+7y1XkknjNC1JIWzGyd881KGCLnge+KJBr0E3ZZohwOuQKa7YQnJ6VCRWvUYWy+PUA8j86WSU7ssuCP5VdhjfNLN83Q9KkiU+UCzZ68UPoUtBilkDMdrKeDTEAU7Wbkg/hTYXuKwKkLkEHvSqV80KSeeQcVGpDtcnUrM5ZW3L2zUMoCNnHJ/SmrlNIGQgbt3t04qKVcfgelJ7k20JFcFRtI4HXNO34jDY5wadrk3aIlY5ZVGOhUnoRQm1pTxtGP1qeWxSeo4bGUnBJXiojl3IU4C9RVRNiZcqpyeMYqNwqNtGDWb3DSw7G7jOM1C5KjAAPOC1SykZtwxSJmweDgc1yGtyBYppDnd6AZz715mLfuntYCN2eX+IyAdwI5B+U1xt0+/dzg96/OsY/3h+k4SNqZR7NtHGetU7gYckcmuA9FEsRLIuAB61FKoaTGeAc8Uuo2WIW+UbgMdsU2RgN3HPpTEjHnY7ifU1AT83HWgGSxsQDmtXTbsqQASAePrUz2HF2Z0Om3rW+oIy4IPXPb/Cvr34Oas13p1sSwBVAMg15mIWlz0aMrs9stDyACfl5JrYhkDpx0NeRI9ynsiwpJ2jAI781IDu7ZzyMVl0OpaMa6Hbxyc9DT1gOwOM9cVk73NlIftZPk6jIPNSqgXBPOKk03GzbQcBR9KpSpuXg44xUSAwNRm8tMfeIHrXFai3m3GR64wKyS1NYrqXtI0kXGJCucHnNbP9kBcBTx6YrXbYyk9SeO1WNto4qyihiop3A0rT5SowC2OAa01ZQV9PaovqJoEYhxgfepsyGSM4HWtVqiErEItxkdj3FTwxKrlgOB/KmkkWpEd1aJNbspXAPIrz7V7ZYbghSTjr9amex1U3cTTXYgEk7kOVzXR2j7RlvmHpXOi5q6Ne2my5JGARitOLJCgnA+tbRaOOUbF6N8cFRnGBmpo0U8HAPc00ZPQmTABDcnufSnNhc9T6GtNidx5PmDI+pNIqYIOapasxmhcYJIOD6VESvLE8j0rqRx9TL1Ur5fXrz8tfNfx01YWFpLMG39QF9K6KfxIHbU+L/Eury3N2wJ+QsSQfWuZciWU4O3JHPpXvRjaKPn6u7IZE8uRk3hiDjIpY4yWyec9KZgkXEBV8MPpWjZ43Kcc5waTNEjaghUEbegPSpr1PvN0HSoQWRSVfL4JycdKt2z4G0n29qaBpI1dLmEVyCM4HBzXsng6ZF+UA/dBNfR5S37Sx83nCTotne27lgrL0PPHWrAkUFjtJIIr9Gpo/L6jBZFZcqMZPOTmljAeQknHocdq6NTiuK0wjbB6YoByQWOPSnZk8yAyvOGJG1R3p6tlucH0zRYObUsFDIp2nnPOKjEXyueeeTkVKZq7vYaASAAo24ORTtp359unvQ2Tyy6jFAwMnbmpAAoUBjtFSLlSI2OHIwHBOaPMV2JCleKolLUsIAcruxjjn6VGW2PjBx296TNWrIjZndWGD83anQJlFDdT6mi5la7HyDI4xz6U1g2AMYwKpMu1xkcY2534J7epqUKWiJY4z1B6UMVrEgYkooHyKMcdqe7FVKjGB39alIakRM20YHGRzjtTCF2FVbHHWtBXuhkeW3KScr3FTlSw3MBwOBUshIRXG0hkKg9TSbxsKgDHYmmkQm7jppAI9q5JJ5PpSAcMBklf4qo6E2NODJyS24YNI0WFkG/5VI5H8P1pGlrq4ySNdpXuO4PFKsIJOOD71V2Y2uPRBkEggChiWfOMN/DR1IkATa2CDg9TUisWRUA+hoZnGzYkqFCqhsqTnGKYyq6/K+B/P2pXNktdCRWG77vIGKKLGl2iowzGT27Z6UxGmIVsA5xQrGDbuKN3zOOCeSDS48zOQMHk0mW5AhYHaxyRzg9aaCZPmGcntRHcjmuPC+ahBxkDg+lKY0WUByC+OMd6bZookZ+Y9OQe3SlZVcfL+NK4rakaxHec/KBTyF8s5IGflz9aC00PCxnOcNgYH17VC275cuQM0XHK3QaQUIHXJzmpFRVcsy/NjtQ2zO4gYSPjbjPQnoaFG0fMD8tRcfoJl4yGHHIwKduYglzgnsKpIbeg1dwXcex54pqkiXPUDp70WMxoB5yDkc7adNkRrgEA9RTARshQAcLQpDDaBgevtQARqqkFQWzwAelNCuQV3DI6n+9Sui0wlBZupwOc/Sh4lKqAdp3A5xU3GrB5mThecZyarzgSgEtjHOAahm0WypqT+TChGDg9PWuB8VXLPZTEgBCdjKvXmvIxvwM+hy7WSPLtcnzJzltvGD0Fctdn942B/8AXr86xTvI/SqGkCBSBGygcmqM4+f7p49a4jpRPEihME8jkD1qrKcygEEE1QMu243QnHJHrUM+NpbOaBGTKwyarsy9c4P86BMki6Enp6VKLhlY4OKTKRfsL9g6ljjkZI619S/s++IxNGltMdpRgA3r0xXFiIXgdmH+LU+oNLlkeNlyW3nJ479q2LPPyj+HkV8/Pc+ihsacSAgAjPoakKEDqOfWobOiLHIFHy4wfWrKY2deO9ZNmiVwOHZQenYih+MDGAKk2RFKMROwBbFZtwz45yqgUnqaxMDUzlHbnPH41yn2YTXBVuhYnArKMWmb9LnUaREEt+AefWtIjywN2MVT1ZhuQSusbZOMdcVLFskXIHWnYl6FyBfL24wxPatBGXByArcdPWoa1Elcaj7ByOe5p0t0qQkMQvPBq0rIiSM641eO3275VViRjNJba9btuy4cj+7UqVnqEYssLqK3Cb9xCjjJ7VyGuOpuuB8w/hpync66aIrGLJyRyK2rSErECQQCePeskXI2LVN2GyNp6VfTIBAycd81SMJFyMeWmA2DkdatRMDnbxj0raJzy0LAOBljnPFDHnk/LitGiEORMLnPFPDbuSBx27VUdDOaGO5U4xgVE7hlOF/WuqJxtamTq4BhJDYIHSvlj9oiYR28oY/eP3e9b0786FKyR8Ya1l7qRuBzxis5TjOecc19BHY+cqP3mMZtzHJABpsbMWwDwD2NDMUXISSxyc1r2AwykkjB6Vmy7mta8FSeAT1qxeHGPSpKuUpWABOMU+Ft0mQOCOtVHciRft0YMMEEMc8da9T8D6gZQA/I4HvXuZZK1dHg5mr0WeoWAcouHUY7AVoKSITk8sQMmv0ylayPyictWh6IyoVIyOzClwGHHBxya6TFxuDKu0Nu3HBWkwFPzN9AOtCbMJLUVycMuQABwPehB/qzndjlj3FUyopFk5jOARk9cH9aaHMYUABge+aLI1QHGVbb+IpRh3wDgD7xNSy7ESA+a2c56ZbpQHLyHB6dvWlbUh6CAEJuJ/D0pF5jBb5e7D0pkpMlEhyzFeelDfMxBzg45HrQWyQFfKGcgg/nTVj4bJLZ52ntUsydriqvGD370rKccg4Hb1pljFjBQNgA56elNyxBBBIqyWglyT8ucDtUpPcg9AaNDPqAZjuPak8os3B4pXKSYIpRS5P4UqMZIlcEenNS9xu+xFIxVtpG4DrRHEZh1+bHftWq0MWpXsTFHwFJAwPTrTc/Lx+VSzVXW5JuUHJGAKScLFGD1VuCam7N09CMR4VcE4AwB7Uq4Q7sfMO/er3MnJJ6i+YByoyo7etSMMqGB4POaCZST2I3b5WyPoT0qTLbOvy45zSYqaTYkiAIjZ+c9TSeXkKW+bvTTNnFJkksrMxPbpRSBvUosfIViclc5201kDKo5VTzQQ0D7WZcZz0pUjCJtXOQe9RIjUilZ/MYr1PrUitsTaRj15pozW4ssjQqQRnjr7VHKwkdWRju7VZpzLYFYszIVwPWpgpiVh/EPu1LZUe4wMCSWUbCOf8AEUyXaoTGW2+opF7imYgKF+b1qLLtJkHAXnB7CgTk0SoSxKDApLgMHRQc54NAt9xVicS8Hg9vanZAIB49qAW5GzYdjwQOwp0ZxkA/MRwKoGxhTJBU7hnpnvS+Udyr0bOSaCLdRSSZii4Ix1p74dOcEjmgERgl/lPXBIpjEMnXDY/SpY7CI22MKgwRxk+tEaspB3kkjkUmWojk4iKj+M9M08QBlAb5s9h1qTVRQwxbH3Age1Ubl1jcr0zxipkXZrYq6niS2OMNt+YDPOegxXm/iTdHCxL4ycEDkCvHxrtTZ7uWSvOx5hrcm64cKxIz+dc5cbjO7D06V+cVtZs/TaXwogwXAIO01WuM7uvtXMzclRirDjAxyaryo0k2c/KDmmmBo2qgxt6etRXUYUKVOQaZSMS4XY49zVdo1JwM59qCQxs/2vXNPBO0hRQND45CnU//AFq92+BGt/ZrlN2WZioUg9PesK2sTqoytI+zdDuUuoEIzz3Pc4ro4GdiMdT2/rXzdRan0NKV0bFvLlQp5bGM1Z5JHqawaOiOg/bs6EVYVVCBc446VDRumMJC4xzk8ipWAccELn1qL2NuzKc05IIXt1rOvpQE7U7o2ikznr5lbvkjsDzXMSziO8Q9MnjNZpLdG1rqx09jfxrCRuVWHO2sHxF4rnt0dY1BPPWsOWblctRsjlF8eXhl2SxsoAA3noK67RPEi3MeGbHc57GulRtuc1XRHWWV/kHBGT6ela63SMMNgk+tTJambTZHd3iogxgbQa5TWtfkywTKoowB2NQ7pFqF1qcNdi7uLliZpNrdFJ4qWwW5s+N+3PUCiSudqSSsdDb608dsVBLHGcH1ptrJLenMgHmHqaXLfYEkkbtnZ+XtOOg6VaUFMenpRy2MmyaK6KOPm+X1rWt7kEFsZz3pGUy5BcLIRzVyB1RDz81axsc0kyxG5ZR/e4xnpTi4255GK2MiZJMKuGAHenSNtHykHNNNmcisWZ+AMepFNEgcY6jtW8WcklqZWqvujcLlSAfrXyN+0leRq8qlw8rKDgnoM11UdZozq2UT5C1BiZpPXOazwCTknI619Etj5yo7sDGGfcOlNC4JweO9JmdyzDgScAe1a9n23ZHaokFzWgQDgk47VZkJ8tWJ+bpzUGiKLknJ64qS2IBGec8n61okSy/bkh9ynGc8V6B4BuWR0Q9j0r0sC+Wsjy8fHmoSPZtKCugbgPjn0q9sBAAOK/U6Pwn5BVjabQ/cXKkD5vfpS7dxwSVO089q6ES9gZghVchjxkipZCDIkZUsGO0sg+6OvNNmFrsbOQWGOcg5ANNhiJlVgCeOme1WUo2JZJD84xjHc+lQh23hcbgO/aqQ2ywFBygyAO59aRlKBcNyOpFZsErg2XyBg8HrTI43RmHAwAckdaWgMeV385wT1FChSCp/CncnVDzubgdTS4KYLYyelUJ36huUnpn0xT1Csyjd9cVLFoBwgIzkdqjYngLj65pIqyFLt5T4Gcdj0NRpIzKh6Z5Iq0g8hZGEi4ztXpx1pLfzBCRIQQO/c0aEWdx0kmVAUbjn5vagMMHB/wDr1JTYm5HOVfJI5HpUnKxkKCW/hpNCiriAAnlwfUULGAHJbjtVkyTQK4LZJzjiiRcqSDjPNJsyu2NDkklgMH1/Wkik3Rhev8qk1iPQryWHQjBpZYt8IKgF89zxTuy2kyORikmUAIPb/CnCQkBex9etUZ7CqN6YJphVlOBzQFupKy5J3Dp71JG4jB75GR3ps10GIzFiRz6j0oqCW30KbkybT2PWiXBcKw4wcEdaCou4hkRn+bAIjIB9TTkYlMnk5xmlYqVmRndESetBfaA2OvFUkYWs9RzFXc8nHoe9RhtmW24XpiqCyJVcll4yp65NEjYjHQkg7qnQ0WwzftBbHGAAPWpAQAVIA3dfak0JMJowIwQA21sc9qr5DSMcAtjrUpA9R6/eztxx971pzRMVDdCDVCFWQbvnIJPQGowdx3t9OKS3AicSOwKDOeM1Kh8v5G2gDnNWxMQS7lyCMHnmlEiDdu5BGBg9KC9LEWArFVJJ6gmnhDg7m+Yeh60GPUEZ2YbQPQ56VEYz9Klmy2JFcAc9/wCdKpZUYZIyMH1/ClZjEVyVRAB+7GNxPLfWpLcsxDZAbtQ0axuNeQp6YNZU5Y3OdwLgcZ9KyZbuRahGklowc7V6j8K8z8ZXSIqqh75J9a8bMHamz2soS9r7x5dqEge4YnHJ4xWBOCZn6n2r85q6yP1GlsgKbY/u1QnfdJgr0NYXN7D0fB9ulRSswcDnb60gsWocsPmJx2olJEZoQMxpwxYkkEVEx5A6e4qiGNMu09h2oJ2kDOaBIQMd/PA9K9H+EWpNBr0IH8PQZ61nP4Wa03aR90+Drwvp8BORuQHHoa72xbKpnr3r56qnc+jot2saUEgLAK1XEZVbLNj61ytHamWVYK3JBBOelSNIFPy9+Dn0rKSsbxQreXG3UHNEsgVBgEg9fasro2VzPuSoHPHpzWReTqwYA1LaOmOxzVxHIJMg5Wse/tGnZ8jCEc+1RdjvZmZJNc254c7ehqpPNJcAlhuY9c1abZ0pXVyGSzVlDhQW606CQ2zZQgY6itEYSXQ63SNbAKF2VWVQSK6R9WTyi6tk+vpUT0MOVo5/UfEjTSGNeg43Cs1ZWmPLfjUN3NIuxJFDvLdyBmrcVirrhlA46gc5pM25rE9roqMxBBBPf1rYhsUhI2rhj2oihOaZfVAMBsg44qMqdvrTaMmyvJHkcAj1qaC88grjkDsay0TJepo2t/yApwcVp29zvIBbmtU+pm0XoZSG4ORkZqysgcc/dzxWsWYSViTO4HA4oD8YHIq1YwkRuSQdpz7U0HCYC5OevpVp2Zz2RS1CLdbv/eI+9mviD9pO6kuNUnBwNrcHueK78NrMxrfCfL1y2+R/TPFVMb2A9O1fRLY+dnuAGAOOpoK5bA5PSoe5kTW0IMyvk5XityCHCoAcE8g0MDUjUhRt5I6UTMQqtJwfSszSBSByT6HmpE5YDkVUQZdt3kEyDnaOtdz4LvBFeR5DOG7+lejg3asjixMeakz2rRZ1ktw+4EdMf1rXLORnGFCnnHb/ADmv1GhrFH5Hily1WhcCIAEbQBjHoO36UuVQZTlc456V2HnOSJSFSMEjGTyaYr7B93BHGfWmhC7iZMKOT1qRiTGqqOhq7iE2DYRltzdec0CPys7/AJgvQU7leoocqc9OORil88uVIJAPTipK2WgKzBi2OcYJFIhbHX5R/EeKl2M02tGOZlwWViMDJxzRDIsiDAYHnBIxTSG3Ya5Mfz53Fepo8/zAcH73fHetUc8pNaDkLA/MwbHakTCyByCVycr60mJOwBl7nbxxzmlBDOoUAcEkZ61LNIyuOfkuV4zzj0qKH97uDDgdKqOxrew9iegC7Ryc0quWVeoHTipZQ7e5R1lAAxgYHUUQqGUcHBHHtUkMZhUIAGPc+tSq7RpljuyeMGqQ0AQSMvXjk4FLtViAfu0NkTEkIO5QNvue9GSFXnAArM5xON24c8ULjCqAuO+KDWLQrhgiqoUMrDdz2/rSPMAzqowg5UYxmrSua3SBSJApI2Y5wOtPCALwMYoehKSeoiqdyg/xGg5VyoUHFVuDaQNktGpG0Lzn1pVJAIHQdeKGRdXHlTsOOM98UVOhV2Z6fN8v3uc5z0pJRiUH7yk81bJi7Ef2bLEg7jmpw+EK8FgKRo5DFLP8zYA6Zp7Rq6g/LxSvYEuYRAoIA7n0oT99vxgUXC1xiYLKuc49KFXG4nnNIOVIa5Gdw47ketPk2lc7txLDB9aBDPLZgrDAGSSPWnBApyDjPODT3Jt1F3lupwBxihJtkeOQCQKVmCG7BG/PPX8KiBIhYqN30poNRgyjrtPA6jNTyZLDauAOCDSluOxErhF27eRRIoZd20Y6/WgGPjAZBkbSe1Nw292ByMjPtTQbDRHsZQpJ5JyDxTwgJyCT2x702wGhwsmPbBHvTmJeAE8Eng1Ja1E2AOQ2SRg0kEw25f5QPTrTs7GiaiJIyOxIxtIqowL3Eh2jCKPmFYMe5HcWxlhK54A4JFePeOH2XUibRwcbh3rw8yf7tn0GTwvWuebXRBkbAIrMk4Ynnd3r87nufqNN2SFfmMbiD9Kzb2HY5YcDr+Fc9zZsIwHUYJps6kDPB56UEpk0J5U7ScCiYMwLZ79BTQMy51G4jHeq5AXPP1qiGRE7mx27Uu0B2x0/lQJDtgD8c+9dD4GvPsmvRMD/ABg59MVL1TNI/Efdnw31E3mmxZk3DAJA+nWvU7SXcAD2AO78K+dq7n0VNtI07W4y+5STgdCK0beZXDccjj8a5Xc7Yu5Yhdl6dzzT9yjBAOaxkdURRkrkgj3pkswHU9RWLNOZIyr+7RFxyCPyNYryNIzH+E9Kye5005KxAYy3brVO6tg8bDg7acbkzlqZs1gRuYKSAOmO9QrphRVYIB2NbIaqPYjGmgNtHQ1EdKAckrgMau1wbuX7bTgpDY9uBVpoAAV6cVlKIii1ikcgxzn+dWYrZAeF5A5rF6Mm+petogSrAD6VoRW6sBkAHHStb6ClJltVAC4XJHenctnqCDQStSTcGYgsR71HKxOFzn39KlmowkKgU8nFV5SNqsMncO9YIVyB7ja3K844xWxY6grIMcMAO9V0CzZs2N0rxDnkjrWmh3IuGxgZJqosynGxOJMqcntxTV+YY6n0rpizklYVo/nCnIOKk2gDAzwMHFao5ZOzMvXJTb2TurbcA4P4GvgX9ojU9muXLHLt0P4134b40Y1X7p87XDZJI7+tVxwc19Dc+fmSHB9Se4pEQADmkzIsWxUMc5HPaty2U7S2en61DGjTtULt6A9c9qW7xGrZBIHAPrSRqjNDbzxkEdM1JG+UwASc9a0FIuoAsgbPSut8PBYHjbBJJ4/SuihpUTOSvrBnsfha8863CN8oBOeea6hDvKbGJAHOTX6lhHzU0fkuZWjVZJMm6MY+Y1IqlCC52rj7vvXoni82o4yZBBXj1qISYIGQDnpT2HcsBwkgI9OaJVYEMDgGrWpLFJLLhcLjnmmSSjKqp5PXNJgmhqMUOcAjpTiMsc8Drkd6ll6Mc2RIDGTgjBB6UhUsNrDaPWhCUbsSSPaNoPbj3pqK6qeNxA6ZrVWCcWloOaNpFTOcjqM8fSmRsZXKYAX0ApHNrcnkU4DDhgOabKnmRglsfjTTLdxqApkkAgd6m5ZgNuS3dRUSLh2E2DbnbyO+ajG7zsqMH27UJmzjYl2b1Gc7jxzTlXcMds1LYtxvlP52QRtUc5p4mwAuT7e1CdxWsxnIUq3zbemf50LztBbgkGtBSkh24q2M5GaY673DHgjoRRYwcrieZgrkDPvRuO5fQ9qGrEvXQlaME4Hy57etMOAxjUfN6ZqOpolbYV3IVTtJcevOKSSQs7FsAEd60jE0v3FwZNgJBLDn61JuaMlQcEcfL6VOiLWmoq9BnuR0pJWCsQoyKEN2tew2JiQSxzimhlxgDHvVHJLuh4nyoypz70Uhp6EIjXhiduOoWqzExLJkEx46ntQinFImGQGBXJ2j5hUeDnKfPnk1GxLYJyQME5OBQI33swPy9MD0plQZFKGUhYxgH+LPSlhA5PKHuM1Rqx5wpPQgjrQC0sTEcjrQzNjXCADIIY9u1O2Ajdj7o4OalspeggYLgj769fpQZcjcTgYx+NNAyN+eAQODmpAGUAoueOKYJEYYtGnZv4vSkDE/KvGRjNArCsoADd8YpxkDMoIzuHIFKxUWluEiIoVs4yDwabGqtyuSafQ1snsLIoCqW6jqfSkGACB0PQ+tSmTITpwGGPQU0pgliCvy8E02zJCYjWYbiSTzUsjDaABjPQ1KTZqrAGXo5GcYzUB2LE2AOnWrKbQiW/O8n8R3qEoGd8AADA56VlJlxVwukUYQnapIXPpn+leKfEBgl5KuN3zFQy9DXzmau1I+oyOK9secSKcs5OD0xWXJu808dK/PZ7n6VHYeMPknACCqNw5eRieQPasmUxVG8jHA9KaQMcnHpSJHwPkgZ+tPmC4460AZVwCCc1UfBGO9WAipkDBBxQCEJOPypMAYb+RVnTJvIvYimVO4ZxUsaPtb4Hax9v0yBeCVUcg8173pYR1UEjjrivnar/eNHv05XijWjURuCDgdveryt0OMHrXKzvhsW4Sv3s8dyKsExrghgcjPH8qxkzVNjJJgV64ABOKyb+62kcdKxvdnTCzMS8uWkk2Y/M8VGB8uc4AOMn1qHozri1FDWlBXIOeMfjVch5cDpmnG99TKbJMqAcLyeKesKtHtPQ9a3ME2itLCqyJtP3fun0qJY+ozle5PU1SLTbZcSFQPlzj3pJUDOPlHTBqJGxXktzgOqj2pBCWXK/MxPIxWDjdi6koieE8HPPSr6sNo2nP4UttBSRbQghd3FSeWOWOQB0rS9yYoCm1eeRUD5IyeAPWoaNuhXkmdSCvHvVIyAPuDndjrmszG66EE0qgFc5b1osblmcoCfcimjaNzq9OdZEXdkAjAPrW7B+OCOlZLRkT8ywkhx7jpVlOW3dB2NdUNTimiU4PIwMdz60mMKT0LA11RucUlY5nxhcbNOkLHaNhz+Vfnn8b9VF9q9w2SBIxAz/FtJr08LG87nPU1g2eKXCYZTu3Z9Kau1F5PIr3UjwG7gDu5A4qSPHORzj8qTILtvENyE845raskBT5+3SoZSNO2GcnB4HHtUd6QsfXLDvUmtzFaLL4JwTWhawmPb3rS5my5g5I6YPP0rZ0m8ZbuLHIBxg9K1pP30YVF7rseteGJizHD9SDg+ld3BLujVAOpHNfpuXtOmj8rzeL9pcvoXQKqgNuz+ApUO5eTnHFe0lY+Z1G/xBQ3Q8imyEAPzgdMjrQ9zRLQkQAYPVcYFJOSwyc7G4ABrWINIcoWNSzNxjoOtSAgSdNuFA/CpY0lYZtbJRCCD3xUZTy3KA7lNIzdiZZFUBccEjinlUkUMrdKWpqmnsMmSJFDKCST27Ub9sZyy4+vftVJkyTAKRFgZPPWmvhSzjhmNPUlK2pIvKszN1FMI7jk5AouNoQKqLsf5cEnNNilIzhs+lGgJ2ehIEdoQxbBPf3pQuJWwdxP3ealst6gzHbk8ncKXzAgKkc56UMi6H7hvOOQVxTGj2MG6HoB60IV7ivhpFAHToKegyy5XFNkPUI415XuTS7eM4yMjvQmNRSGBcjII4P1p7naTgjjrTbLauCqNoxkAHpSyRiQ/KQpxUI0grIjJDL39jSLGHQiQ5OeorROxnJaj3iG0qQSOop4UMd2NuBSbuNaCNlfuvjHaoS/IYLtJOPrQtSm0kPEQZ927GMbafHhDtxxnNMxt1JFImJbt2BNFTdotJFIL5hKA8c8ntUUZKwhGOGHU461RFgSR1OGHP8AKmhREWO4MTkEg1LJaEAxI+0nGOB2NTLhQAx4xyMdKLXLp6PUaJDlgm0gDAyKSRS4DY+ZORzTWh0tpjWZjwvT2pWPlKMenOKvoZOPYRT5g24ycE/SlIWZck7QOMjuazZVhMbH+YZb1FM2Hy2wByeBQTKI5YfNCE/f7r7VIZFDYUk44wDTuEEhohwwYZxjJxSFfpkdAe4ouy3HS5EcbQoODg5B6Cnq2QzZzkAfShmCGM3zD0HHPepYyiPwwB9PWp6HQnYazh2bGMntUTCT7wPtQjJyuSRv5ZG9flX9acxUsWzwe1EhrREDKJFYkD5emKkTCwFSOcZAoQLcQRLMAQSCevtQyBGySemdp9KpspoUMkYJUYAHTFUEdnlx1APT0rJnTTtsxtwhMbOcELyRXiXjeUyajK54AJwtfPZu/wB0fVZKrVdDz+6fYT+JNZk20kjnIFfnkj9EiRBRjBJyaqS53HH3azsW0EbEAkfSnbAerDJFIgdbxnDkdFPUGnzlOAPlPrmkOxm3AyTnkGqzqVXpxViK79BjOaA2Dz070AL94ZHQdKWEASq2fT+dS1qUtz6m+AWurHFFEXKv5gJ7ZH1r6o0OcOA2CQcY4r52urVD16L906QAlO34dqtxk7B9Otcz2PXhYsRthBnBHp7VIsmAxA4HSuWWu5skQ3Fz8xXbnisDUbs/KAcZrBux0wSRnBysjZ5BHJ9qia4ypJ4ala5s2NDBlUdTnJq35avjntVxjY55zuL8ioAuP60wyZPBIVeorYlXZB5uQc9V/WkV9xDfpTTN4xsWoW+QcYGetJIwJU9D296Gb8pWeQjDdexAHIqZZNnJ5z71lYagOjCPuJ6npzUomRNoJ56YzUOOtwcehbhuVIK5yR0xUkcwON2OtWkZ8jQ6WZQ+OmeKjmK7eW+UdqTjcbdkY95qcaLtHGBk1Q/tSGTByPTNZyjYwjK4zcZWLHbgHjPSr9tbfvQxBGeeOlZ2OhM6vSow0Sqcjvmt23B6dulNRMZMtKoAz3Pr0qePlQCMY/Wtoo5JEuw7WO3iluFCrkEE4HQ12QRxyPPvifqaWug3hJK4jO41+cfxb1ZLvWWaPOBk7cYxzXqYO/Oc+IaVFnnBbcxOO9G3PfrXuHzrDkHaByKtW24jJXjHSplsNI0YSeAOorThj3oDk+uKxLNO1UnGB271X1Ysg6hjgcCgDKRiZiW7Doa0rIdVbI9PagTJy2MdQM9fWrljL+/Qk4APBFbU3Zoyaumep+Gn8yOLYcSDByK9JtJg6LhtpGM8da/SMsleKPzTOFaRqBzJECrD0xQgAzknJ4wp719Gj5KaFADkHJx35omhLDAOeOc07kpEkRVlYAnI9KixksTyKuJpoOYFk3KOAelPmcDqgJfpk9Kliew4N5eVx071FLH5gI+6T6daSMmBjLr1PHJwOabG+ZzwQo4wO9NiSJyMnAGOe5qOVc9D9w9D0pot3sP3AENgjAx7GmvjYpyMgdKTEiOSR1+UDkdcdhUvk5wu45OOad1YOVsPLypDnfn0pxHc/JxxzRuRFrqNViVIJyO1SoSy4J2n1osaXVyLhjjkMpzmpGI+UjpnBzT6DsmBBQHaBvIpcG4k2kkMOCKkT0HCMISQOnWkbKsBj8ae5KQ/Abj7pUdaSRG2Y3bvXHU1PU10sNVyjMpGM9D60x97Ac4A7Y609DFvsPaVzuLDAxgY7UCQsg+XBH8XrVpDU3swCuoO07XPIJGRTcjOTyR79TSYSbJfMMknzJtXPFIcGQkfd6HmpLWu40RkZYnB6U4lSpV8kgD5vSgbfKOaRVYqTgntmmZyhxnKn86aIbJQ4UE9CeeaKTZKaKOR6Y6c05wpONwOe5ouy9BrLvC4P3eM0yYpvYYOB1pozGo+wbscZ5qVmjmkwwOGHA9aDRO25EECgdyDjPrT2cIDx17UIcXYgMucDkDPT0p8QCGRS3OOKvoaqw9R5hZgMKB6daQsVUlYyyEZY+lR1G2EchUDAyTyCe1OLMow+Co9u9DJsmRkFsgkqD39aNygqAxAI5qVcfLFDkO1doJB70ivkkEYJFVcTfYjRAEIcZ3c8U5fkUHAx1qWzG+oCRWfJBIPUZ4pyTNlgwXPTp0qS3IhZW2O3GV7npQSfKCrjLHknoKtWElcQTAYGdxB5IqUyIFIxjd3pMbIyo3DAxj9akcHB5GCOnpSTBbkaMVG4kgdiOtNLbiWC4PdsUma7jWByWXOKpoViueSRnnOOtYtm0PdG6ze+TbSkYGRXhfjC48+7Y7gdxzkV89m7/dH1eS+9UucRdsZAT1FZkjknkDHuK+AkfoiIw5KY4IHFRXsewL23H8qkoiSMbeD04zSkY+8eeuaTJY5ZdpTBIBPQVJK+WxjA6VIWKV1Gc/KRxVN9wwM5x2qxEZXJPao9nXnNAAOMUpI47H1pNXHc9f+Beu/ZtUEUrZUFSGPtX3B4au/MhhwcgqGzXiYxWkj1cOuZHWxS7kOMYB61fRjIc4wQOa8tu57UVYcAWAPpT4piUIUgY5IrGW50R1Kt7JkMe/fFc5eK07rhiADwM1xz1Z0xWhUeVkdtrB16DiqEt20b4xjnvVRRDLVtOJG2lguPU9auQyoHySAvcV0pEa3CWeJ2AGMduage9itwFZyzAdOuKqzNoxbKM2pRRIoJGM9arnWEDg4IC00jthTJ/7ejUqCcjOcH1pG11ZlJDDPt1Fa8mhuqYz+1guzGMnvTW1UshYN82e1Y2sy+RIgfWJFXav45pH1lkOQMnqT2rZQT3M3FIlt/EIifcu457Z4qw/ibczDbnucHmr9kiLGfeeNJLcL1x7dQK53U/iY0LlEb5SflJOTQqKMKiM0eKdQ1a48tRsQnjj5sVtabpF9nzpJGdDgBDxzXHWSRKsjsLGBlwCOmODXRWkHnEgqenpXJYhs6HTkDINvykDFatuGBAI47mtYoxdiwhKNyRz09xT1c4C4wc1sjCW5ZWRlyO3aoLlgkROTzxXXFrZnLNa3PDvj5rn9m+HpYQ33jjB7HtX58eOrtZ9UmbIZtxy3vXtYVJbHm4qXuWObGFIwOlIhOM4xnvXpnhW1HsCVzjpVuJQANoBI7VL1NY2L8DgA7hya1LfiNcc5HNZtF2L9ufLKnHvUF6VaUgDtUgzIZh5g424PWr1mzhgS2R6UEXL7FSGJJI2mm2zlZUIO1eMYrSOjJkrnrPgUhoVPVj1BHFei6a4KkbtxPb0r9CyuVoJn51m8Xzs1o5CUOAFzxmp1jLoFZv3uOQK+r5j46pFjimwDkKMYPpSoxIOcnHekYx0eokmxd4U5GPlqOH5iwc7UH3eOtax2NnYsxMmRt4OKGTcWRjlsZ/Cs2ZyegYyOM/LxxSiM9D07jFUmjC1yNSyE88D3zxSyNnkEZI4NDKVkAbfHgEs3fjpQYyduTg+goC7S0FlbcEBO4r2PakAWdVBUHnI46U7mKd2SbRJ5hX5hn9KPML7nbCgDBOKR0JaC7sIC3JPYD9aYkYPOd3tTSIQAFQxP3Rz9KaFE6Et8vfFU/IrqPaQs3Gdo45qVghC7RyRnPvUo3ikEbFc7vlOePc0kQDPIcEsrYOO1DRMtBY5QysmevFDOCcHsOKViE0OgMnmdAQRzmkAAckduKEglKyEUhsoMZX+dOGYhjaCcc0nuYc3VDG+bk8gUK2enAqxc13qNaQE8DgenWnY3MxxwetDHzAJRIDz06VIN2McnJGSazdjWDbGpK27y8YGeOOtDMgbqc9x6VSQN6jgWL9RnGNzCmbSEAzwe/rT0G02OVMDDjgdKKLmbVtCm7b1IA6U04KgdMdT7VCNmSggS4VjtI4pkkYGVzyTzVJmezGxjEqqDjb+tOZPn2x/dobLY8YBIxlcc/WqxClvmfAHT60kFx/meWCoQZI5prRK5jk4BHUVZakuoEhTtAwgPY/zpGjMgYjgj7uDxSbsK6ZLEMohOBj2xSMWMhAPyjrip3ZSRCJCeMZyeKGYjOUyelV0B2Hr0VVOFBAFN2eYS27kHoalsybG7wVYA5PbNP83e6qwIQDFKxKZGUB+Zc4HanREhANoA7VRrpuBUsMEgZFMR9pCEce3rQK4FwHOByP0pynOBjK561LEOWTMZGcYzikABXJbk0hrzGPgZUAucc+1IvCtk7gD92hoq+pGXKFnU46celVLV2lMgb5wDWEtDrjqjK8SyrDabSrKWO1fXkV4h4nIaUkAkdPpXzWcO8EfX5FG0mcxIAoB5xWTchY89a+FkfehF0yBn2NMkcsrZA4rNARwx4O3I5pl3naUApsojt0KkZrQ2I33h1HFSJlO7U+Wflyaz5EPJJqxFaQgeuelRjAIH86AHkDnFNDYX8aAOk8FambHWYDv2LuGa+8/h94ij1bTrNl+UKirx3rx8dFvU9LBSSlZnqOmANCOntWntYE4IBrxbH0KtYmRWEZ6n3NRgkD7u3PFYzLTK12jEFR3rKki2ZyMt0rkludMWrGddgqPlUDIya5fWdT+xq7EjAHWtKduZXFy3OSn+I8VjIsbNy33QBzT4PiVBcNhG4HU17CpRtcpQRor4vafb85O7vnpUyX8k0gk8wsOuaThbY6oqxIWEjKWemTueQD3qOU6IsrtlUZiRke9JHIFk+Vh/tVex0wZLJMsbLhvlHvRBexgkFsqepqHZM03Wg43EYy24hAfzqL7aroy8E9CB2qkYcje4oY7c5Jx0Ap8O50LBSDjBB7VqkS0ZOo2sjI6HghTWFD4bkurlAISwHXHelKaimctTXU9D8OeF1s7ZHliCSNxz1FdPa6amSpY7ewrwq0+aRgy35HkttAIU8HPetXTCVbphe1KIrHS26IsfTawHSrcbl2wBjHOa1izFrQnVQzDOfYn1p6JiQqRkr0Oa2OZuxYU56jJNUtVlEVsSRgDvXRHWyMpao+Sf2l/Fm63NujjaSec9+cfjXxXqs3nXju53HJznrXu4SNo3PGx6UbFRcBQ3rTlAKYx24r0zyR6IAVDHA78Vb8srtwc+tZSKRchG4jPH4da2LVMFcc9OKg0sXEwmSe5/TvVG9VchjjP1oE3YyJyHmAXKmrFszAqvT2qkQaifPGcdehqWAKkY3ZwD3FO9mJrQ9B8AXnylA2AD3r07TTtG/rjkEV99lTvSPgM4Vqmhv20wKqOvzDNWvOCvlc49zX1adz42rsSKN4LM3A5waci4jY5wMYArQ5I3B1/dplcgdaaY9u1jgBgQ3FWmavQVoyUGM4HccUAEOrKcHHXvQ7HPNXZM3yxsQMlvSoixSbe275sDrSRD0HvIWJCdSfSlRCpBxgjj8abHFtiBRCzjhiRnI9aVnypxjK4HNBb0QiojSnG5iecUFmjdcKPvdKRhy6jw5IwOMnJpSQCAas3Wm4rBCN2cMvANN8xVBAOSo/WnqF0h8bKyZ6Buv1quIwjMBySR1oE2ug+I72P8J5x/WlwFAJJHOPwqGaxbH7FYMT1XgZoQ7JDgn5utJi3HlADubGMcGmohzuIwT6ihCtYekZOwbu9NY5ckMa0M5iOxIXZ8mOv17U6ROFIJKnrn1pMySYxSVcqemOB60IoSPPAPpQXfoAUg9Pvcmn7QCyj1H5VLJ5WxY4R5LNk7RxQeUUKx571BtBWBgAxHPynpigbW+735Jqh31F8wbwBjJBAFJykykjCr0GKZsh8jZJY4BPailYl7lCMLvO1iWHBNMdzvx1zjmmZXBAQ4IIwM4PpTvNLOwRgz560WFfUaCBKwJI56ipYSsaAsSOSR70mirtbEc0qyBQCd2c7TUcfzSFioPbb6UkTzX3FbJLA8cg5pAyspHPXoD1rQpEZj/dER5B5ODzz24p5JEiNtHT86GSmP87HcDPGMdKRgyg9h/s9ajRM3iIFAxkFWPr3oGd2Twe/vV30JaG7GMhIOe49qN2XHBJHXFQ9TNqwgAK5XlvfoKfDlgVbn3NA0NLeUrHPPShmKgEgn0qrGjDcDGMjk8EUmB0xk96RmBUADjrxT4HRhgDJI6UmNbhsUrx8vc1E/LE5wM8UI1eg/nzc5APemCTecAd6kzbK1xJ5b428HpUVuvlKxUZyQR9KzmjspO5zniedZEIDHdk4HvXjHiEjzpFYksTznoK+Qzd6H3OSqyOYuHbkDkZxmsy6Qlsg7gepr41n2gRgH5QOevNK+AhGAM96zuBDCQGx+tJM4ySF6UhohjkDtgcY5Jq+G+RfSlYGRXHzu20YWsy4G6QDnHeqQ+hWcKHGOFqNRk0yRvOOaawyMgYoEya2nMUsbr1Vq+vP2fvGBv7GKJsMVOzaT1zXJiY80Drw0uWR9N6NMv2dW3ZC9T0raikzKMHivm3ufTxloi4G59qYxLFgeB61hM0jYqvHvPDcGqs1vzuPI9T0rkkjW5mXcaggMSDnriuL8Q6U1wJFALBge1VT0dyoyscJf+DIJAx2YlxxgVz0nhKWzLfIFbt7mvVjVT0KTu0WLKG4iIyxJAwRWxFJceXncQD/D6VvGzPTppFhL+6ViMEYGNynrUT6rcKgO1mYc9ecU2jvjTiyjNrl7MWAjZI1/ujk1DDqV6rKoDnPc9qzZ0wpRHtf38g3AYjGckjk1YtDeTiPnD55weoqLIfJFGylldSSIWDELyOK0rLQnd97KdhxnbwapESsloacemJCnAK4OQTU8VqoU9yck4qr2WhwzehDc2q3M5AXGQBkCt/QtCWJvmBXaO/euObujhm9DoYrFMAEcHnNWYrQbiu36GuCxzsZNF5fG0Yzwas6ciLLnqetLYEdBbENhiMDirKkKp2nA9M1pAxZYzhUz/FyKmXswH1NbIwkKWAJOfxrkvGWuJYaXcmQ4G08g+lbRV7GE3ZH53fGrxlLresXILfIZCVCt0HpXj8zbtxz1NfTUIqMEz5zFP37CRAjpxxUyqAcetdZyoljGCQDyPU1MqnI757VjLctGhbxhCrHqa1I4/LbPPIzUllqJSPmzx3BrMvMlsknYQQBTREjNlVg5J5b+VWbdlUhmwDjrVGaNW3UlQ4IAI7dalx8p6D6UluX0Or8GOEvVVSckj8K9e0q5xAqEFs8/jX2uTzXLY+JzqDcrm/ayfIAfl9citCNkUORzxwcda+xjfofDVVcZu2j6Z4HJNTtIyyDgFMAkY5xXQcFmmI8uTtUHa56HtTmk3EdweOnSq0NLkiQquVPIyD1pJhv25JXB4OKFYh6jUDgYHy56E0mMBONxPJJp2Ia0JVxsJx06e9BUlQMYPpQQk7jIVHmJ8uSeORxSsVZmAByO3ag0em4qkRgc5I4wKSVRKnDc7slR1NAJdhJMnJQEE80jkyIyMTg961Jd7j4IgMkZYYwCfWmiEMhAGDn5vSpbGokjoI0VQMA0m4F1ZRgDIxioBpXsRyZFyBuAJ4JHbNPQea4C5U52g5ps02HkKyeWDyDjIpcgKTvBIIyKixDlZibxuJPIHA96miYKcsMlBwKuwc6GuwlyUHy5prbWPyf3hn2/xpq5PNcbKAGcRncD92gbyi8cgHpVMhJigFnIYgkjOD2FKGIOANpxwfWpZpcFkBbjG0d6VFz8+3DdjUdTJO4qSu7ZYZz1yOKcTuKbffiqsjoiMUfLuxtzkE+tLENhU9h+tDB+YrBTICB8w6DFNKBkyVOc889KlGiIy6ZzgkrxmirJe5Thm2jH3AfU9ac8eZMg+22ixzpsU5DFQPwFIjEJgKoxwQKHoVqTWdujFgxCDGRmopQropBG4H8DWd2y7K12Myki5xtOaXO5nC/fxzQiboJQR27YNRoRuHHJrQZMrNhR39MU0qcAnpUsCAhlJYfWlQuMEDoc89KB3JWBWJW6kd6ZnYck8mqL0e45GGQOcE9RQYTIpIIwTUsl26CeY4jyOOflpqyhlY5AyaNBXYSENNls4b0/nUTFlAVQCOc5/nV6A3oS7suuOB05FPKqGOSBj0qGSlfcibl3w3HahTuGV4C9/ahotWT0Fdyg65yMU1nA5OCxPApJFyb6khALMeqDtURBJIGBzUMy6kU0ivndwQDVRnCruVsZ4/Cs5PQ7aRxWuOWnllc5CjC4PSvLNfk3zyLjLjqRXxubPQ/Qco2OanARSoNZ8yhF4NfHM+tGRMcnBzngmp2iURjJyKgCowGF7e9MmiZgecUDTKwV1bkYA4zV2CQt8rAY9aLjYrJknGfb3qhcxbQTzu6kGmmSUS2TTGJLYHGe9UAhGCM5wOtI+HIAU4zigTHj922D90dK9P8Agx40Xw/rMMTtiJ2AIJ4rKrHmibUpcskz7j8Ha2L+yhkHIK9a7q2kDiMr95ev0r5irHlbPpaU3JJmgFCrkncT2pzbd2DXE0jsQxbdSTg4yainiU4DHIHvWTRRk6jGjAsB0OBWJdWrOR3x6CiLswuZp0w7TmPcC361n6pognhyIz1zn6VsnrcE7O5zN5oD27nb9T7A1UNqYAAc7c9+hr0qUro9SjK6RchC4GVAx29qka2jeQAoAB3rRs9GDH/2dFFg4Bx6irC6GmV3xjdx6VLTZ2Regg0WGFiB+IxU6WMQK/INvaotYlyNGFUOSAuO9TrOkeOnsBQ2Yyk2K+2Q4GST1xT7WyknkKKpxiuedRGE2kjd0zQPKIeVe35Vv/Y/LiBHXHBrinO7PLqTvoiRE3g8cCpuNoAFSYleaPceM/jUtpHsydoz71L3Hc2oVPDA/NU6cNg9RxWkTFstIg69PerCpgAE4xWyMWyteS+QpyQBg185/tA+PotMs5YN4D4IAQ10UouTsjmmt2fBXiPVjqmpSyHJBclaycZO3v3zX1NNcsUmfNVpXkx0S7UAJ4Jqwycbc7q0ZkmSD7gKjpwakhGX9M9KxluaGrHF8ijq3TGa07NR8qnJx2pF2LQA28phz04rGvpA7suMhemO1WkTJGeXwwLZOeKnQAkh8BR096bRj1NC0cbTz0HFP5AyDnPOKlbls1tAvpLS9RgepA/+tXtWgXiywxtkFj1B7V9PlE0p2PmM3pNwuddbHzMZO4kgVbkZV2sCRjOfwr7ym+h+e1okyRMuVfIY4P4VMVUkgn7veus81qxGRuGc9D0pYwYnBJ4PfFAN2Q9XZTtGPmqRgxQdAaaZF7iRqArEZYp94ZpshVOFBHcGrRdtBUfbFhQc4PNTKeVYjGR370mRB6jGkCqe3PQVCreYWcfdHyt+NNK5cmSJGFDNvwH646GnLggAA571TZklZiiRA2AAcEAmpFUITyCp60rmtrkXmEtIFzs2546AUwExrw2W756UWuLYeXdtuQceopSf9HZlP3T93vU2EtwKrIq7hgjngc1EGCMz7SDjFGpo7EsYQJuJI74HWmswYZUe4oMJrqJAG8xtx3EqfwqWSYleTgEYJq0Zu41OE2+vrSgFl29B3p9RpaAhyp7lTwD6U/I8wqq8YyKlloQkqwcjJbjimB1VmGSXY557UrFu7EwjMd+7aOSy1JFlgCDtGN2D2xUsxUXccuEjbJA4zgDrSlxt5+TIzQjoVkiIR4QndnBzU0ZDA+YflPIolcSaGxcTF85TGeOuaVwpB64eki0+xDA2z5gAaKoi5TiG1VLHGeKcf9ZtwQMcGmibkhDYzwzEdahdvnA/vdqoiQB2bcuCO1SISSqgZGMEmpaBOxFIDu2hgoH3vSnMwjJXv60hSkPDCSTbnjGelQk4VgvIHNCFzCwzjdzkMelPd8llBO3NS9zRPQcg+YgHKkU0KFYKAcH2pol3sMLs+9SeKTO9gv3s+3SmJMOfm2nAU4+tKSUOcfhS0K6iAbsMeeDx6Uzyg8mzrg9aLmiS3JZXyN2OBwKRVQqWAG6mOSuMGChBPXnimlGZiTmMDuehoM7WFVcjj5m659qEYeQQQMmgafUJHEhBPy8YoXsM8dj60maJ3Q1pTGuCMf4U6RzCdyrkEdKhoyKzuZAc4Gap3hMUIc4A7VhN2R20ehxuswAafcM37w8kH0ryPU3LSZPG48Cvi82dz9EyhXiYUy4cE8nOap3aDaB0I/WvkXufVFS3ZVySD16VckBmIIHyjsfWkNIqTKdxyO/rS4JUEnihj2K8iqXOCakicDaOvuKkZZkRgMg9s1SmQDJY5JoTE0ZkgAfAFRtkHgVqSGckZHNBIB96BMXAbqasafeNY3SSjqhyDmh7WEtz7D+BvxFGqaVDbGT94qgYJwfzr6R0S48xF3tk4zXzmLp8s7n0+Ftyo3Y3DYP86dJxztyBjNeU0ektxqttQ4Ge30pjnIGazZoZl5GcMpOFY1UlhJlIxkEYzUITIFgKsynGO2aWS2DgBxtXrn3rZPQSM+50dLiRwRnPv1rFvfDQkViAAg/hPNXTk0zrpzSaTMmTS3jbaBlk65HFQvbsqk4wc8V3Rdz1ISTY2F2jdQVyScVYW4kY7iORwAGzWrbSO9PQkjnLyF+R2HGKkVmLg9QORXM5EuRNCJHJyhCkZqxb6fPI4AQlAwINS5JLVmE5pI3LLw9JJ6rjk101rpUNptwg3EcmvNqyU3oePVquTsi6Ywo2gdaURq7BAcjvUo5x0cKKNvUnjFK0W3JHJxW8VoUQeUH+YdTU0ERVeeoPSs5IDRhVvLJI4PP4VfQopUdAR6VcDndyVCNpYdKeH4UscelboxZxnjnxQui2E7SOFEYJPPNfn98dPiE2v6iY4JQ8eWyPxNerhI+8c9eoo0mlueLq+TxnPWl5LcdK99Kx8qLjfkc1YhIWTnNDKRM5Dccdangj2kYyD71i9zRGtaAknJyauRnZ0PXrSLuTupEeewHXPOKwLwlpduRgelUmRJlOb73Aqe32hCeeOtU79CEXocZIXFWl4YcYGeai7uUyxbyAyd8A8Edq9S8G32+EAt0wM+texl9Rwqo8fMY81JnoejzhgpORjpmt1xHLEUOFJGCR15r9JoO6TPzLFK07Eoyjb9+7aNrD2p6biFx6ZP0rvR5T0ZFGxzuySARj6VZLR5BOQM5oaZnJpCEK0oxyTyDSo6u+BkqAaRkmrj1l/fHAwxXDEd6jlKsvyjndge1NG9x24B3DEEgc880RIww0ZJVsfeHSmyW9dB8o+fceVANQ7QhBweRwvrQmKWo6N5I0B4I9KRsooIG456VTaMle45hsgc7PmJ3D1pX/AHYGeR6enrUpnQl1GsHGG2lf9k+lPKkYxyp6/Wq6ENjQp+bCkAHuac58ofL/ACpBEAWVWJGASB0pyqHjOMDnk0Glk2SMiqpU9ulQv8gyACe1NCkhWUtjjj0p0iHcQwB9KZlYVgWJC4yBn2zUIJEhBPPcZpdSmrE6AFmJQqmfm9/eiUq0rHJXjHNUTa4w5AbgkepNMZBEi5BIPGam9i0gAKvtGcHrzSxjO85wOcZPWk2JpjgSCWyOCDikfzNhcc7hjHpQmKwKu2IBjU2AxCkUEKxG+3EfJAU5GPX3oaXkZOT3wOMVLTK5rEh2MmRx9KKgfMUC3mKEGNnUcU+ON2k28EMNwHTp71oNz6COSQuOB2xQgDKQ6mNl7nvVdNAvd6ipGiEkZYKMke9RSgFR8uO/HpUoJJ9CSIo0eNoxnNNmOShUZJNDRkw2bWOeM9vSm7lZuPujliR0p2EooRkUHco3Ef5zQ7k8/e/GpZql0HoyB1bGBjJphLOVcccdexqkU0hqx44wTnqD2NJ9xstkqvb1pNmdhAqxpgcAHODQwaWTIOFORQzSKJooHCE7NyDqfSkkLIxXIAx1rK6ub8ulyDdIpCrzt6DtQJVVyccHpV3Jt3JI22RgqBzTQpZHPSpbE12EX5CDyQeKjBRJBhTmtEQiQoC4K4AbrnvTmlAYFmwOgWo1ZdxjzfdyvPWjdvYLjik0FlciulJRgFJPbjisXXL13iAKAEgCuaq1Y7KK95HIa9dCLTpOAXZSK8munSS7IY/N3Wvh8zZ+h5R8LMi7I8zcg5zzWfcxnaxY96+Ye59QVogpkOQQKuFvl4bHbikWRTKpY9cnk5qPOSWCgDHehgyOUg5wcH0pqqWXIbb/AFqCNS6rZHUY6c1CyDcVxkkfL9aXUZkXKbHJxnmofvAnpWqIFC01kBznmqAYwbg446Ug4Yc59qAOz+HXjCXw1rcReTZFkck8A19xfDDxpDr1hbOs24kAk7s5rzMYtL2PTwk7OyPWbW4URpzuGeKvl/MXg8H3r52S6n0kUMVcKy5x7moppAMggHHQ1iy2ULli7c/lTHXCgDv1X0qUJjMEjK9KkWNedw5NWShgdTIMLnjrTPs6bSW7n8qtM0K9zp8Tliq8nv61mSeH1mQkAHBp8/KzopTszPm8OBOeOOelMg0Ehzgkg9QOlae2uj0o1rImTRQG4G7BxUyaQoLBnweuCOK5nJ7kyrN7F+DT440ToxNbFrbIBlYwAeprNyutTmlNvc0Yyo2qoAPpT+o9xUWOTcXcc5IzjmlBA/iOOuBRcWxKBtIbO4n36Uqxs78nHvjFaJ3KJPLXeoB5+lWEg5xjB6mm0iXpqSRrzycjNWIyXyCMehoSszJ6j9xRTxwPSs/VdVWytWlZuMZ69K2TsZy20PkP9oX4vOEntLaU8gg/nXyFqV29xPJI5yWJJr6jCRvC58/ipO9iop7mpFHOcYGK7meU3qSLHvIwfrT45W8w/wB3pUvUaJwGH8PBq7CAiDIrJm5qQbfLHGPerMR3DG0HPAoFcluXPljnBGKwrgE7mI5J60CITGMqM8NxmpIcqG+mAKpK47Fi3yhC45PJrRlAI4bBPWkSx9vuDPzwCBnFdf4SvMMIt5OCDz+NduHbVRHBiVeDPWdGuQ8CsMggDP0rpYHVl3LznvX6Vgpc1M/McyhyTuTbyshI5B96tqyh2+btjmvVR4mgxeCgHG1TUrglt5AAwAB2JqzKSuV3y+4Z5z3qQAfISm0kEZFV0OeyTJ1C4YdeAOajZ1ClRyR+tR1Oi4OdwT+Ej+IdR7VIs5JKnAXrjvV2uK4xn5GTgdcUqSbG3HkdqEuxn11HSOo9mprNgsuM4Gc1I9LiCYAKSSTgjpSyAqd2dwfjGKaNQRXKDPA9Kdw8e08AGqIsgY53kDgdaFbzCBjg9KLEN2dh+cgqw2evvTHIdwikDNCRrcEYuvQ4WndQVP8AD60CbGowRD1J7EVKMMBknkYJ9KbFEHjWNCgOPr3pqO0zZOPfjvUlNkxfkdivIPrUTMCCeM+nvVbGd9QUAKQxAbbwB39qV2VI9qDAH8PpUPc1UkRlWkjwDtPXNNWPzht3jBHzZp6DbuKg646KPlHrS5ZiD/ER930ouZSdtBioUCvjO05OelTLKoTOSC33RUmN7MaNqhAfqxNNYA/MBwOR71W5pFajydoBGAT2opWNXEpFQIwmMtQrMrBfbGM07HPfUkBXsck01mUHbzkdaqxqGeQRkDHTNRO/G4DPGMUITuJEcIFPyD16gfUU5eQzbfungDp+FNkSEcuzc9emDTEcq+3rRoEdBZGfb6HI6elSGECHO8YzgAnmkzUYi4KgHkZJxSBFKOMnrkZpNmiaJ1UMACADjtUEzgkA9FqNbkaCbCiB85JHGKIwVwcEN1okykHmlN8e3gkH24odjsjUfUk/WsmbWuhqsXm2rwuOSf6U1v3jfL0Aqrk2sOQbwASQelPEpVRtb5TwfcUtxaXGlwzADOBwBSLDtl47kdarYqw9l4JHJzjFNIUrvxzkU07mclqGCmG3YJ7HpTRuZ+DgZGTQwsJdlUt2K7twzXLXbSTuqkkjOea4q70PWwsV1ON8VBo4pCCMcgivLL2RW6djzXxGZayPvMrVolCaQAHBHPSqFwoIXPLe1fNs+kTKhbEuW7HtV+Hklz0AqGaX0GToAMAcimhCy4xgmixFyGRcRsTw2eKjJJTGMEdTRYLk8BK4JJyakbLHj5c8ZpFGZfxfIxAyR7VmkANtPXFWiWSoScDtTgArAHpVCGYycU3aBu5oAav31wSMkD6V7H8FfiRL4d1WO0nmIiJxuJ4rGrFTjY6qD5Zo+y/BXjSLXLITK2QSOvau8gu1UcHdnvXy9aPI7H1FKpzEyzb2GDtxxmkkAB2H5h3NcdjpIAflYEYYVCQuQfTvUMGhgXYzAH3zUm3PJXJPOaDNbkTrhiOAfcU6N9iYJBq07GjQOeG6YJp3l7AQMKcdfaiWoRKE5KlfukeuKgkUArjt+FZrVnUtSFJNpVccjniniTJz8ue9KRpYsRMACQA574q5FOEVVzgDoKz1Jki+j4HQE4wTU0b8j07VZlYmEe9sHAJ70nl8nApMkkX5sA8fhU8IG7A6U0wsWEjBYYGSKmjUDvwepqrozk7CkAkjt2p8cnl4JHAprfQzWo27ufJXC855ryf4peL/ALFpVx5JJ+UhQPXvW8HrYix8AeP9Ym1PVJJHJ2lidhNcTdMHb5a+uoLlgj5nEO9RjYlB9+2KnZNuMZNbM4BZ32sMfL7CiFgDyeaRSLcDZXcegrQt4wwx3rN7miNOCNfnWQkDHDZ6VNEu0juAcDFIbH3IODu+XPU1hzNvlIznJ4poS0APtYKe1OWT5cc+1aFXuKJ2XHPNXvtAZCM7nHb3qepEiSGZiu3+I1s6dcfZ7iMjJYdQO4reGjRzTXNFnq3h/WfPiiZU+Qrggd/rXcWUmVU/wkcL2FfomW1P3dj85zil79zThKgYYtnqOOKlcK8i4IYjriveR8sx3QHI7YAqVTiMAnHHPFaGbQjOHZATkDgU0Euwwcc46UGUl2Bo9+7bwpPrSpEwYZ4YDuMA09AgmGCMqAcjvTolIJyoHHfpVoE7Ma4V9pPTPQdKQsCMH8MUMpi7l2KcZPTHpTi6sNoPNRZiSTZIdoCjgjvTXkYnkjGadu5q1YnBMj7jyO1QSkvgZw3ajYm6Yu0gAL82egp+ehXKg8UzGVriEkRHJAzwM9aAm1Vb+IMMduO/NBaH4xkAgkc8DtTGBfBU4Hp607inroKASrMMA+lOiXKJ/CSeeKQRQ6QBZORnuOKZtVjjuSDkUBIeGBXIGTUbI0chBGc8VUSOXqC4C7QCxx09KRFBiIzh8dazkwuxPn2qpOM96AmCST1pI6E7oQZQDJ4xxT42POTtPuOop2ZlZCytHuJjYlR1WmA74gVO0n+VEUZO1yUbSGVhkdMHvSeWAu1RgDtVHRBIkiiDMeenYniiocrGtihGSrcr1700DEhJHzA8fStTn5VcEkKsqnilMTBmPJB64pXsbWFKZlG0fKO5psTBXy7dDxxQtWFmtRzFGwABn196YwdmxgAHrSfmYzRIZdoUYB54xVcEuucdyMUkC2BGAVd6kt3BqRjkE447D0psTIkH8I+8etK2NoHIII5pstWJEb5MquUJ4yaSRUcjcPlJ5FZN2Nd0MiAVWU52jPOP0qMsW+6pwO9TclKwjPuAyMYPPFO3g4AyT/SoZotRhGfm6nORSq6sdzHBFBT0BWRmYn5TjP1pQ4UowFUjPRjSQiA46nqOlPLEspLZqh8yQgYZ2dSRSEBSNp6daQxZFMjrnACjI96ZkhMc5z+VBaK2rXOyA5PtXLCYytJu5I6jPP4VxV9Weph2kji/Fk2+Bix+XOR6/jXml1hpm28gn8q+HzFWmfd5XrTKLJuZ1IzjvVOVi0jDb8w7V8+7H0C0KuCrHcPerNvIRyRkH3qFqMllQklgeKgH3/nJC44Ip6DQyVdrZO6mrypz0PSgbBG2sB0xVpyZF2hcZHWkTczZ4jzjrWfLAVJJOWpldBqZDdQKlHLAZ49aokXaYphg5IqOUl2LEAc9qB3GZ2kbRk559qlE8kEwkV/3inO4GjyGm07nunwe+Mr2F7Da3cmVICg4wM19b+GfFMepQRywyAlsZGc5rxMZRafMe/gq3NodfFc5xxkntnpVlZtvAx7k14SuetcZGR5vTA9qa4UHaecVDLb0K7EnIBqRXKoAaEiB2NwI4B9aiKZ5AyParNLXFQLnA4OKc6GYLkZzSdh7FW6tyRhR7Go0t2VQWHTgis0rM2iyCa3EbfKM5NN8h1Jz29KpxudKaZYS1+YDIB6gDtWiLUIFbPPeosTMsJE2/OzIxkDPQ09VYqMg/jSMmTqd3GcD3qyijhhx2rMzJHUo2OBjqakhBeQDgcdapblXsicIVYk9B61KIf3fLD/GraRzTYsq7VG2qzzYVgzBRnJ5qoLsTGzOb8R64IV4Yei14F8Tb2a+hudpOwZ//XXTTVpq4qitB2PkfxfbSC9kJGRnGTXKzpsBAPFfV0fhPlK2smRLwOOtTvKMbVHzdya1OViKfmGTj3FToh3AA9e9O7sUrFu3QKAM/L1rRslJLcc44rBmiNJYmcKXBYnkipLc7n4+Vc8A96SG0F9/y1RgORmudmyJMg4x61RIiyGSI5HPrT45cthug6VXMIlZSq8dRznNTWhygI4PJzmmgaLMbHjOcnpVy2n2XCOzdwDjtWqdjNq6O98K6gVdQXAwSFXsa9X0a5C26h2BOOmelfZZTU1sfEZvBc1jXhZlIQZ24yD/AEq6H425ABGSB1r7FO58NUjZk0RDqVZRjsRTFRhKgz8ucn6VqY6EjjzZQwxgc9aRpsq2QCDTRMthEYkFfelYEYIYFulDIih+0Yww+bvjrSjbgBWJxyaEO6GookLckj0oCKz4J4xgVQ7JgU+bAPyDgUxpBG23bg44J6UIT02FAYRbeRz1oilIyDn8adkS2yUybdoXJx+tM8tm8s45PLe1Nkp9yRyrLgHaBxz3pIk3g4PQcAVIOwEkrk/MR2oCkdcg00x2HcsDtbnvmlK853ZHTFNhygFUOoJznnnoKNxKHBOc9upqS0rEiuChBwCO/eo4hvb696ewt9AjBiO7OVUnd7UGUhPlPzE9aq1xaRQ0YwAvqeaTymjAbPUHn2qZNGNtR4I5DHIxxjqKAFXCjGR/EKyR03shgi2ltqlgvQGnBGjAPRu9aJGbVwkOAPUsM00xKGJ6c0EOKuSMMDA6HvQq+XyPm46Z6mpZtFpbDgSGyVI46DmikF2V1mJ2KPuj73FRSDzJBtOAevP6VbNNLDpnABKgjPHFRyn5gTwqighsf5xIUgcH9KXy0QsAQeM0JmqV0VzJjt7Zqd/3ZXJ2seRjrTZg0RbS6NGCACuQ3pSHbvRUbqOpPWpFZCKFQc8HHUetLJ+9UbRggc81SC1h5IWUEgE4H4UsgXcADke1JlJ3Imj+U5cqP6U4FR8vJHb3rGTNYKyGSjy0Zh90claiEhbp0NSgcbCHDIBuwT29akA3KCOKGJakXzbD8/GcZNMdMyjdzjv2qUDJAxZRkHA6ZpyDcCSffHpWgvUkUHyiNwyRkZpsY2p1+YdeKVibicNnOASOM0uDhRhdo6mqsXF3BVYKck7j3pq/6kgckHmkzpiZWvIDaMBn5u/pXMRoIY5Wx5nFedW+I76Wxx/i8h4MqSOM8rXm8khL4xx1r4rMfjPvMo1pMqkDzCycg9RVKVwrO23BPevnZH0JA4LEtnAqS1QODztA60JgWmXKfNg+uKpyEAgqPlz0qrgLNgrnt6VGIzt+nekBH93LEVYjYkZyBx6UmxoY8q8KUznp9azrhD5pG3BHPSkhspsATluT6YqeFlBGemOa0JHzbcccmq20Mrc4bsKAIMHhc4PQ0rAg+uOKAJIJngkV0cqwr3f4NfGqbTbiKxu5COQqOTgCsK0OaLOzDz5ZJH154Y8VW+pQRsJd3Gd2c11cN2rpnHHY18nODi2fQqSJBOpU8k54wOtDnA4OaxZ1J9CrJuXccYNMSQlcMSB15o2NCZJQy7s8ZpwBUcfdPWlcaHCLsOnapfKYLVIY0oAVXHJ5qXyR5eeD2IoZpFWImtxj5enYU5bMnGcZ9qnQtMfHZskmffjIq6lscZPHfFA5MmaPONvFNa3Y8E9e1QzNMeEERUDk+hpu3bjJxuNYvcoslg4GAcU6JQjcZKk4Iq1uQ2WnKklWGMDmguFI3cHFbWOaaGy3Q4AwM8cdq5zW9WCNsRs4BB96uOiIhF30OG1q4MrM5OFHUV5t4rAngkDZG4GinK8iq6fJqeAeN/CcpLuoBQAtjNeVahatG5G0EDtjFfWYd80T5Oq/esZxUhs4xSnHpiupGAknIFWrNSc7uR9KUtgRoR7RgAYzV+2JWQBeayNUjWBZADuzjtUkcRz3LdfpSKaIr2XKbT1Heubk+YnJyQaDPYljgCjcGyCM4qNQGJ4P40CaJSrovzHnvU9iuHwT8vSmmgRcaMKwwe9PXJfIOcVd1cVjqvDV35EiOr/PtI+ma9N8OanumX5sADGfUd6+iy2pyySPnMzo8ybO4tpGdQDgelW/MA+9z2FfoMNkfmddWbRM0jRsFDBj14HSpVQvIvX5evPUGuk49RxRWBbO0Z4BoVAsx4+TuKaC62HCIM5OM8Yx70jZ27eVI9qGVHQjKlmDHnJ7VI0aqxUY5pCumxnksdqjhc8EUpYq4G3Ibr9aoq3Uc6sFOMjBGPamMhKruAYjvT0MpMf5m5l7KRnHrRCgkc5J45HHWn1JSBJSoBYbecH2qUzIRgLkHjNNjvYNirgbuetG5VUAH5j1qNRxsNlDSbQuFzzS525zk571SKaW44Yz5gHGMULGGGc9+h6UmxIUhdpPcHBFNygwc7famhSGbSHYdVbnNSBsYVR82CBVCRHd5OEAAQgA4605mGFJA6bRVAxQmIcrgMD+VKh3yMCccbiSeKiSMnuQphpQ65IIPGP1oc7XAAz9azRTdiTd0JG0qfWpVZZAvy4x+taW0KjLyEkYSKcqDjoPSo/MY7VOCRWbCTQjlxlhyPSm7sqMkgU7Iz5mtiwEd0G07U70VN0h2kUI0kViBgADnPenkAEnG7kY9q0bN0MdtitnGc5x6UrJujRjjJ6+9Ztkp3GE/KET7o9acVQE5yD396Eyua2g2Q71Bx05IA7U9GTZ8vrgVYr3GBFYvuYr6c0jKSg2YPvQFrBjyCVcfMBximMzRuxxkYwQKDOTHidQcAfie3tTiVYYxuJBx6UmmEbDAyF8MAD3pWUO4Knheazkbqw2eXaG54frnvURwwygHpt9KzRbGYx8oGOcA9s+9Otl2IN5yQTn0/CmyU9RFQ+a7EZHUClMPmKOO+T7VKJlqx/leWyktuUjtTN4yPlJz71aLSshYW2ZBG7cMc84/wAKmdkKqB1/i960sZOxDjOATknp7U9W37mGSSeT602JOzAfN85+6OuKYZF+6MYIO6smtDpi+pgeIL4rHtCFiSBislWWJApBAZhnB5rzK17nq0VeNzh/HMsbxTKvy8HGe/Ned3DfOeOe9fFY/WZ95lPu09SoxIZtgwMVnTyESEkYB/WvBaPoLDeCN2D6Y9KW2URnBbP1qb2EXFYSfdPGKqSpjHbNMBxClNw+bPGKjDFVZcDBoAicEoxwAT0pIAQ4DdOnNJjRI4HAzmqcqkdBk96mJbKM0JQjHSmqzBsitGZk4YFcYwarscnaOT1zQmJkTd2z1qEMB97Oe1UCYqOOuDjPNaekM1vfQSqpPzDbg1MtUawbvc+pvhl4ulsktldm8jcBjvXv+i6+bldhO6NOW56V8riLps9+ir2ZvRXinac8+nrVreANwyQew7VxnpRFZiRmoGYk4Pek2bFi2GQcgEdasvFjLKeO4FJAmSLCzn5adIG2gEA+1JMqw9YQ0q/qKmSBRkH5vQVTdzddhCqZAxz6VNFGMA9OMDNSgaaJlj2pg4DeuKkwXJGMtTViNSVU6bj0xULj5iB1OcHFEkugrjFjyFLckDntTXTJG0cE5rBo0uWIYzs+ZsDHr1qZI/KTKnnr9K0gjmqSaCVwR94deTVaa6UBhuGO5rbQw1ZjX+rBS2GwB0Oetc9eymR2LfMGPpWMpdjWOhh6koxntgnFcp4gtw8BXb06VdHWSMqrumcDreiLeWk0flhyB93HIrw7xl4SNoS6jABwc9jX1OH2Pma8dbnnNzAYpCATgVDg5IH8NeicSHRKGyMbsVJEVUMAMEdaTKL1qxIBI69K1rXnHZh2NYvRlo1AjMnXaMdamhyin5s8dfWp6mqsUb+Vfn3c4rnZ0PmuRxTMnuTW8jADdnHtTvN2FiB+dUkS2ObdIpOTTbdgjDBORVsm5pB28sgH609U/u5y3QHvUp6jua+isyTFs4IHr0NeieHL7DhyQzAivVwcrTR52MXNBo9G0/UkuYkPYfdya14/3gAJwSQQPWv0vDyvBH5RjIuFVokVnVnIHJ9KsQXJZ9hznjINdtrnnq6JSd5G3opNDMY1AUZbP50Il9x37wrlMI3XkUyJ23kEgY65pshNjgQCfmzjoKaBtbDAtn0oRqtQDsQ2Ewp9RUjPkq56YxVaDbFAMh6nb6VGp5fBPy9KXUxkSYZ/9WDgUoUnDBivbA61aGk+g0jYpyQ2BwMdajjfaxbGG649KpsUt9RQGMgxwOu4ninhR5m45OOKzGkK44VtuAKGIUgHkk9PSqLb0EZixx2z61KgB3DcM5ApMzUhqSFx8uRg4x61JsDLyOTSQfEyMMAQByAefagbmRmOMHgY71b0FuKXJwCNrmgYVF4yvbI4qUK9hS2SNvXpilwQ3I46GqdhXe9hsjhmKKNu3rSBXeNSxyagV7jZkLLgkYfn/wDVRHn5Fz8p6Z61V7ku6JRwwzwTxg9Ka6fOrAEknrnpUsG0OLcAAMWzzROARwcY5xUpFrUcWKAenpRVF6opGbYAMjBIoEmMAsMZ/Kgpshf9zLktvVfQdaflwCJEZG7hh27VDTFdA8gjAK5B9utOQBDknJI+6aaJbEIViAflOc8DrSDl29B1zVCTGTcPlfmBp4nZSoHGMcUmaXaRH5oZ1z1BJzUoIkyNvJ70mc7d2I8XmNuUYxwaBG6Rc/dXgUJnRTS6iNhVGOWA/iqJgsvT5c9alocuVbDJjkAZBHoRUUTlQAo57H2qLAmyVIvN2OWww5p6wOYnkQq4U/MuelIrUaoywyOQckUPkSNtXC+tBnJvqJ5m5doX9aRQUAA6jirSLT0JUVcZA+YEZpJDsAwvJPHOc076iaW4zljuYED+7TdpGf7p9aZKG+W65I6AUQ/vo9x4B4qJaI3hrYwddy8sY4DDO7jrVNYBPLhVOxULFv7p7V5VV6nu0I+6jzLxv/rW5+Vj8qjtXB3UmSMZ3fSviMa71GfeZerUkV/M6jv1PvVORvMJI4ZeRXiyPasV2mYksSPwpRIBJyKkLFyCZQN2MYIpryB8AdeaBEPRQo5Jzmmz5DgMRuIxQAu3ew+bHpnpULhldiTkipZSFyQm7uO1ROSGGR1pR3KZDPGNh4z7+lZ7Dk4qzMlhbCZNJcJxu9aXUTIW4wSMjFVWAIG2tCL6ixud2B61p6fE0t2hB4BqJ/CzWHxH0J8O8BEyclY+/TtzXrOjXE8Uqssh2gjHPBFfMYp2kfSYd+5Y7zSNXDKc4RVxit23vCuCvCmuFSuz0II0Euyy4IJFT5XCkcnHJ9Kl+Ro2S2zkR57HrVs8rkDFIlMljJEnBAXoamVRGoUKOORQbR1FRSXJI2n29KmER2t8wX09TVm60Bdpb0YdqkUhGxnNS2Ve47OSccU+CQh8EYxUoTHpIA3PSmkFkya00MmNRBwxzgU/YoJwcYFc8lqCY/aqqo79KWVvJAyK3gjCWrKFxdqgzjnPSsS81HzRIA2AO1KehCTuZUmZT8xyD3qK4TgZJOevtXLY2KF7AZCFx8vrXN65ZJ5LKGwTzz2ropXUkc0zk47dZpjESTjvjrXI+OPDMl3AZEhPlkEE4xn8a+noyskfN4i7meCeIfDhsRK6qZN+c4FcjPbOHwcqpxzXpRldHCkR7cO3Ax6+tKNpdSRgHiq6BsW7cGNhjp7Vu2UO3nOFIPJ9aykaR1L7HIVGxyMZBpImZyFycDv7VkbFO+YLGwHUnisC4nIcZGQa0SMpDobjcobgAcU91+Y8ZFWiCSEkYOMDFM8vddLJuII6Ad6pvQlmlD88IbJYjv61PHhip+6fWs0xF6zlWNxuJJ6muv8ADl7sfAJGSNuB/Ou7Du00c9bWLR6ToV2u/wAkghSMhwehrtrVVEaNuIK4/A1+iZfU5oWPzXNKNqlyZgQm7B+c5LHvTg+5TnrjqOte3E8B3RMj7UHuOvekZN23HQGmYt3Hkg9/mHamMrEkAAgU0RoCquVBGcAnp0pxdSvH3u465p2KTQ5G3DcR04Apk6iVtinHdTRsOWpIrKwAjO7PFQ5wOfXmqRmyWEjIAyAehFJL9/AkI7VRUQhjO49eOmelI0QlkHYipky2h7MofZj5eg9acGBBY4DD0GKRFxrKXUvgfiae3KE4O4dB3ouQ7gkW6ItnkdMmjaHKdAcfNihMlaimJkK5HQ5Y+1AznP8Ae9aSNXewmzb0A96VBhAi4DEZGelU30M4pjSSowx+Ze5pOsb5O3AySO1SgkmnqNSd/tAAG07Tg+lS7cN3OKvbUi9xgRhIcDIbnBpyufL3AkNnp/jQxwGMTIu5wAc8EUo4jjDcn19ak13RICqoMrjHBpqufMBPKdh/Wk1czasPeQF1AAGe+ajUl5H3HqPlJNCikUpMGcyoqA5RTn8aKZfMU5F2EHPGec9KTymDjuTzzTWwSHxEhGBAyDwKHJKAMcbu9S1qNDQodW53EA4B70xYzIMsu1jg7DQjL5EivhwQMD+VEjsFbdnJ6EdhVNk31HOihUKHco5+tMlIbluPT/CszQZHgygAEeue1Oc7C+SSB0NBLXUC7n7rduc96QzHdjIBFOyNYsRsvIjEDGeQP51HMQjHHfpSKkrjfJLQ7mOMfrSKmADyARQQh3zAhUBz607kA8hjnDZ/lUsvUAVJbaNnc5pyMCQyg7SOaRFm2QyKRhunBzT3HC4OABlverLjG24eczggYGevHI+lJ12AFnA7nrUsaZIxO1juyD/OmSuxQnuevtTQSXUbIQqYDcEfnTC4SDI/hBOKU72JjLVI5fVJCbgEOSc9KVZDHE7oeowcHmvGqPVn0tK3KjzDx5MgnfgsVHY1wEzeZ8wOG9K+Ixr/AHrPv8Ev3SKayGR2B4INMI8okEbh6CvFkz1EQMFdsgcdxUe1dxOQBQh3JoWw6jjpxSvJtXbkDB54qgsRLMd/sOnFDEltxHNILDjITGwK+4qB33x52nPpUsL2Gh/3mOnFChfXmnqCdyORN5x196pSxFc45qkDIdwAweKC24be1UQ0RPlRyeKhC8kg8kcGgixNbWxK5wc5GTXXeGdFNy65Byc4NZzehUdGj3HwVbrHBDjgAYBPevUdHcIm2RQq8AZr5nF7n0eH1gdHp8TFC2MgnkDpWxDdSRwhSQWzgD0rzr2Z6cX0Na3uhtxuyM54rQW43A7RtHYine5Vi1bPuUcA+tXYioxk9elWkK9icfNIq4IFTtyxXtioaNIMWMhRnuTwakb5kAJ7UtjouNCMFLDgfWjcR37UtSkyRZflxnrUhbY3cnHerRTHq2MEDAp4kVxg889Ka0MZDWcBiB3FM83gDPSsWtTAbLeBRkHmsy81QLnBJpuXKUjJlvZJ2O3IGOlVPKJYtggtxWfPzGiViVYyRnAOePrUbw46/MOeal7kyK12RECr8ccGua1aAtGdxwT6njFaQbUkc0rrY5C3gP8AaKRrgEk/N6Vsajo7XVjKDztXPA619BSk+XQ8PEfFdnjni7wqkQllK/MeMEcV4x4m8PzWc7uwwm7ivVpSdrHBUVkcxLbENuwQB3qochzx8vY11GGxOkp81FIJU9xXSaczFUUncAcDPasZ7lxLvLRnuwJH4U+23rG4AA9/WsjYoap8ijzBtPpXPXTHGD3PFaRMZ7kCPslUcj1q4JML8wyf5VoSSx7thPQdjTQux1br60MnqaFqwVF5O1smrCPsGM5GKzZqSiYhegAFdRpM6/JIvDAdBXTSfvJnPW1izutCvHQRNkjnpjrXpWmXpn8kjC9iGr7rLanQ+CzWi2uZGpDPuXawLAk802Jt+7GSV6DFfUQPkJXHodyN3yMrT9wWQsORgd60uY8o11WRl8tevIqRlzh8tn0960QmrEZi2kk8Ed6kywjLJgvjv6UNmdwj5j5yAeRmjeWJAXkkBcjio0NFsOWPLK248Z4FIBiOXv2waaZLj1As2ABxjrigAOw6jHfFXcSRKUwGYtnAwOKjmctKuDk4+761JpqPMaBA/BxyDUMbkXIHIU9z0pGMh+444yoGcZHWlgZmXP8ASqsSh0kRKkng9fSkQFcyEk5pBsx5k35GceuafI4xjOO1Fupre60IyxEygHce2OtE5IAZeg4oRgtyLcWBz/On42xj3460MtiIQTgrtx/OpGfAViML0bNDRCfkN3MzDb1A/So1GWAIwKtaAldkjfIAoOTTmDMFXbhjgg0r3N7aBASygk8AkZpgfgk4BzgUWM23HoNjbkcHKkgVYQb1wqhnHXPSploQm2xoAQnK4Y+lFO5oZ6ZZ8sff6CpXAUl1PHamU3cjJJBOSCRyc0A/KAeVXmkyGxC+0qVI6420rfKQuduPQVmND84QjPBNRPIZF2jGKaIe46NPNjyZNpUg80Ec792RzVGsYq17kZYw8Nw56kU4ksoBP4+tSyQDYQEcbe9MZWkUnO33PQ0zRCsEkkzgqvYL3pxjjc9huFFyrIJgRHhSABzz0qKLJH3gfb2pMjqOLBHBzkfWlXCY6EZyBWY2NkdC/rz+VM81S7KCMHjdVWE0PUtuwy4U9Kc6rgHoSaLmqWhEF3H0OM1JGwKH5CGBxzSEtxoyy/N0DDtTgfNlOfuN0qgkJMiFeAOTVe9YxwHY3O3AFTImmryRx9/PiVdvfgEVPtWKwkaRjuI4rxZvc+jXu2R5D4yn8x2Bcctn61xjzAggYXjvXwuM/is/RcIrUkRF/u8bhTLiRn2jaB2+teO9zuIGTBGMGonADHHWrSAdCcBepqz5QdWft1qmUhjoGA9M5oWRXjyF47Vk7ljJXUADndioCfMGARTS6ksiCbSx9O/rTFlVmwM1Quo8Akkjt6elJIpeP69KaYMzZYvLbBOT3pEJ+bFURYWQb84/Go4kJdQOhOKBm/p2m7sDZnPUYr1jwZoAe3V3TOFyBisavwlLVnd6TZlLgKibdnUCvQtPjYAAj5to2ivnMSj38NorHQ2aiNyS5X5eg7mtCJwI9xAIPavOdj0bkscigKV7dquRXzwNsK5BFZrRmiNKyv3OSfugYxWvbzhwoycj1rdXYNF1JANxJGD39KkadecHoOvrUy3BCrNkcDAFOExDK+Nw6YqDckaYBN2eD0qtIwkdccDHP1p3GnqPilClQ3505bk8547A1VzVssRXAZQo4zxzTUmB5DYx1ouc8hhvMkqedo4PrVWbUFC/7VRJ2IKMl4WPaqZlM528ZHfsK5ZS6FWFCMoPufvVK0ByMNj8KWqGIc560xwjOPlz34piZUvQNjAjJ7Zrn9ZUmIgkA/yrWD1MpLQ4maMR3/z5HOQR0ruNPjW408FhnK+le/hrNHkYlaJnIeLdEiuUlLIEPQe9eN+KfDC3KywsnmDPccdq9WF1seZUeh5Rr3h17aVwASFJ57GuSktijNnGK6VIwtdCJtc8djit/TGCxYzionuKO5qDaoLAEjHJ9aTO5AVHGQcg1BuUtVQvEuQfXmueuYvnAPTrVrcxmiqmNwxgn1HarixErlvX861sSTIx3bQML2pwUhioHFAmSxtiMJzgHNXFk+VWAzj17VmykyVJN7hj37DvW3p8jbwVbHHQ1vB2sRUWh32hXJEMDAHgcg9q7nRbw3bISWGCDj1r6zLZ2aufG5nC8WdRE58xTkBe4qZvllYE/KegxX2kXofCSv1JnDMOmGJBFOYMPlRuP51qjO1xpQwupZcseAn+FOkbKrglSOCcda0IkrCyb9mVPPrUYlKRoQuH569D9apq6Oe1mK0++KNSfmPXb0FOy4YKOF6k+tZ7G0dRzMzKCOAKEdt2WztHGPWq0Lem45CwcsRx1200OImJxuJ7elCZDY4TkIeMH2pmRvUuRtb161YkJKrNETuBU9qT6HIA4FANXJFdQUVzz3Xp+tP83aoxwueBQZ6rRDnYug7ZNKJMMVK8dOehpNXEr7sTb8wGcClOwlFyCR60WKdhlxjKkHDD3pFJLMAPu8sfSkZ9RdpRAW+U56U5lL7QuCOpOeRT6B1GO4O3awJb86R5WBG7JXOD7UJF2FVSs2MnJxzSsiLJ8rYXPBHWrdwskLgbs9c9KklEg8vDFF6NtHJqUy1sRRjcACMY7U5wshwwwRTFbQPMEeSBk1JGXYiQZwOTxUSISuxJm4HAx2oqUi3dMzs4RWB5HIxUudqgngVoyEIVV0X1PQUwy4LLldxFRqJkv7mNVK5ORl6jclw5xnHQkVPqOAxcufmPLDoRQE2yOF5PcdaaQ92G7Zgghm9KR5TtXk8nGK0sbWsiNiXkGQWwM1IJg5CkbUHbHekzJWHqpVNnU4yaiibGSwyAcAVJpdAyO0hVSANvHFSR/d7ggcUmVcYcqME9fT1pMqh55I60ib6jgFMiDHHr7UwpujIUknPGOooG0mEcJdc8kjuajQbh0C801qHKOXkkds07/lo7AZVhxxQwasIsmZdqkbj1qTh9+SARz0qGOLI1dVLHAI9upqQASFiMj+lCE9SLbwM9ulUtQkK2sxUAkcbc9abejLpW50jkXMe7DA7sglf6VLq8p8l2fooztWvCqXs2e+viieM+LCbi4wFAUEnrzXMSkYO4AYr4PFfxGfo+G/hIr72BJAyOgp7hmRgQMjmvLe523Kz5APIqNsqhPGevFWhCRElgwOPb1q3k8lhgYziqY0xkjkKRj5TTYX2kJwAe5rNou4M3QHjH60zcEzkbRQkFyGUBlBB2+tVlKbxjuccVQiZGD8Y5pVfLbl5FAFR03nHqc5xVdcg4HTNUmSx+3261csbNt+QpOOaYWO58LWYnmQ7cNnkN/EPavffCXhhRYklCCACpIxmsamppB2ZMLAWl6wXgEk8V1ulbXRcgYA6mvAxJ7OGOghiRgp5UAc/SpY43VRhc7j39K8lnpqzLUbEuAVHy9xVmREDc9MZqOpotCGOZuuCuOBz1q/FfPEo5P+FaKQ27luPVsLjfyfarUWpeWAWYANz1p3vsJaMui75VgwwwyOetSR3qHIGaTRuhwuQSOhB4xTxIM5yOP4RUFWGvdHG8ABj2pjTswHOAeopORViKS5OCFbO3rTZb0oRtyfeo5yeUha+fJBGc9z/Ko8O7kqOSefaok2xWsPS2cLgkZ60eQYzlWIY1Fh3JwgJ+XoKkMRbnsO9KzJbI2UhsgAAjqKaIcYYDBFPyMyC7iyoKgs3Q+1YGrxbbQgd+rHtWtNWYP4WcBqhdLkOMYyBj1r0fw7CJbJSRwoBwen0r3cM9DyK9uQj8TaSJFY7cK3zAV5Jr+lBmJVMscjHt616cHc8ioro858WaBvtyFXkA5OK8i1rRJIHbC/j610QdmZs51IWRsMvGe1aljIUnTgc8YFayJW5tcgY6d8UqsGZF6DPPtWSNjP1I4hJ39yBXOXIbu5y3StI7mUyBUSNAMn0q5bysY+4HvWrJQ+Q/P7gZFSRSFsEdR1qWDLKqXBbPHTHrVgNhSM4z29KzYIdFuBCgjHetfTWO9lQ8npW0N0Etjs/C07+VtJO/noeldpotwkbq7Esw4zX0mCfLZnymPipXsdzZSeaeOmM1bQszFiMbq+4ou8bnwFWPKycYQIz/ADYOKBlizAEcjiupHK2NceZGpHLgk80sbyfK/TmtUSOaYNHxkqDUzbZgOAB2zR0J5dSI7Y5FHVxwOakCEBQFx22/41DH1HghZPugYHYcUjM8rYOMHkAU0NvoKIcj5Xww60hjBU5+96ii+pNkxwKRxhiRu6UxWRvL6HOePU1oncfKlsLG/wAjLj5vTHSoxENobOTn0pvQGiUJuwAAD1zSFBuIIyfWpTM7CuAY8jPPFOjYjcNq8CnYEISGCcYzSeVslOSD049qd7ETjcaE8yTO7gA4xQPlJ44xyB/FUiVkOZSyqN+fWkIzMhPDDge9Nk2uxzoBKm75G7fShWwA2V49RUo64rQjijxIxOc9ck1MsHzLjqTmm2JoZKFUAYz8w3e1EhbcACTk5NO5hJsFcuF6KGPfqaesIaVJGHzL0x1obKj5iyx8kgfP1p4LrtJYdORS0Zorp6EDsUclySvYAUU7A73KIQ7/AEJI4qRyI0wQcDjrTbMrCqyKCMEnHygdj603aqsHJB9akmwwyPGSw+dnODjsMVLDMyru4C4x9aGkPYSRlXDABlPXHWmhQJFKchuKSIT1EWRdzfJ06k8illYYIAynQH0qzpQw5ztXkfxEU5YvJZM/OT6VDZmkNJ5YE4Pp61Jhc/KcHHIzUmluwzBXCnIDn8hRHIrBhuJC8AmgRGRlyxPTmmEiTJRsH+dBHUXyn2K6v8w5KMfve1KrNy2CWPQgcCg1UQLZjKnp/Onpt3FPUdcVRpsMddhBDEjvSghsjcQKGZyQqqqgsOoqPlZSe3XHqakSiPkZYz8vL9x6VGrbjtH94ZoiTZCzuysfLG4g9KxtbldYXdcgHnHtUTdom1Je+jnbBluJWIJyf0qLxC5igbLdVPI7V4tV2iz6KCTqRPIfEc4edFDEgDJz3rmZQHZifu9q/PcS7zZ+jYZfu0Qb8EBCc0qsfLzXA0dJXkBIz19RURXbnHI9K0QDY2IyVPNWEbcgVuvXP9KbGiTO6Mqe1R5LL9ayvqU0NXLc7uTSSjzY8AnINVcgiTOCpBamhdp4AU0wHCba2AuWx1pY02gkcAjJNDGiJ4dg3E5zziopI1KkjH4U0OxNbQebsGPxro9N035umemabdhqx6h4B8PG7lXamCCMHFfQOl6OwtAM4SOMEf7R9K55T1NIuz0ObvLcrqMiEbgM9a3NMHzqm3IxnBrw8Q73PXw+puRnbFuUhl/nV2NcjGe2ea8lnpxLCAld4x9c0x3JHXdz+VZN6mhI6qpHGSeKHUIoA4z61VytRpOMfLjHeleRvNyvA/nT1KjbqTLPKjA54HYGpo7qQOcZIHWk2dK8h6zSA/LIQRzVuGZy27dk4zisW2VcmS5L7ssvAz71IGLHg4454qGxgpHO4nf6A5oZDIFxjHuaSZLHGAIPXPvUyRiMBifmPWrJ2EIYMd2aBw4B6e9LqRsSLGA4PzEHoKnVlAK9T6UzOTGSoGZiD06ioyMSBeq/Sl1EiO9RlX5fm61j6pC1zEQQSzDjAraANXPL/EkP77y2G0KcdevP/wBavSfAztPp8ZKkcDNezhkeTiVyo6fVLHz7cLg5xgcV5jrmmrBNJGyfNyDx+tenHRnjzTaOI1TRY/LO5QQTxkda808U+HGKSkxfMcnOK3i7shyT0Z47qVg0LuNpBBqrYySw3ClTtbtxWi1M1qbULy+UT1z3qWKLDp83Pel1NVsVr63V0fnI7+1czdwsr8jPHWtIvUiRRYsVUFeh71PE7Fgc8DtWxki4GL4cAY7VG/ySBumaTKJYZiZCGIK+lXIigxk8Vi9yiYY3ErwfT2rR0+bDLt43cVtDVpESejOz0uTyJIyW7c811Wn3IVkYEhT3HJr38K7WPnMVHmud9pdxvhQKR06nritVJQrbQSzEflX22H1ij4LFR5Wy7bgFVLINyjg+tNmXlzj5OgAPArvR5bQbVwIweQM59KXA3Fec9c+tbJkOw1Ssals8bgOPX3qZ5VV12/wjqemaTbYJoRF8wbm5PXIoMhQDnJI7UkribF3MDhQMHr70pcEYHynoOKu1iVK5DtKNyfm9+Kn3/J1+YHgUMqyuMclkbAwP4c9KWKHChwSGA45pJmj0AEA8jjP40uUMo2gjPpVNsz5hrjdIpHKnhgTzU/nAlT0I7ZqDO5G+CMKpODk0YJc8tkjvVoAQspyTke1OLYO/+I8HimxMQkgHaQM96cUJDAmoTJbQgwqYJ3e461IAjt9wNx+NWyoWEJDZyvJ6VHDGWBGeehFZnSvIfuA6kcUjsPMVs844x2qkrkTYR5x8xHXJ96ew6kcZ7U+Wxz3GzRhnCgnNKqbs+tA03ckhYqzZboRUbndnc2H60JHQpO2g0SBm+fJBHTH60VRPN3Kcfzgbhz7Ukm1h6juKm7CVrCh/LZSuFBBHIpkg6IeD2NBktQCMW5zg8UEsihGTIPSgUkgZDIDsJz3BqMIwdeeMYpXIirMmhOVKEjH171JvjAVSvQdqLnTF6WIETyJOgdQDlT0Pv+FS796+pxznpQxpDBiN2JXt3phlIHHUdKBSdmLESqBSdxI5GOlM8ne+BnaByc0mTe4ucMc9VGMGot5aQHI2jnGKQE0h/dnapBH60sQzF8y429RmqNY6hKVZumABwcYpF3Nwo+bHA9aTNGIArMOCB6Zpo5GwDBP8qLktXEC+XkdRQ8ecAgjAzSFYaGZW3beB0PrTicu2Ov8AWgLIQ7o1LEE8EVhawyrGRnLEcA/yrGq/dN6KtJGLYL5ch4C85IrK8WT+ZDtjG7AI4968Ss/dZ9HhlzVUeQ64wNwzHg9MGsCVimTnIPbNfn9f42folJWikVRL1xUwO+PjrXGzVkRkAwCQPeoXJ5ANXHYENhPJ+UN2qyCMAdxTYMduEhxjPrTGiIYnPyjkCs7opIj27Tu/vdKkVcKABn1NBLIZW2NwM+opu0k8cDrQIiViJDk/hU0knyA44+lOw0JsPmq2cBO2KQKGJwOvWqGy/Y2LluQCD0212+haY0rJuXBPFTJ2A94+HnhnyvLKoACM78857cV7Fbac62q8KucDZXLJpmkFdnnfiGH+z9enjIxk/ex1PrWhpJ3qH6bRk89q8nE6LQ9nD62OkgAaI4AxjI96sQghgXyMduleMeqicoZQxAGF454pEhDPxjB6kioZVxZMk/vFIPbNIocNkjdjnnpUpjuBChWJ6/TpTWbOBjHvV9Cl3An5lXBbBq1ATtKBjuI6Y5xUM1uOjw5wBtfGKlUOEBYnHY+tQ0x31JIQN4JGSf4fWryFkPBGOn1rJmhPHGCDgAn1pkcZBGST6UICykJXG4bgO5oABKgBSB2qmwbQwhjuYjBHSrSpypI5xQjFjvvMcDgdRmmC3yFPYnIqrMybBhgdevWnSRqgyBzVIaIZwN3UZ61jak4KkK2c8ECtYtXsNnl3jSYRzx4jJGTuPp6V6P8ADVC+k27OSGI54r28KtDycZseiSWvmxkgA8dMVw/iLTN0jtwCODxXcl1PG1bOI1PS1BAAyRxj0rldZ8Oi+jweGTJzjr9a1TE43Z5D4v8ABTSQlkh27CSSF615deaY1lOAU2+hreLRLjyEkG5wqnI5qwXG7PUZxQUMkLbGXHyseaxruBf3uV542kU0yZIypINz7f4fWq5IRm2rnbwa3TOcnilLqMcD0qQgMPugn69KfQoUbAUwMNjH1qZJAcCs2MuxspRjnBA4qxBuyBnPvWkHqSzrdPfLoS/AAzzXW6NPGSuDkDnr15r28O9UeHiI3izv9OkbymY5UYB9a2racDYcYDYHPrX3GHV0j4PGx1ZpMw8sLkZOefSondpQTnKjAPvXpxR4TZN5wIGFGAM8VGbg7+mM/pWliNxSvmS9dyA5BodvkOwYbscd6Qtth+5hCC2C2Oo45pGBMa7vvEjk01ZESuyaLG9CzH5fX1ptw4yzR9W4ND1CF+oxVFwq9yvGc1IERACD25b0oNtESSqrHPCg84NMLshVkbIHBFJFt6AV+fJ59qVFB6tgjnB71Zzt6jTtCkqScnOPSnyYDI65Ddc0CtcUnGCM9efeomO1gGUjdyMdKCrNIlBZgexHT3qUhJQoQHPcCkxLUaYRKNoHPQ0RENHgAEfdx9KkbSEJIkIC5z1FLHMpHAIA7mqCLIzPy2xVdj03dvpTScEgZ/GixbZKpwFLDcAOg602I7lO5du77oqoo53dsE3Lkkc9qe4ZdjnucEU2XZjWAkdSOi80+MqVySR7GlcnZjpGVsfLu/mKZNN5rL8oDIMA0WL5rDnJIVFCnvRRcpXM/B3sCNuaV4lERyxByPrSb1CbvoRIoKE5FSiNj6bl6VTJjcR0bYXY9Owp0xKqoXuM89ayb1FYgUEKO5Y4OOtPlQbRwQM96YDWdELDdnjr6UKAFVvv+/tTFfUVWYSbFz83QgU9WPllFOBnqe9JmsHqNkJZipxtHU0kiopYkc4+WpTHMiTc4G38BmpVUpkLnaD2NO5nFaisuXJ459+tQhYwQT07AdqL3NmrdBzS7ih3FlI79qGbAAJ46g+tWVERXZ3BB4PVcUNhotzEhs4IxUsbEnlWQqFJG3vSK7B95Ix7DrRYzchjlXYcFQTkjNSqhJDFjmmyosUgsDxx1/8Ar1G7qSQQQAPzqSxjnKp82D6Z71ja8GQA4DE9zXNWeh00V7yMa3iwN5wSOelc74mvA6XDsMZ6EV4ld+4z6XCRvVR4/r10PtDfMAC3JNZDNknJyvavgKrvJn6DTWiISg2KVJqZWO3msWjRoryZZxjpmmlsZFIWhCpMcmAevJqwuUbKnrQySQPsfngHqasSFQFKjtzUsoqzgyA8cVJBhNpboO2akTGTRiQM4OB2FRRkxphsZ6DNNBYj2k9eue1J5pjyCA3pmqETqSyjPfjFW7OyLvyOKluzNIpHXeGtB8y4UsrFO5I6CvUtA8NRwuoC5jPdqyk7lqN0e4eCtO2wRAqOmMr1xXov2FXjBCnPrWTYoOzPIfiCTa6qjsMoue/fNJ4euhK7EHnrj2rysR8LPZwzbOugRgOO/b0q5GQzAHqP0rxUesSiMFQegHf1p7RL8hHftRJANZDsPZ+59KYwypDDGfWsSkrsGRVzzTJiN3Q5xWxrsiReACByRjNSFvLbcBkjipdxRVxdw3Dgk5qaBcuckjnPI4qGa2sWpHEkhOM571NEC5CHvyKyZUS3tVNuOO596chRlLH8BUXsDuOdmcED5R/OnwqAQACMcU1K5LYskefu8juKkB+QDOPeq2M7XCNijZBz61KIxtG4Z+biri7kSQ+OFWByehzwKjIJzkH0BqraEpWK13GNrY+8McmudvT5MLAgYByCacF7w2zybxteLJcMinrycetevfC+MvpdsvDgICfTpX0GG2PMxOx6ha2nmRHaAMe3SsDX9PBk+4Dg/nXZE8iLSZwmq6c8kjkoFANc/cacy7iBkMCDjtWuyIeruYGr+HVlRwY9+7gZ+leO+LPAoMjuVxtyBt6VEZPnKlqrHm11pb2V2Y25AqKZVTnBGOgB6108wOLRC48yQ4GxD92s+6h5O77wPSmjJmb9mMjh8YU/d4qC5s9gyOFPJ4q0yGjO+aB8qwIz2qaKRgTuHB5rQl6aBIwA4AzSpKSMdaT2EjTgHyrzgnuegrQtTtlUnoeM+tKG5T2OjsQEt2Y/hzXQ6HN88YKkjjnHevboPVHkV4tps9T0qfMGABtHY9a2rZj/ABKCp6V93hvhR8BjVqzQgVSCh5XHQU1FVYinXH3ea9OLPnZDhECE3Z6c802NT5IBA3buoGOKtamewsqbyoIIAPHPegkhX3nKnrTJY8Deo3jBNNdC+3PBUcE0IVriM+7kj32+lSZLxnaRtpsqKHxZijXK5UYqJgGOAo4PB7UIofhwCrHAxgn1p0QRieMAe9UK4+NAA245PTHWm+QJmUh/mPG2lcVmxvlhCQOT3Bp0isGHJx/dxT0BKwqn5844HWh8SEHBI7DFAXbQGR9ifuzgYGS3AGefoamR/LYgHam7qVx3oaBOwn+rRlY/Mec01WMQ+VsMCCMnilY30GtzkFsnHNNJYJuRQQPamcz0Y5gSQ5IyB0pYiM72wP8Aa7UtQbHORn5eQfWkWYopO1cjgccfjVoUU90OWQu+4jnqcdB9KUuANoBPrUtmquCx7C7gYZuSacpD5xjA4I96m5LVxNgDMWfGenFRLyxYkDvWkdTO1hU/eMWyPm7mimLUqljtBBzu68UrZEa46g4GOtZ3NHqN4DMuPl7EUoRy5UqQQRzTuLUHYrC4JwT/ABelME+VBzzjFSwsKuIUboQwIJI6fSokjJhi+bLDgj1po0toKEUE7hxjt1phkVMZA2Y55pu5jYW3PluQ3y9xmpwd6tIRndUM0joQ7PLyc5J6io5NoAX0qUUxYQ0bgEkn+VSyMihuu7sc9ao0Q3Y/TkFeRUbEsQCvGcg4poJaEjgLgMQAOpzmmhkbAIycGrY00O3iVyVXacU2Zdqe57Cs+o5WZAWLbQQRjrmjeMA4z6e1WYcpKgLsDgk+tCuehz9KhlxuIpZnYAbeQBkUsgQkhRu7Z9Kls1tcqsxjlBUA9sisbWGHmyM74PAwehrlq6o6aEbSM2dmViVGAe9cb4nlEtpckNhgR8v96vCxWlJn1OCTdVHk2pojswIyO1ZbkHHzcelfBS1kz72GyHiUIBgZ9vWlBDhuOfT0qGaFd1IfOcEGmFsJz0PNIlkSjdKCc4qYPuGBgj1qhBuI6njNXeWAI5FQwGSoNw2/jTArDP8Ad9KkCVE/dk1UkAVs5600UIuCCo60yVQVwcgjvTEy7ptq1zIigZPavRfDnhYzxpvQHJGeKzkx83KehaF4d+ysgWMHB6EcYrudC0rzrtUaMqmDwBxWL3NIyPX/AAzp6RxoqjHHXFdpb2zrGcjPynFTIS1Z4r8aLYQvbyqAqs2WzXKeF9RVbmTjAKg5HtXm11dHuYbSJ6BpVwsq8ZwMc+tbcUYzzge9eI7p2PVuyVFB3AjA96mkAEZC44Ipy2J6kSguCPXmiWDepZTn1rnuaR0Idh75B7D2qNI8yjH5VaZq3ZEgYLJt9wKfjDZ7D2psiKHBeQBx609WDkAHAHpWbOjRFtDhRleAeBVhkI2Y+XkZ9qhjRNE5WPjlu+71qVAOCRhj1rMJaEyJt7ZqVMrg4xVKxluOK5TCnBNOEZ2jPf0psdiSOFE6DmrGwFVPAHeqgQxoIViFOVJ6CoZXCBgDk1qSZ1xKGjbA2n1rl9bYLbsdxOAT9TRGPvXIkeNeK7sG+2qT53RQen41738KYiNHsi3+s8sb8dPwr3cOrHl19tT1+3gMcIC9CP0rP1PTg+5uu4HHFejDU8c4rU7IDPGMjnnNcxc26oxQYKkHOack0PoZM6DGcAtXKeINLjmgdCoJY84HSs0ne5DvfQ8e8R+FoorhpI0JGfqc1wWpaeYHYsuRyOOxrZNbFJS6mVcqQcAEEMBnGKq3MW7aPvZ7j1rVEFJ4zHGRnvUTxCThzxiqCxSubBctjG09eKoeSY2K7sntVxMZbkZZkkCkZ7Yp7AFuc4HY1pbQSLMNwVU/Lx0/Cr1rJlgCeBUJWZTeh02mXIZNgGc9a6HSrhI5UO4kBhwO1evQbujz6mzPVPDjhxHuOeOBXSABI9xIGSFA+tfeYZ2gj88xq/eNFlCzNHkgAkilRmjJA+vXNeknc+emrMsJIJHzggDg809o1Ug4IIPJrREtXRAfnmKtkHIyT/SgoQucELngnqa0Zz21HmcEZIx9OtNch2bOSewpDaHPAGVSeSO1RqQmCDz6U9y1YlW5MiuoAPtUaOo2gkhuw9KdhuxM7DKg/NnjNNQEOQO38PrRexjbUfKrYGwhHXkj2pkEqOy+YNu44BHemaRiTZXzAVwMcc9KGKgY4JyMknoKljkImwNtB4zkHFJC2NuSQxyFHrUrUnYc0gPGc7fTtSNxsJ6A9vStVsQ5q+opK5YgFhnpnoKflfN/2cZ5PSkbxkgZUDMRjaetRlhu2qCqsMg/Sgzn3CPcDtbkdd57URxswIyEXH3QOtPY5+byBJUVVOcZ6UqyK0jByNnTpS1NYO4obGdrDaOMUqhXKs+AF5Uj196TNncCSTn+9zjPSnpKeo+UjvjpUmMnYY0gZSwO8j86VJBt5wT1wKtGalcco38r8p70UNmlkZzuI8AnHPFOWTYSx9sY702U3YazhWUfN8zc+1OeUGMZJBPU1Fha9QV94BOGHt3prIzPwAo9PShFtKwxnB+XaQPYVJFGA/TnHAxVEpiTJsDnGWPaoNqsgHQgUDaHRZbkLgr+o5qXI2BuUyAQDUtAkxu58qGI24zk+tJM6qcgfOe9TY0ehEJfu5yuDnp1qeW4SRkGzI6t7U7WJ5hDI0shVTzx+VQmYoG4DZOMUuouYTa20A9DS+YyoyKMHvx2qwuCvtcEjKhSNvrSkhCAV68A0dTVaoSTiQIy4wM5NNjAQHjihkSRYjI8vOAFJ4NMJBfhgAAazZWxGMiQsPTv0pPNIDcZbtkVLNIlZyGJKcBuo9Kwb5GmncZ78EVzVHpY7qWjM/VZWigAQj5V+YY61594quyYWRcquM4rwMd7tNn1GXLmmjzS9l3ykntWfKDkY+tfCy3Puo6IYTntSpMc8cYrNlhuI545OTVeaTcSBwPU0IljYDuYDPWpNhiJC8HPPvVCEdzsyfyq5FKRjmkwJJHOWqAOV5PNSwJEmOwDpmgJ5p+bjFJANYfMF2jnipbezadiFGecUwPQ/BXg8XFxE8sZJGMYr2XRvDItZAFXcCPu+lTNaDT1Ogh07iJFGNp6kck11Ph7TGysjr19etYM0uz0zw/YjG8jAXFdNHEVhBwSMHGRUS1HHc8e+PFiBZw4XftcOhB6deteNaBqjRXG3ywSOQR0rz6utz2cP8J6VoV/5MUYcYLDpjvk11lvLuOSuCR1rxqmjPWWxowjcuWO4dqlEYCLgbs9RUSV0Ma0AYPtOccCoBE4VcZ461zSTRqiEqxcY4B6nFP8oh8Dg9M002UwNqCo7H1pRH5ZBU5I9elUxx3Jlt1yOwzyDToIgJMsBjpkdqiTN7FqOIDaoO7vk1OkTklfmHvUt3AnithkbjgCrEUBT5R0NSvImRP9nKgMMHPWnyQkAY6Z5FW0ZDkjAbrmlEJZyDwD6UWvsU2TlCqjOMHvSEkJ1zt5wPSmkyNyLeoGAeoqOeRPL6BmFWkQzMvCu1ic884rivE8+yF2+6AwrRK7RnLZnjvia5R9SyxCOxEYfGMZ/wA/pX0r8KoSumWgIwwQZ9+K9qg9DxsQ9D2Kwg/dgjknr7UXtsBE3AJ7H1r04nl3OQ1nT4ySQoCd65HUdNU7gEHXginJNg5dDCvNM81W6ptPOOprnNS06c/dQsvY4rN3RVzjdc8PSz7QIyFyecVwer+CZWjlUxFizA5x0FTGXK9SpN9DhdZ8NvayGNkPmZ+bFYk2gyD7sbHg5GOgrqi0YdSlLoUsbNhC2OVFUzprnJAyo5waq5VrEJ0qUodqMwPPToKpPo7s6kKSWPeqRD1I18PTsSRG2AeeKgfQ7lmOUZueSBWtyLMli0a6CKPKce+KkttOuIpWDRnj2qkRK5s6crQnBXB966XSoDDIDt3MTkiu6hrJI46i0Z6r4eXeqtnIUDI9K6Xac5U4XIr9Bw6/do/P8av3rLcahwFIA9CKfGGjJ2tn0NegjwKqY5ZDsbPB3DJp5bKAliTnHBrVGHQYR5co2gjBHOetNd2Zsg4GelaGCv0HKSSSQB6GnAERjox65x+lSynpuOVzLL5hOAR0HSmRKvzE8elWhp6DQ205AIJOMjvSqBuOeTVESJDmFQMnjkGo8EYZsknuDyKWjCMb6itI4RVO5z6mnFmJUYwBzyOtFjVMnDFQCU+Q/oaQMA2eRkY+tJjeo1YgqDnqfWnyR8KrMQqnP1qVuTYQOHjwRh85OTTkxMOeCegz0rdM52lcacw+Wyhhjg571P5YWMO+EXdtz9azkaxQxkABxjjgYHWmxjeynGEHCmgHfYlc4Qlug7etRxBpsEkoOowKpGbTGBcE7sKM/eHegZaJjj5gflqbkxuO4PQZLDgZ796kRH2jgD/ZJoZqrsRGYAk4x6dak27BuOMOMD0qSGrjCiqgPQ46VHHGI9rKBletO4krE4Yqw9x0xRRa5poZyxb42DHBpuRF8uMnPWqv0BIci8vkjHemFwpbPzDtilqDWuo2IbkKr8pPOKkjDljk/dzmmU9gkUEnaDkkY45NPjIUA8Enpz0FS2JbkDZcvzkHnk0kbBBg9PSmtTTUYqnzmOWweMdqkaYh+V47ChghDKdoJ79ajIw2eoHQUkVvoRSZ3HGD3x6VLGzRsScYFDM5RFEuxwRwcEfUUxxtYAcd6glC+aAD1bHU0xp9qH5du7o57VaHYWORtwXHBFDsWIQ/ezxgU+pcAdgXGT81Cg7TkEfWhg7DXd41B3dSB07Uof5xt4JNQwSAviUtkbQQVX0NM3h1kkztCc49azZvF2KbyfuS+evaswq3mbxwc1z1HY7KT1M/WF8u3DKdzEkYryjxPKwZ0PJJ/Kvm8ydoH1eVLmmcJcDfIxOCRx+FVZjlcA49K+Je59vsQNJtY569PrSwEs/ZT6VLAWQbDwMZqpKpO7HJHamAQDgngGpnAAznOaAKzvz7VbtHAGM5pMCw2T19aYULHnOR04qQE2Sq5Yr1rQgs5nJwg5qW0Vy3NC08OXV0chCTnoB1rv8Awj4DnkO8wkcjINQ5WBpLVnsXhnwstsozCN38OTXbQ6AkKb1GGPQY6Vk5czCMoz2LdlpBkmRSAoJ+YkV1Wi6WIiTt2lDjn1qkhXdzs9KtjvVRjtnBrf8As+IicZHTHWpnsbRPLfjhpCS6JMM7sKCPY18y2uYdSZi2Oea8+a3PWwukTvtIuiqAZzn09K7Wxvt/lg554AryJ6M9hO5uRzlucbfTFXYbgBo1HLHrn+dYN3Zoi1jLYU8hsn0amnaABnOSeorOSLRCtv1xgDPah1HHGR0qEi7jMFVGBjFPEQw3du1NjWhOFCYP+zUiWyNIN2c4yKzauaehNBGcYznJwfara7kYAZbj0p2sgRP5O5VwTnqcirUUGGKgA8cGnFCkWBGuBu5I7UjRbuPfiraTMSIRhXUrgKOMU8KCMZxUJBcjdXDAZ4ocjkZwccmqsBXHDYLDbjio3ITBxyeKWxnIytSl8r7xC8/nXD+JpGMbjOeCQoraGpk1dHjmt3I/tVcKJCRyM9Dnivq74XQE6faKQSxVRwO+K9fD6Hk4qKSPZdNgHlAHG4DBxTrmAGNgVz6V60djxrnO6pZK3BHzdcVzt7pgncZXG7pxTY1rsZk2jALxxnqcVRbQYkj6ZxWeo72Me+0CORv9WCig7uKwrzwxEm7cgbI9O1RJNnTCN1c898RfDlZZTIq7gD97uawf+EBKMY41ySQTxzVxXKtTOMeZtlu1+F4vNwaIEMSMgcir1p+zuLuFmRCMdeOv1pczbKly2uX/APhm2R2yqYUD5gFzge9WNO/ZaJVhLEmCcBgg71Scjj5jodO/ZXjQlioBxj7orYX9kq3uYgiwoz8feG2rUZEe0a0Gt+yLHaxupjV3APyhRXLeIP2SbhCRBCsRwCcLn8KUOdO47qxw+r/s83OktGr2csinhmRcbfrWJdfDabS1kUW7ghcbdpPevXw01KSuzOVpJm9p+iTWVtkp5bnhdw71rLblUGVOAvOfXvX6JhZfu0fnuYRtVdhFHQAjb/XtThiNuAGB9a9Nao+dqIHK5IydxPAHSlVcorHk+grRHMyUAR9R+PpUZCgKEA2ry1UZ9RSMnchyhPQUJFtjLA429AelO4OICQqBgfLjnntSx7QTnqaaVwaHDDBj0yOopqyKpXGQfWqsZtBvU7TjLbhinuTsLZyxOaaRcUrDCx2b8EnqRTgwO0M2Ceg9KpoWxIueQz5I6Z705xgAhdx6YB4FSzXoIR8y4PApQCv32BZeWHt2pIxbaEBdzjHLdKVVYeWMck81dyLtjmcOSc9ODRgvERjjsD0oQJDVQ7yC2Bjp603aytlunQLVPQeooVyuzICkEc1Mx8lFVegHWs7jtoQ4Qhc5BJ/OpC6BtgyMjPFGphazG4JYLyOMimKJAR3JPPtQy1csONpU4yB6U2aQsxx93OVFJFPUcVYoBnJFJwhGPvD1HFA2rajhlwQOW9M9qKYJ3M7zT5mM5J4+lMiDbirdAetGxaj1FeYI68ZwRmhyquoYcgnNGpLV2DEhvkA56Zp2Sz7idpzzRcbfQRm/eDB4z1pgkC7wzEehbvU2uOJHtDttfIXIyfWnKocnbng8Zp7GjEyAGyOe/PWnsiNGVUhW6gf3RRqSnrYjLrIQpwfamAlXbGCAMEZo9TS3VDVL78kAt7CnSMGBQnGR0x1pNGbfQYjABR/EfepDIrMN3HNRYBNwEjKX3AjI9qXeCoyPcmrKViKNt2euByKGlYS5xwaaAUz5kyVBzSSu0cJOCx9BQyWIh8zBdcr1255FNcfPkL8ueh7UtCkORQpJKAAnhhTblHdNseOvJPSoZqipdbo5QNoweCT0qiqsPMRh8wPeuWSR10zJ8QKV0kMAQyk5J7V414suULnDHj+EetfKZq7Kx9hk8bu5x8rbmwagkfbwRXyLPsyqZFkLAg/L0qaDHBU89SakBJHZz04HFRMuc46+lK4E0ULEDdxUhspGwAhx1ouBPbeF7q9YhI3OemAa6vRvhVqNwAxgfGMk7aTmrFKxuw/CW4UguGG4+lWU+FdwGUhQBjknoK53UIbV7InT4cokDPLtIz930qax8JRNNEirtLHjiknzFJvqeleHvh8i28bPGFYHOCvWvQdM8MxxZULgEcj3rncHzXNmlJHUaZo0MHzrGoI7nrWhcaarOpQc4rewoxsi9bWAj/eHjGM1rW1t8yqqn5qpGet7nQ6dBtxn5a3o4MKORyOp71ErlKWpwfxVshPo1yrDIKHGPpXx9MUiu5EK7FBwmR1rhn1PVoN8uh1/hq7DxEM25h+ntXZ2N0pK7cknvjpXk1LXPWg3ynS2sqOGQtuPqavCURgOCCfSuV9zeLbLS3BK53cmnyvhk3jBI4rK9zRsC7hueB796e7FlBXqvJFOwIciFUDMM57elPUq6noo9MUrrYu9mKyKCeuPX0qbZhgw5x+tKxTldFlGUDcAKtw7CM5wPQ1TBNlhQuzPpUiMDtINEUMmbG5STTdwC/KBnNVJENCbzn09cU3ZtJ/i9KyV7kqwxzsIJFQ7RIcg7eKu5VxeDjI5FVrhhkqc/SpZnJ3Of1aZXiZWJYE8j0rz3xVckRuN53HgY/rWtJamJ5jNGJtTtlkT/lquWT619lfDSz8iyjULlQARu617OHSuebjND1ezjAgXHBPpUstv8o9TXrI8N7mVeWWN3rjjisOewyeRk0NO4yqbJXBXaM571XudKJ3DkkdBSZGtyg2hySIWx8p61m3Xh7ztpdSMdqm9jZbFe68NxzwOM7mUHtXJXXhbyrgyeWSPYVMncSfJobWk+H923MfHUDFdxp+hRrGSwIJx+dWo+7cmTR0dhpw29MZ6+9bljYRqu1lGPcVtBEKxpw2MZU4A54qzFEm7kdKtaOwNLdFpVXjaMH1FTrDDcHMq7iRVpIzsR3XhDTNTTabUBiOTxXMa38CNN1DMkUELMwPzKMmrUbO8TCSdziNY+AYiR1jhAdegK1594g+E0torqYjx0AU5r6PA4900oyPn8XhVUbb3OB1fwPcWobETFc9hyK5+fRpIuoba3U+lfZUa6q7Hx2IoOl8RX+zCJFTBHykoMenaoRG/mZyVx2ruR5kkugp3ANzwO1CxsrDDdulUY2JgF8kED8P61GWY8dj19xS6hYGVmIXA29qdkgnI3bu3pVoltIciBCoIAGQDUbpul2rjqcVoiLXFQtETuGB/FmnxEqGOeSaeg49hCrkgcKo6470uSH+4AnY0NhawjEsNy424yaehZ3KoMKBzWZTYr4JXDce1NlwpGBgnjPtQYydhwyrlckkDIqUMQ20HAPqKoiPvCOB5gXoR2qPDq7Z4XoBVmvK07j8je3ALKMn2pSoc4xu5zzQxNiTOo2k9+Kf5fAOcis2SNkUMDt4PoO9NaMOXwcKBxTM5WuLHtVeR82MbqFkYRgEnFVYtPoPLkrtOCT93B5pEAHAwAP51LJlYjaQyKAvGCN1ORV+V3bLN1B6UCTZZJydvfGcjrRTLRlqFDq6857UqkANx8p4HNRex0RlfQiaPKjBxnrT4yPmZ8BgOSelCIasRKzYO49D1pS+1dxwckcZqzPqMjYqST0PYU/5HBXGe4PpRY2VhvmKUxtO8EAZ70xJAWITnjGPxqWU3oToFbduOCahYBiQBwxwKm5gtWRbViC44PenKq9cgDP507nUloS7eM9+mKiddoBbBx60tzB7jVU7icYbsaAoZHdCDt4IpiGqQGyBu7Eeg9qRVJhB3EK3Qk8n2oNIjgAIuAVfIOWpAy/MP4Tzk0FNCzY2hlIyPyoi/dqQ2Tnk1LIsDsqq5wAg5/Kmyu6RhnGG68e/SkNIczkADGc+vamXDuqYA5Hc9KTNo7lJ5zwrYz3zVNUZ5XOSFB4NYyO2DOd8VXJhs5Ig5ZjyOa8S164LyyLnG49M18dm7tJH2mTr3TnMEv1wfSiRWMZfGVHFfKM+usUnysmB3q1bq3lj1/pUiLcOnvcAKi7s98Vt6f4FvtSlKw27OR3IIH51MmluUu56h4W/Z91DUYIpGt5TuI56AV6p4Z/ZdEgxLDtK873AOaxcm9hXuei6D8ANN0SPc8YkAbjcOlbP/AAgtrp6lYrdAQeoHWpjC71DQw9a8KI68RqufbpXG33h0oXGOfUDqKqS7GbbTuZDeHWmVgEKY4JNb3hLwKkl0qtG3YAsOpNYuLZqu56FaeF3hJG0KRxg1sWOhxwspbBPrRysSdjSWwVUcgICPu+9Q/ZzvBUYHXitki73LcMAKKDyB1rUs4tpJUZwOBjtTtqI3tNszKoAwpHXNa0UPBXk4HXFTIqO5zvjnTTd6PcFVX5EJOe/TBr4o8T2qx6pKkaHAbAOK8+oepQ1NPQEMSBV+90Oe1dhpzjcMDJxmvFrPU9Sm7Kx0NjMSUKnJ7itVWOCxHyj371zWudMS3FccYAzj2qyreakYHytnqaTSLloSyxlZFB5GOc/0pyxq42+vTnmlpYlMlMnljPzHnGKay4ZcLkA5JqNCkWFKnBU59RT1O3nAyaroaFmEEKQAMmpwpLAdCvPHWhjRaGUjySCAacWHIUHjvTiUPRSXBAJp6opwCeexNNq5DHPiMAj73tUWVDZBIJ45oaJEI3HrTdihuvTmpRLuQTSDJySox2rJu5mZR/DtH51EtybHPapOGiYgHecg89q838W34EUo4Ax19a6KK1sS0cj4Tha/8T2Kkb18wGvuHwJbhbJCoCrjGPWvborlZ42ObvY9Bt4QVXtjtUkoOD3NemtjxpFWeFpFHFZtza8nHBosNPSxSax3EELjPWo2tjtywA/xpcog8oCPkjj9arzWOQMDqKHEaIYtNTfyoI6Gobzw/HNkKBgc4rOyTHqmPtNFWFV+T6mtuztAMYXArovoTJXZtWtlgDI4rThtQoBAz7UJjsWTHgcLURTqevtVruSwZpAwx0zRFevG4OMiqUrCSuXbbWRHgsOO9aMevR444z03GtIzVxuBdj1tJQAZNwAxhuRTbrR9P1SLa0YVs53AVspHLUgn0OP8RfCOzv0d44lkOeqZBrynXvgk0G/y03AZzu5NephcZKjtseVicIqiuzzfXPhpc2CCTy2wDgDbXK3ngy5RyGiJ9wMV9jh8dCcdz5TE4B2vAwrrSpbdz8jEZ9OlUZbd1A+UgDjJr14yU9T5itBwdiXafuABcd+/4VHsZXOQoQ8KwPJ+tMiLuNVthPmZwelI7FuMn/CrRE3YAmeCxLY4OKTcwXJBDjgVdyLskU+YhySW70ArEQh+UDnNPcaVxrHIYkkjIIAFOZS8JOcgUMtpD40WZFZW2kjnIpkjMpwFz24qSeZWHqn7ohcE9xUTM7oMqQOwqkc8pXH4bMb+vB5qYsFTIz+XahGkF1GtKsm0ry46E03EjISzZZj0FVoaSdgDb8bhtYfrSkB3A24pmTdxvk7ZS7dDVlASADnFRIcURurb23/K4OTz1FIGUMM/IGPFNGbST1EcExEDkE8tTwqMhJJGB1oNYpMYmEkU4zzkE0vOemMkmgmURYowqH+8xprFiQMZK8CgXJZEpDZBI5xRUtoWpl7hExOcL9KRZSwyoIAORmho1jKw55TIcnoaTaVAbBK+1IuWquQszmXPAXgBR/OpGx5Q/iwaDJESnapwc4OKecqFU5YY9Ko0EiTHzE8djSmVSTsBB9aTuNtWIkYkH07mlSQA5A3Adh1qWYre4/CSDPTkcH+VIIyib8gHJwCKSZ1X0IxIygDfk9yOlPc/MRwRnNUZ7jHY/ORyMimglHkVRxjk0Ey3JIZBGF3dQPzpm7cDwcZ6DqKDSAAPsZiAV6UhZWifCdMLx6mgtoihIkXcWwBxg1YwuFz0PpSZKQ2OEAg7uATwe9IxCIBkEDt6VmykrMYJVAAANQPM8jsrfKMcUmXuMkhEeCSDu71HtjVN7tg4ODmuebOiEneyOF8ZSbnIDYXaQfevGtaIFw4GSM9vSvjM3d5I+9yZWhdmOIMszAZFP/s+eXcqhtvpjivl9j6g19J8A6jqsygQONx+TIPNel+F/wBnbWNYhj227KpOc46+1Y1KqhuO8Vqz2nwb+yZLNaxvLb+W2QWIPNe6+FPgBpWjRR74kAUfcIya5uWVR3Zl7Tm0R6VZeFdNsNnl2qgAenWp5NOjRPlRUUnooroSZSjYqy6UHjZcDdWReaAWyPlB7HFUkFn0Od1LQvkdXQBjxuxXG3vh0puzyB3ND0HFuT1KUOgGaWNAgYMw4A6V3uj+HoraFTsGQOazg7mjaNCTT1dm2qQo9KaumuCu3BBHpWotB39nud6469sU06S2eBnPak3YZLDpxyQCMDrn1q3aWhSQn19KVwOlsbTYNwP3h3rSSMlQO/pUSKizK8SWhm06ZQuSFwR618afE+yax1ubaPl3/fHHNcNXQ9HCtNnP6LcN5hfJzjp6muv06VgydBxyfSvEranqxaTOj0+dRg4y3atmCUS8EYHXiudNLc6I6lyIrgEDkHgjrVu3BeTf27USSNmkicZlUDG5qfCOWLce9ZognQK69MjtR5Jz3A7irsUtA8rYV28DNWEj3Ng5qWVzaloIx2uM9cfSrKr8mSBn19alF7kioGkyQQB2pyoI3x92rGx6uFwOfrTgQFU9T14pp6kMJXypboewqKV9sYbaMjrgVUmFhu4kBxkZ7VC8vzAjNZIi2pRuZXY5647AVmahckRZ7njmqaE9GcnrMzElySFIOc15v4mvQ4kBO4NnGelb0FqDJvhNZx3Xi6Mlf9WoYfWvtLwnD5dtGvRSAa9en8R4OOfvI7m2UELnpUskXzgdvpXqx2R5ciKSLdwTxUEtuAWJqiUilLbEDIqrNblqAK5tyzYxipVtmOBwcUFXsILQhzngGrEUAXI4/GpaJcriyx5HQVatLcMFJpIRs28agAVcRdpyBgVaRVxxGeenPWpEtw5yMc1okiGyYWG4Hj6mkk0kNuwOD39KbiCGLouF45PrTf7FJkB6++aFELssJo4JGGII962La1KIOcmrJlqWdrxgHJB9vWkmU3GPNjVx0+YVSbRDSkrMxb3wnY3oJMQDGuX1j4R2t0JHWNcH+IYrpp1XB3TOWphlJHneufBHy0lZId/OQMfzrzvWvhJcW0nmPbHdg5C9BXvYfNJRfLI+bxOWxadtzh9T8FXNuTGQEDDv1xWFceH7i3GCp2gfex0HevrcPio1Io+Xq4GULszpIGztcFiBwaYIsRBWOCetd54042YxTnhs7upb0FOZVAXrtY/lQZcopTExU5Cjp6mmSYcfeAxxWiLtYcoYplckL1PrTmxH8qk8+tDFcYrbdyjqR+VLECzE7s445pGO44ZCucE4p0jHaOOAOfenoWojISWjOT8zdQegqym8wgsvPTmjS5cEyJCudv8AnNSeWVIIzn1p3FJCb8gHaSvQUrkkMDgZGOmRj+lCME2B27M5O1B370SuQpKkLkcU2aJgruUySucc5pm95T90NzgcUkNoQsYlIxk4/WrEhARAFwWHNNgnYYZcKqgDjjpTypQ7QRz82PU0CvcaN8rISNuR0oUHBbAAB7mgHoNlmIQFcHPainYyZQChlKEZHahoRsVf79QzrUSPDQuQACOKIkeRgoJAJyaNEU4vYe8ZzwpbmmZJLlsBcce9IjlsRyj5lAA5PrUkiMuDkAcD8adxWGxDCgM2RzyaacInIwDwDSBiRZIKk4x0A6kU8OoIBGPWpZGtyNlYzALgL1GRQ4BjIYYweSBQa9BqlNpAGB602RwzYAz2zVAkhvmlY1A5YcYp6sWJGD70rg0hpQTgfwlTxg04Bd4XhT0+tK9y4oZIxXEQP3ecAc0qBiRt7daotpoagyj/ADE5PHtUkjMhG3lgR+JpMlEBykvlsdrselWGhQfvGP3QRz0qLldSugAUqgDnI2hvWonCySHjIP6GpZSRJclQ+0twB3HFVJEDQEL35yelYy01No3ukcJ4jtJZI5QsZI5DHFcJa+BNQ1q88uOBpAR97B/wr4TNJe+fouVNU4a9T0jwT+y9rXiAo7Q+SmR8jZr3/wAEfsYtmJ7yMSKCCVIIxXzM7zWh781/Kz2zw1+zZomip+8tkyPukAEj2ru9P8FaTpiARWYZxxuI6VHstbsUUmXH0xSVCKFx6DFRyaZtJbPNbbbGlyJrYKxIPNRtGoB4AODzUtEsjNuAOmCfSopbQsMYzSEZV5pauMbAx9COR71zOpaOG3KORVJrZlpIqaZ4eCTg7cqvPSuoSxVGyFANZyUU9BtqI5rVWxkYxTlsg0fIHqKoj0D7IoA45J5oNqiNwvHSpZaIJLbaFIGB71NZ2wY5x0FFhmvbxhIj2Bq6qAAEAE1LQJkN5biaIq4DDPOegGRXyZ8bdGjXU7hip/dknb0DVy1rWPQwivPU8usFWI5429SQK6fTHjRGyrMcZrw6iPW2Z01g21efuEZxWnBdh1B24ycVxs6qRoRyqcKB0NaVtIFAJGOOPSpbOlrQmRcKSe5zk9qlhPz4PIPY1F9TNIsqwZh19cVMuAcnp1rTUuwqgHIHQVZSNXQEDBqWKxLGhZcZwKsIhCevPBpIZPFEZBjPPtUcse3g4Y5xTY0NAHIHB6c09Y8qc87e1CBoSQ5bHbHFMYr8oOSfeqbuCRE7bctyQDjIqPgRtzyamwrGZdTcE7toIPasO+m3NuIxwB165qlsZyOQ1y9k3S8hvQAdBXnfiB2cDOcdz79q3pbkydkdh8C7BptakmAx0G09q+x/Dlu0dvEjYPHFe1RjfU8LGSvJHXwJjaAOQOas+XxyK9JbHmMikHGAKiZCRzTAgeA+2P51UnQAnjb3oAg2gDHpT0Az0x60nclitz0GBUTKSfepAsBFEYOMmrVvgAYwD1NBSRfgkB5H6VbSTgZ+laImRNn5QPSrVuQCMcZ71ojJlpZAoAPfircJGRVjuyVivpUBZcnnqatNIHdkkSrkjNWYnC4Gaq9xWZc3BlANNYoDjFKwthvlrngYFP2YIp2GmPaNJVKuocfTpWbd+GdPvAd8Z3DuAKeqM6kFNWOR1v4T2eoZaKJC56FcZrz3XvgoUVljj27R3HJr0MPipUup49TBRs0zzTXvhFLDuKW3T1Xk+mK4bUvA88BlYROO2woc19ZhcxUrRbPmcVlnLHmicxc6PLB5gdDkdBis7ypEwD6dCK9+E+ZXPmalFweo+SMbASMM3THc1DPagglRjPIxWqlY55XsMXekQTAJNPBzIn93Bxmnc54iucHkYpFCMQwPI6imaND9w2vtOQe1NKGT5s4HeqF0FjTJwcxjPCn+VKfnj+c7QD+lJsUWAUQSBwMg8jHtUq+Wh5bcSQcemalg2mKXCIyjle59KjdcsRk/L09xQnYwb6DWUxAqeSBnBpdwfZwM9MGrvc0joIAI2dSPmHGKWJtqqMYJPNMGkRyIDIQoOT6nNSqofZknjjPpVImw4qFGMjI43etBKbQpblQcYqQs7hEGeUHOOR1FBz83B4Peq3G0wMWFX5Rg9zRQUo6GfDJGTufgjvTJHDng5ycjNZtHU2kNZgx5yc96fHMsknClcd/WkQ5C7yGYfdPpQnQ8ZIGfpQRzO5GQAADnfSSxkwrhsf40XK+IarBwQRnjk04bpUHP3eQG9KBNCMgQ8Hvk+3tTUcyqpB+U9qBb6CnO85PyjpxTJJQDtPJY8UI2sNAzHkjb7+ppxQu4ygHqKTY0hjxIZdxYDb0FKVGzA5J4yKkTSBY/LUMrDJ45oMMbFGVjvGcj1NF2VBIPuIAOX6bj3qKNncbUBxnGfWqTFLQcj759rAKUGDilljJBLcE9xUyZCYrcyI2cYHU+tMlctIp3ZyOQ3Q0IojCbhub1yAtFvFISGCnlueORWUmludFNN7GjbeHru/IKRtgk/NjrXT6L8MrzVdkQj+YDPzDIry8Xio0o6HsYfC1JtO2h2+h/s3vqMoN1Fx22DH9K9X8Jfs2aNo7rLLbgSAjIbOT71+f4ypKvO72PucPTUKdkeq6V4O0vR1HkW65GBjaMYrRaBAoCqFUZ4AxXIondHzIWgQID19qqyQjBA9aHoa3GtboSc9e1Vp7ZdvQZpA2zOntcE1VeMYxtB/GlYLjPJUL3BpGQnPGBUsZDLEHXBGeKyruzGNpQEE5qWgs2FvpoTLcfN2qXyuTlc+xqEh21GC13vkjj6042/wAnQ/lVlDWtmdsbeaiMRUkEY5oAgmiLYAODU1jbYTBxnrxQ9QNZIyo56VNGodhzx6VBSJJYd6EL16ZxXzX8fNKkN2XVADgru/EVzVnZWO3D359DwmGLyZjvIJ46da3rRfOdSeAVHSvEqI9uMG9To7VQ0MZB3ADketX0GRuxjHQelcMjqguUvwyHcoJyD3rRik3IB1z3rLc6b3Rcib5gu45HarkTIQPlwRxSJRZEQTnof51IDgA4HPrVFrUsiNnGQFwB2qRFO0gc80mFkSRNt428ntVpGwMGlcmxKowcDoaY7Kd2AdxHFK5aRETjp933qYuuCmPveo6U0xtELHAHOce9RuV2hiAKq5BXaYE428ZqGaTaRgZB4oYGTdAhyD0BwaxdSDAEKMoOMU4olnIa58sLPj5e5A5rhNZVnhfkHDA1101qYTep65+z/pLeTJcugQPJlT+VfVGjRgKm37o6Zr2qCPnMVK9SyOnh5X9asIpI+vIruRxvYRlGPfvTGUcVaJI5AB9apzxAqSBzSZRQeI7s4OaekZJ5HFQBJ5Iz3I9qjWABz6GmBYSFWBWn/ZSjZU7vanqMesjockHirEd+mACcH3oTE0XEuVardrc4UAgYrZK5i0TtOocfLmrNvKoUVY7FlpgFGe/SqsjbCSG5HagpD4ZwRnJzViOc55PFNMktRy5wf607zRu9ad2S30JRMOc0faBiquNIkjlyeMVYU56gcUXG7DmVWUY4amCPsQp+oqk7EcqkULzw/Y3ysGhCse6jiuQ174YW+oRyGNF3DnkVtCpyu6OedGLVmeW+JfgiVLusL8g++a8v8QfCqe3iOyBlI/2ea+hwmZODUZHgYnARn8Jw+peD7mxcDBcgZweoFYFxZSRMSCffPSvraOIjVWh8Ri8JOjLXYiKqvY5x0zSImfmx059K61c8yyuRYRGXdgE9O+aCmxnxjLDnFalWEMpWZj1YAbQaJJCQSuBuYA8YAosZSbHxEtKFGGPtT329Mc1DQoq4Ar8o5JpZEUlOSvvTB7WGiLDn5skkY96kQ8EMFBHQGpZkk0RFyXUs2COKcZFcum3AXvVouOwqAMzdD7U6K2L7vMAI6jIqmyuVMbIqgKUGFWniPHA6nke9TcnlS2GyRb0zuKuT0HWkwEk+X7uMCnuLW5ImefyyOpzTGUyjH+0Oe9NWNREMgI34C84xRVaFXMkFvMVh8o7j0oVfMlzyG7Adqz6BckUI655/Clgj3P8AJ0757UjN72E8vY2PvL6mlwF8wjv60AVftBBA2g5IJ9qkMhcEqODnp3oaNI6j15PyptUrkUwsBxnrxSQ9LCNICMg4x1NJ5gYgKMHFVYgWIMGALcYyaaQoUmRRnlvypG6ERvMjQOAMc8VL5XGVzvB59MVLNFsRvGFcNjr696RDgnpjHIFUYO4yMkhSWzj2qRCCSygKhxjP86lmlJvqKoIQY/eMxIyelRHbFGxPDE5yTSHUQtuUkjLnHXP196luYi6r8447elQ9zGNiBslwQx+XjJ6GpoNOa5ZSFYkDHTjmqbsrlxjzOyNvTvCNzfFDGhYNwCo7V6X4X+ClxeJHugY9ASehrwMbjVTVr6n0eDwMnq0eyeFPgZFaJH54SNVH8Y4r0XT/AAVp2k7QsSSEDqF4r4mvXnVlqfY4XDKmjUS2ijDKkKL9BUoOzsOffNc1j01GwrEnrx9aYy5BHrT1KRGwULjOMVTkznBOR161nIuwzcrZx2prgMM45qAsyndICoycGqOwEnoMevegZG0YYZIwPSomT5etJgQyKFBGarSxiTbnpWbKSJ47cAYPpSeWuc49qllWEaHgnbxmkaIYwRkGpYiIqOT2FQXG1cnGSaFca1KPll3z2q/bwAA4OOO9aDsWQcnpgVNGMsMDNJgiyUyODjg59q8Z+OWlGWwZ0BcAZLVx1tEdVB2mfLF5CVuiyjgtzmtzSmAKhhz3rxKh9RBaI3rJj8wVs8dK1402oVPO4jIzXFIctGWIwAwUIQAccip0lMTHn2rJGsHc0rViVAA+bFXIwTg4ody3a5dQkIP4uRxmrKldo+YCp5i4khZQMcgjv2NTRyBgDkACldXLtoO3KG3feB/nUnmiNck5x2ptkdSZZ1KZ6gDk02YgncBgHpUq5aEHyr6g80iPjcC2e4q0wYwSHDZGPemnlGORkUkzNleZt3Qc96ryFyuTwB0FbIgybpiWJ6ZrKvWwW+bGFPShasTaON12Qn92gORz9a4PUwZH2HgMcFf8/Su2mtTmm9T6M+B2nLBoFscHy3+bk55NfQOkR7ET0r2KJ81X+NnRW46EdzirYjxnHWuw52NYZ6nBqNgCcVaJGS8YOODVWX95nHGO9JjRWZcdyPpSKMe9TYbJQd2BjOaVo+uBj3qgCBG3g45rRVNxzQDJltg3UDms+700NIcEgUrXFsVjaXCDdHINvcEU0Xd7ArMIw6L/ALXNNNxBtMmTXJBgujKfQ1MniiKPOTz3GDxVe011FbTQn/4S+1SMF8Y7MTikbxPauRh1BPIAbk1fPFk8rLEXiK2LcMUI6hzV+HWLeQg+YOR3NCku4cjLMOoxEALIpNTC5UsMMCeuKu9yOWzLCXBwc45pTMd3UUFEqzADg8+1SpdYOCevrTQ7FmO57YqVLhS3XmrVhWsTrIOOaCisRWhmxklok3LruFYmqeELPUkcNHtB9Bk1cW0znnC55x4r+D8F2DJHFhuzAYOK8U8UfCKewdpEQspzkt1/+tXu4TGezajI8PG4d1YuyPM9U8MTWcsx8v5U4JrnXSSNiBg8cD0r7mjUhVV0fn9alKnJ8xUbaXIbB5yKkQBt7v8ALzXRc50wkTDbgoYBTzRFACg3Lj0pES1FEjlkVU4Xhue1JMgKggHPUnFNChoNhQRuGA+ZhgtmpCBhVDcjnmnfoRJsarqrOC2XPTFOmAIwpKjH3qGC7DXiR9ighgBk7h37UjBjkfeLd/ei5VrD1bYw6E7cEVIs6mEYIHamUkMZyYjznnFOkDM24kgJ09qlmDvcQEhGYjn+6aXO1AcDpTJ1HJIh7HcORSsphhEknQ8/SndI0iyOT96gOcY6H1oqk0PmMdGId+WPzZwe309qeszSOUCnHqKyaBOw+R0VACNrdMnpili+VC4Hy52gn3pXI6j899wJ6YqN8t8g5LdvSmaSRA0XByARuAzT9rRBRgbTnmgqOiBSqEjtjr/SmMMYxgbuRQK6HRABAzHrxx60oQbmyN3FGoJajGbZhlOM/LTPMLEq5GKDRuwgjZUKJhh71MoIOC3IHSpYIJBwDkH2qL+PB4THNNCkhAu/IAKkenenMCduFGPQVJKfKKhcbQuAD19qZcRBmOW38VSNd0NjDNGdq9fSrdrp5kfYFbcvPHNROSRUKd3Y6nw/8O77V33JA6AkLhwRu+n517D4R+Bc2U82ME7clcfe+tfO43MFT92O59Hl+CfOptHr/h74P2GmlJZEj81QAARk/gK7my0y201h5MQXbwCa+Nq1ZVHdn3NOPkW5GMhbJzUUmM5Nc52JEbKQSR09aYGA6j2NK47Dt/HAGB0zUMr7fm6A+lKT0EV2m3Egc1BKMjrgg1hc0WxXWXczDPQ+tBfGe9CYxk+HU4ODWc+0H8fWmQxGkVQeKrtMOc9O1S3YIpso3Fx5YODk/Wo7SRppAAPeoTRrY0duAcDn2ojXPAGDUDsOKY/wqKRSRjOe9ArFWRSATVVovMOMYoBIkW22DNWo1UKABgjniqB7iYBfIyanUKGGKGUieMc4HHqa4v4naY13ok5VMqM5PbGK56iTRrBtSVj478Q2SWl8ybTsZ8/Sk0k/v1GTmRsEmvEq6M+qpS01OlgQosq53AHgqOK24IQ8SOc/PwM9z6V580OW5bIBVQwO48Zz1pioIgeSB6VijSLsaVmQzDPIrUUqxAIJOabNHoWkXcGPQHuasRptwGYYrGT1KgyXaSeQDjtQFByB8uetNG46NgjbWGc8Iad5mA2BmhXFbUkC7gSOAeoqZWwrc8L0pq42Qu+YyBw1Rb/LyQMk8cnj61aIYpkYqOCaaGXBByCaT0JIiRGVYkHac49aqSykcbcqSTgdqpXM5IzblRIz9vesfVUJjKg4PrVpakeRxOqc5DA5HOa468hEs0jMxweB9TwP1rvhoznlFq59V/CbTvsmjWyKDsCAV7PYRlFGRmvXoo+arP3jdtVBCjoQelWWYBuOK6znuDYPUD2phUA9gT3qkIgmQj061C3OeKGNFaROcjrTCMZx1oGWI4hu5+tWvs/mLgCixD3IzF5QParNqQWwTkUF7ourHkAqMgGkmiOOnWtEZspSQsjEClRQQQVPvTsFiOaCPGdgIxx7VTfTkKtgDJqJRTGlYoPpYJwy5FWbPRYXbDgH0qFHUpm5BoEJABXHHepx4eg2jaAOeoq/ZpkJtFObw6LdyY5GA68HiqM8d5bElJiMHuKTjy6o0Ur7kg1+6t+XjLke9aFt4ohmYBxtbuCMURqPqDSexpxapFPgo4x9anE+WBDDNb3uZ2aLCXBPfA9qeLgA8/nQK9y5DdbgOOlWUmLjJ5rRS7kNMsiQZPI6U9WBI4yOtaJkWFeNWHIBB5wR1rD1jwtbalvHlom7qO1WnZ3InHmVjyDxv8KVKO0EIY57nivB/F3w1ubRpJChQ4JwOlfTZfjo01yyPmcZgvaXPPNR0GSwV94O84OM1lyLIuF6c5OR0r7GnVVVXPg61F0JNMFXekhV8KOCRxmmrMqdM4GK2WpzN2HB2YtwcDsKQgD5dxz79qtoV9B44GOD3zTGySXAyGHJ9KjqYtvoIVJALqC5/i9KJi6GPJDBvU1Y7sP9WVIAOG49qcJN7AHuSTj+tBomAHzBzyx6+lKYiAS3IzkUXLVxVAMpJ49jUifMThgPTNSzKQjOGzk8nqaayMFG08n1pkuLeweX+7ZweCccevpTnLEKp5yDkU9CFdDFDbhsGFUYoqrjsZrNgDaef5UiZEgC9WHNRYrqEhGwkhTj3pODhPxx6VmUtx3lAyDAJNDEhyQOemDT3NLjAozsZg5HRvWmhFKg/wARPftTKQ/yySHAyARnNNKFWBLAjqBQZ6Dh8hJ4x1PtRBkKGY+520DiHl+bISHXb15poByQMHPHI4obHLyGkqjs3QinElZOflBGM5qLXHEZLKw4HX6dqYFeZXBIX3qyrXGLJJHEqhwGRsZI5IqyhV0ACkNnmlYLCiMg4x37VZt9MluWCpGzOTgAVnKSgrs6qcHLRHZeGvhdqV/dALFm3xwhXnPfn8q918CfAsqqS3Nvhsgldo6V8tj8wWsIH0+CwWt5HsekfDzTtLCMIg3+yB0rpI7eOD5YoxEu3GBxmvj6kpTd2fW0qEaeqGuQijt7VGcEe3pUXOpERbA44GcUb1zg88UPY1QbgM49KqtIQ/bBrNNFpDDMFJ56elVLu8EoHbHFKTEyqbkYI6VE14uPvEn1rFsa1Kct0qscMM+9RSX8YGWcDFTexaRA+qxnAXLE96rG7leQ7VOO9Q5voNxW44LNIM9Aaia2bnccjrVa9SCMwxkAnBq7ZRLH0GN1MaJ2XBORx3PpQsYByBgevrUS3NBpJXPvUbAnjmqRLGGIOMZ704QA845psaEMHSmKmS2MfjSRLWogiOeKkRSGz3FDKRZijIPOc1k+J7Tz9OnDAH5Tgdj61zz2NI3uj458f6bJZ6tcZQuFcgv6elcvZK8csXRgfvGvIqJbn0tFto7LSU8qNmxnvwOproIEUquQQQPyNebLc2ZcEIZSWz7EetQTQBcBudwIHtWL3LRJDmJhnOOma07WRQ44Jx3quh0pXRooN+zbjBqykbHGCGNY2TZSsmLGzrIR145FShd4yAQKdrM0uTeSCUOTuHIpdpLAHr0ptE3Jnj2IPl+tV8l2I5ApJDQsuFbaOtV5MEHGQc1ZDAk7ARnFNdi3TPSmIjcnbgnn3qvccR5PIprcmVihcbWDKeAawr8FQykZOeK1S1uYN2ZyGtQqCCep7VlaRpSalqUMOwHc4YqOuAc5/SuuDuRLWLZ9W+A7TybGJAvBAJr0yxHyrt6AV7cNkfLVfiNe2GcH8quBeRnBFbo55DXjJzgVG6kEDnPvVAROpOQagdQF7detAERQMfWm+SMnA4HtQUWI0Bwf0q4gPB6DFUSyGePec9qbGmTxxipe40als4aPHfNTMTt4HNakW1I/KBByOarSW7Ac9DQU9CCWIbQMfjUCoVbC0CQ2WHc2altx5T+3amU0bdqwOCep4wasNJs6GqMyCdt4z6CsW7w2cg9aiWw0Z0gUZyKqtCrE5GR6VzO5qvIaqTQnMTFQegBFWINQ1C2bIct7EUlJpl36MvQeJLhQqvCQe5zVyHxJCzsHJAHtXSp9zNxXQ0rbX7eRsiUN7ZrRh1eN24YAH3raPLLYhqxei1NCMbgRVqG9VyADmtNiHG5ZSdc9c+1P3jOQQfrVIizGTQJPGysinPqK47xP8PbfVIJCI0bPXitIy5ZXRlUjeLueKeMPg75e94Y+ME47V4x4k8BT2ZZhGUK9VI4Ir63L8an7sj4/H4OM02jj7rSjp5+aNlxxjHAqlPb5B2gru619ZTlzanxlSl7PQgUvGzFsFeMcUrYkHHDZ6Vsctu4kuI4yFO3PUetKmdwHVT05oMnoybgseMMOKjlUfL/e9B1qWOxCGIVMR5VflZvU01EZeXbkfyphZrUsxYzkHO4dKZJKu/rgimUm9hynB2EEgjrTnIjUFeg4IP8AOl1HYiUHC/MNw61Mz7FOMZPTpTEroVmBBTbuZhnCnoaWMdM7i5GDS21JSTFAVWwAC3ZfWipLsZCk9gpPuKayPHGAG3Kpzu+taEJaiFSA3OB70kbbGOCGz3HaoepT3JlceUxLEHofeojiKIONx55pFNisFT5j8vpQpQNIpHI+ZgOuKLMqLQ5dzsAOg5qIgs/PAAyRS6jlYTzQP4sjoKckaucxjBbljVa2MrifOMYHHrToUCYQfMep9qls1tca23B+UHPQ1JKyeXn+IjoKhlxsVQsjzZbkAfLnrUoByVPHoau4K1xoiy4TaTnnNWIoNzERqSV7e9TKSSuzVRvsdb4Z8A6jrswSK3bbnOW4r3bwL8AZHKvcoWYsCMngV8vj8eovkifU4PAScVUPdPD/AMPdO0GIKI1aRcYIOa6ZIkjQIoCoOg9K+PqSlN3Z9bQoqlFIVuvWoZH29T14rLc7kivIwHU4qBXJPzEAeuai9hpCPLGGAIBPUYqi94EJycY7ZqTRIrtqiJkbs55qnLqig/L82fWs3JI1SZWlv2LfKhJPWoWlnfPy4Hbis3K+wrJbkTxXDKfm4qq0cgHLHHSo1KTXQgkgZMZJx3qIwgsTg7fekyiTyQoDDFWLdATgjk+1JbkMsu2BnpxWfNKOc/WtSUUGlG7OflJ5rftYQsKZznHepZQ4pj608pwKh7oCAx5JHemeXj61aJYqqBk4Jx6Uig5z602NDWByRnFNUBRwaksAoBJ6U9UwQTwKAJlYZ9ai1CAXFtIgO3g9qzkrmkXY+WPizofk6pMx6Menqa8wgh8m4cY56YPQV5Fe2x9Hh17lzrNHYFE5O4nIroYMAEjoAK8ue5vbUvQLuBHYetF4ivjpgcVky0QbVjBUZbAqe3fKbckDqai50xNaBweASfTirkbZGCenrR1KWhKhVmG7jNTxL8uBwB60dSmyRECjOeAcmrCoq4Yj6e9VYlag7eYp9fSoBywUrgUWsWlYSaEE8E+nPaqcimJuvA6mmyXYagEcgHUEZFP8pm71KIsRzRHjpVO5UrgcZPFO2oNIoXXz84+b1BrFvFZnddvPY10I5ZnLaoodsdc9/StL4a6QLq/+1Y3YyuMfd5rqpN3MKjSgz6R8H232e1AIJ47+ld1ZHYB6Yr2oao+ZnqzZtVGzNXAPlrdEMT73aomXJ6VRJHImAfbmodmecZzQFhu3DnjpTlj6n15p7j2FHHTpUqMApzTEOIyvTOO1RlCrYGc0mNFy0OxwK0Fi3seKuOugMVk2jpUEgA61bMynNBliRVdo++dtSWkRkgN70tvzJk9KY2a1qanxk5NNmZBKQpI9azLkkZGDn61mw6mZcNk8Lg02KIuc4yB2rJo3Whfjsz0I5P6VcWyQ/McHPc1Sj1JcrEq6dGeqg++Kk/sqFv4RWnKjN7le58PwyrgN5ee4NZM+l3EDEJM+O2T1qGrbFxa6kSS6lE+yKf8A4DJ0q/a6lq8BO8A/7p4qlOSLk0bNnrV6zKJISq461p2+uANtcFT71rCo0tTKST1Rrw3gkUHPX3q1G4Yit4tMxcb7kN5p1vfQujopZ+dzCvPPFHwwttT85gFOOeK6IzdN8yOapSjNNHinjX4XSQK7xJnAwFx1rxfW/DsmmmQHJbOCK+vyzG875ZbnxmYYBQXMcw6BlZcMCOOtQxoIUJPOOa+sTPkakbMYqliBtB3ep/lTyMNk8j09KZzy1FWZoyCV7cE055gZDJuzgYAxSsTFj1+4W9vyNRZ3fPwWIpbMpyuhscpWdRjDdBUgAJf5cc9aoSARvEGGcqDkYpysGVPXbSsU2Rt13kgAgfhzU0cPmKysc/McHNMErgITE4YDOOKfvddwBwSDjHWloYyTTK4LsOF5HUmimSykSoJA4JHA96ao80HjHpQbWtqJMhOA3Y4pp2hyCMAHFSx9R77TE23hfWgyqUA7BaVgaG8zHIyQBxSPhB6E9c0FpaXHRtggDOP4qicHeCDmhECEfdGAB1PtUyuqoxAwMj5vWmwsMWQb8E5BphATLLn7pBxWZqthxO2HHbHWiE7jhQScd6GSINyRk/dcdOOo709YSzEhucdD2pXSHHc1tG0K51W4VYYhKpxjH9a9p8A/BK4v3jeSNUJYHBXIrxcfjFRi0nufR4LCqu02j6R8L/DS10IKZYk3YGQK7WG3jgGI4wi9gK+CqSc5cx97TpqnFJAQOwphOO+TWT1OhELSAbuPwqpPKoTk1FzaKKU12FHBzntVGTUUQctz0xWUmVYqy37k5XOetZk8k0ozvK5PX0rJtlLQiWHLZYlj2Y1dt4VB7GoRd2WdiAD5QTQF54GOaslkU+FUnp7VRkILN6GkxoqOc1BubnJ4qStAGScjJq3b/MOABSJY64chWrJuDxyT1xTbDUWwtBNcrwGHoK6ERqEA7ikirDAu44PQVLs4AxV2ERspzxwfpUflc9c0yWGzGRjrTNgXHFA9hm3dzTQg5yOnNAxAvOalwaTBD0QZzjNDjKnA9qh6mh4L8bdJaF1n27jj8q8IeHyrlwrZHpXi142dz6DBT5oWNbTZMAAY3bcV09kWHBGdoHfpXmVFrc9JpGvAuMkE9OuKWVSyqFU56k45rPzFYj25JXHzUkY8qQZFZtmsS/EQGQg5PUj0rRgIRO7E89KlJFlpUG4NkAY6U+IbsZB+tO2oFpUIxtHXrUhTCcj6VrFMaGt8hORz3qu2M7gpxTkVewGNZHUtkEVFLHlh0HoazkiHK4iYZVyoYnrSsuXBwRWaViUyGRRlyep9O1Z02V/2u2a1QmULhmaNgoAPSsXUPkRzuCsgzmtUYTRzd7F58qhSNrdTXpXwu0F7e1lZwq7iT8o+9XfR1Z5+JbUD2bQIljjCjA4xiurs1wO45HWvYieC9tTatgCvAz7Vb4wPl5roIGspHU/hTGHAIFNEsikXnpTNpPA4zQxpjjFgYxjtR5XGOTihAxjrtYEcVFkjr0JoYLYmSQBsHrT2cjkCnug6jonKsD6VsW7CRB+daIJEki/LwPrVaVDjpximyEipKu0ZznHaqcuG55qSiELnOPWrMKgEfLQSzQUYTAO2pAp5ySPehjGSgke9ZlyvDFumahlIpeWvPXmpLaHB55HtSQpGnbopGfTirKgAZIzirJYqZLZA61YAyRj0xVIQSqCOB09R3qpKm/K4wT1IoZSZnTweXkLkkHvTra4YHHtzQtHcaZt2dwrHBUEDpxWqttbzou6Fd3Xd3rTRksDZsgDRcgdjUttM6sVYYx601eL0FYtebuWo5Yyy8datyuLQ5vXtLj1JGV1Cyk/ex1FeDfET4eqrTTRx7mYknArrwlb2dVHnY2j7SmzwLxBoj6dIwVSAeuemfSsOVl2kMNpJxn0r9Nw9X2tNM/L8WvZVLEEsxbYgG3acbvWppIgGx95SQDjvXWcN7ohdAT8qltvRTQ6wsmfvIQQCPWkYtWAdBGOp9aZJuVh3x3p2M73ZNGFYkgYbqTSvIqswxxwcmlrexqnZEYnXzH+YsCeh7CpfkfI4IPQ1VmgbuRmPyiSSSpGMHpRHhYnOWYgjAzxQxrYcLr5NrEgn8fwpcrKSVPuQanYh2HxABhglQR2ooMnYx9pIwOB/f9KcuGiyMAnrVts6UlYHB2lUOMc5IpPMxmMYJHXFQEdxpY7WBGCOeajbcwYdQepqti7D4sRcA5XvSFtx5+6T1NSV0FkGZNqtkDuKBG2fLZucnFK5i9yOIHZ84wd2KeAVVgy7l+vWjoLQancKM/7vX8fapFXaSD95uelRc0QxXGAcexpYQ27HG4jPFJtIq1yRrV5HDbs5BwDXUeEvA15r92kaxOEwMsoyfwrGrWjSg2zooYeVaaUT6h+GfwVi0+KN50BGBwV4Fe3abo1ppUSxxRLuwBuPWvzvFVnXnc/RMDg1RgjQGT3pN3XpXnHtpXIXlCLzj2qjLeY4HBHpUyK5bGdPe5brz0rNmvJZhhAePWsGawsirIJnbsM1LDZI3MqLJjnBqGmXzdELcsiMQq7R6Csl3AzknNSxbCRuW6fhmrUTYKg9e9SCLQU5oxjOKooq3OSMntWfICGoYEMgDADHvmopOoAOKkBEz5gGeParsIxggUDtoR3JxnI61muCzBcZ9DQJI1tItArEtnOM1oOvHSnuJMVBntT9mcE8CmMhZfmyKVlxjjrTAQ4BwahZCGOf1oExDGAvPBpm3kHGf60CQhQZPY04Ljr3pMoeMqcUYLdjx39KhgeVfGSyMunAeWSRzwOor5nvYWiuXJAJB6j1rx8Vq9D3cv2Zc02UtMq9MjkAcmuns52dQGHOK8ubPYSNm3lDLirKZK8HpyRWHMh2GSL5jMVGDziq7CRXxzxycCspFx8y7bSEOAwIyOK07c5jDLyemDVIp+RZDFSuRgd81Zg5IzgrjirQ+hchcCIRFQWBJDe1Hl7kzuPXPFbRIvYYxG05ODVZ0zgg49qbHzXHiPIXABPrSSRB8lTyvUVm43C5Aw2/gDTZD0GeQOMVFgZXkUKFP8RHIrPkA7np1AoW5JQnLMWx93FY+pQ5tyM5z69q2UbsVupk2mn/AGy9WFByTzgda968GaQtrp6KgCbQFbPvXp4eF9TycdJ2SOx0yARyZAyBxmuls+QOx6V6sTw2zWtgR7kd6uqCPx5rVEAw9ajIzwOlVYVyNlDDAGKCvApAhygkYHB9aa6EEdjTQmIVz34qu64kwOKbGiRIwOpBqwsWBjHWmTcrOTFOoxV+znbKqPpVIroah9qglXC5Hr0qyEUrgnHPP9Kqv6flQUQkkkgdM1YgGWGKBWL23AyOtOHysQTu4qGMjZsZB/Cs+c9eOahodyi5w3fHfNSxyBSDnA7UkJ6l23lB/wCBVcRgRx1rREE0SDHX681KuB6Y7VZXQe4G04OKryZI6YxUskpTqsmeAfrVRguCMUii5YMdy459810FpL8oHWrQmaUMgH8qsNGjg54PatWIqlQGGTinA5NNbEPVmdfx9W6Yrmdc06O/tJCQvAx1rJNxaaKlFONj5x+JfhkW0zZXhjkHGPrXiup2y2lw0bKeMnn0/wA4r9CyqpzQsz84zqgoT5ijLGD8w4J5xmoCQG4O0/1r6dHyafYkZjuBHDN+poVHL89CemO9NhIeQ2cdGHfHSowf3LE4ZwevrSZlGN2TcPsP3eMYqOTDIGbjkYqTWSYbMgsWwWaneUPlGSpBzVISWgBsykHJxzT5NwAKnA+lNlRRGVDQrk987akXaeVAyfSoM5pAX52AfNRU2IMuNwx5OB7UgYIxK5KCtNTWw/zRtwMn603dtQ/ITu45HSkhpgHKuvIyVPSkUBmJORxn6mmzVMYv7sCT14204EbGyoOR37UmNjXBjG7B470qyB4uE59qRDQyVWfBzjacmkZmZwOCuOBSZnYkgG0Z43EdKeAyjDd+5rJsq1gAHlsNtMX5QoCk54+lHS5rFN2sej+Avhrc+I7uFmjbaRu4HUV9afDz4WWmhWSM8SRkKMAdzXx2aYpylyI+0yjDaXZ6PFCsESoowB2qxwFr5mR9io8qIy4XkHBqlc3yxkis5NGkVcpmVpz94qPc0hgV8ndk1izUikhjXOAM1UmUA8DgUiWViAzdeaeCcfNUsaK82CrZ6VkzLk8fLUMuw1SPTjpmrSduelQLYuIxwB1NPwMdMVQyrcjrgVlTghqGMi3YzkVDIvU5NSNCxqflK9T6elXIWOeuMc0DZFd/vec1UiGGAJ79aARuabETAGOAMkZqZ8k5zmqMupKo2qOOvalIzkZ7dKTLIduOMUmzkA9e1MVwkQnrzio+hJJz7VYbiEbk6YpnlnGKlkiMuRxS7AQufzpMaFIIbgcU4AAHjmoZRz/i3RP7TspOMttIBbtXzl4v8GtBdyL5PlgHJ9M15GKoyb5kevgZO9jmo7YxhlTA3cYx3rQhhZccc9DkV5M4tbn0EItbmrE4IPIU9AM1bRuAQeFGK5epra5IZQNnG7FKGV2Yg8n/ADinIXLYdCUOGIbJIHA6Vp2m5MDopPYc1EUgL5RBgNjB71MI8R5Xt0xW40SQO2cnO0dKsKOCOM1SYSRUuMIcZ+bNKg3IcncaOpDuRM2091PegvtORwKYIhZwWYdVINVjMyZPHoOKllWuQy3DOQOBVWbowB5PrSjuJooOeGwSQBxWHqEhVyc8993Q1vEl6I1/AGlvPqq3JXIQfMFPAr3bQ7UJHk8e9evh1pc8HFzbdjZgTy5GwOvetezB+Uk16R5MjctUx04H0q4Pugjt7VojMVskkkZyaYybj1xTYrEcig4xkH3o2AYyakpBjGeaHBBz1FA7DMjHTmoJemepoAjSQhv61Z5IB3GmhWAwlCD2p0eRIpU7cHJ96021A14pRKOPypzjcMY+lUiEUJl3Ko9P1qi5x6cUMtEQwTycCrNtjecc0rgzRQDaO/8AjTXyOAB75oZCI2UAdvxrNuOCfrSZbKMxBpgmwwqSSaKTkc471p2jgjJ69uapDLyNkk9xVlFGBkZqyWKevpUE7bAe/tSYIpSKVAOOtUpOCQeuakosWjFq2bWTC4xz61pEhq5r2jHAOeRVmSYfezirbDYqG4BfPUetSq6detFyWupDeKHTAOeK565yHKMBgnvWcnrctbHnHxE0FLq0d1QM68ivmbxdpckF2cqduGzxX1WS1fesz5DO6fNG5x5hdWcnbuY+nUUhCk8AAnFferY/OrWY2WQJH8hJYn5qjLDC44B4rRETkiRY2E6vvwSMDPQ0gRXDBjgE4waGyqaRI6ISSihAABkng0jqQmC3zOQFzUXKmtNBjLnJ4OORTvMLBTz/ALNUYxb2EbJJwM7vumnJjf0z/SmakisMMrKCM5BpFVULBRg57etSxcqYzcRgnjHU0UiWjOQ4d4woBxkE9KZv/hU/L0PFUyRxAVyqjdu465pJJljjIIJP8qlDRGgEkylskqMqc05mCKxAwvfmmzRMYpZo1LfePbNPCO7FQRnHGBT6FtjZQQSASM9KSIlWEZGMjk1DIFdRJGVU4U9acNg2gAYUdT+lSwBt+19h2Fhy+Og70QuWwGO3Hdh0qQtqTRWzyP8ALl2HHNesfDf4XXOsSxvJDmM45x1rzsbiPY03Y9jAYd1aiPrTwT8P7Pw5YRKFBYqCMDGPauwHA4r89qT55Nn6Th6SpwHqQT6U1pgn1rFux2Iz7u7aMHnGawri9IJORn3Fc031N4q5Et+Swy2atw32eGO0VkpXG42JVkDE4INQSkDpWhHUrMc5HSnLKpAwOnGKllIguOYzz+FZU47ZyaiRdhiNjjGKtW3OealEtFuM4YHPtU2CxJP4cVQrkEyjHvWZcx8+mOc0mNFRmAPI69ajc5OMfKOlSWMSTkjFW4WIHtQDCboMdD7VXjiLybQOKbEnY37dDHCEwen5UjfeABz70yN2WduAOMnv7UMMZOcj1plDFXnJ6U7ysLnpQKxHIhPGOtQjAycVQxSvHSlCjJ7UEsiYnPFKFBHFJhYAMYp2KyZaGuqsCDgj0rz7xh4Yjv1nKoDI3zZ9MVhVjzROilNwkjyDVvDxsJynlkNnnjk+9Z6wCIbMfrXztbV2PsKck0mOS2ChiO/SpRGVXn6VxtWOhWHbWwvf2z1qaGPam4/Kc9Byal6l2Q4OS+QMdhmr9ozltp4xyCKSuZySRfi+bO5uAO9WbeUoMj5gatMgsqytgDrmpC+5jx04/GtYbgNZS4GcZ96gfCZweatoTIiA2STtIHX1NQNIxXAx+FZkdSi0hDkMwx1qBgxPy898UjpitCVUd26cLyaJISFbqAfSmtDKSZnTQ+X64NYl/EHmEYGVPp1rSLuzKeiuem+ANGFvZRuq4DY5xwTXpllb4UDGCOor36CtBHy+IqNyZfjjO4cVp2gOeR+FdhxO5s2y7h9Oc1cU4wK0Rkwx81HHNUMay5x78UnlAnvxQMQrx/j2prp055pWHcQqCD3NQMhI6GiwXI2iAcH061ahC9e1C0YnsWSgdc45AqnJEyEg1YJ2LWlho3YMcjtWiwwuT1qyepRuV+diOmay52IzhsnPSkzS+hCoJcHOeKu2y4XNSSaUSkjPaiVSR8pwaLi6ldxwR19apXBABxx70mV0Myfq2QfqKrBiB1qRE0bZ2k9q0LaRgo9BVJ6g0ats4YDA61eTkZz71oQBOOc9aifv09eaBopTZI44INUpBub096Vih9swXBJxWlbP8wLHimtCWbMLhEGBTZrkEgE03qTuVXuxHj5uKjbVAGxnpSuUkWY79JV4PPesrU1DvuB4HaiTuhN20MbULMXVu4KncenFfPvxO8OGC7cqvzFyV+XpXp5XLkqo8nH0lOm7njOqQfZr0pWeXAZgoOc8n0r9Rpe9C5+VVoqE2kQn5ZD6jjcackYUMrZIbnjpW5wz3HqVkO3GMe9IoKPlyNtSxwbQPMVUr95XOMnvSyXKlhu6Y4x2qUiZyYyPad3fufepZHyBsXDHoKsiDI0k+QkjPsKI0+TcOMnnNM2THIP3xUtuxyKllChAxB3A5O0d6llohDMC4YZ54+lFImxmEM3lyZG8dRTkQKSSOpx9OKtkiD/Vque3WmIwVyMjI/WoHYfG+0b2BVcYAzzSFAwK7hzS6miQ3GCCCMdznpSg/vQWOeeuOtMGhI2DMWY/KCR17UbFUkrjBPFSwQmQhJ3EDptPSkChTuGfxpC6kiknPbPQ1JFAZgrIpfPOB1x3xUtpas2gr6Hqnwy+GVxr97E8luc5BAYdB6n3r7B8GeELfw7p0ASNS2MEY/WvhM2xHtJckT7vK8OoR5zqQuDgdKTHNeBfsfWLXYZJIF69aryTFgeuKmRokY+qSYRhnH0rBd8j8etcstjVD1JzjqKcHZCfTpWV7FW1LdtcAD3FTSHeORnPNWncmSsVJZPLOAOaReBgZG6qElcdM37th3rLuTk8damRoRRZYndVuJSPcetZoVi0nQYqzkhRxWhmRuvzc1QuR8wGDmkykZkylBngZqBz0HNQxsjPBq1EQRgHNMofgYIPan2sYeROe+aZJsM3BxwO9NiA3ZxxVEE7yHb0pC52YAoAdGm5aeY+MAZNBQm0DBwQV70kiAnpVCZFsGCMVG8QXnGDQIhZDnGacoGOmaGUKFyRTQmMY65rKTKuPdQFJ5zWLdxb5SDwGOOayeq1HF6nDeMPDaqGlRfmbPQV5xeWfkXByh3dOO9eNiYpao+iwM3sVhFwMD5ifwqZF+bIGB/FmvKZ7cSZbVJQxAGO3tUi2R3AjkDrgVJpcPsIYk53DrjFSxRMhAPpkmnYHqToshzuAAzwasIu0dc56ilZ3M7FhABufPUVJlQuc81rFiaY0y78/MAB2qJnCLnjnuKtsgpSzAuPeq0s2x9ozk+1YsqKuVpf3p56lhVm2swzA5wBxmg6FdKxeaAKp5+lJJb9Tj7tBgzMv02wk9BzXPpam6vokBDZdRgn9a1pptmE2rNntnhrTxBFGjcAAYwa6+OPnOevevpI6RR8jVd5XLkSZUnGMd6t2mVZT15FaowZt253DJOKtom4HH4VsiOomQp560bsYIHFOxVw65wO9O8s/WglsZt6ikaIDnNMYzA/Cmt84IBwKaADAzHp7VCymM88DpSe4X6FyynXG3I54qW5ZdgPXPHFaLYlkMMixdMDJ71dWQSLkY5GaOomupUuMgHGcd6y7lcOeMA+tJl9BsLYIUYB+laUCsRg9e+KCC7HlTj1FI5zk+vFQwRWkYdu1Z9ydxPOBmkadDNnH3vmzmqsuQfQetK4rDo5eCBxjnNaFnKSBQNGvbNnvjFaMbbsc9utaRIe4pwQagcfpVgirOflOelZdww6CkyhsMuG4NadnJtkJPIpXE1dG2Zwke4cDFZk13jPNDehMdSjJebs81A1z196xcjZWQ6G9aPAPSr5fzYicZ4zVRdyJFaM7mAcfLXEfEXwyLiyeZVwpBOQK78LPkmmcWJhz02j5l8V6QIZJHYcYyM55+lceEVEBCjcedx6mv1DBVPaU7n5Vi6ap1WRTr8m7AU+1LC2FxwzDpXpHjvcZES5X5doySCamkHmRcke1QxxTIGKlAjrgngYHNCRvnHBVe/rSVkZyi2OKkMp2g56D0pfL/dNG7EHNaGPK0xpjLJsGBgfnSoqlcMTnH3c0ehqkSSJsKsvB6Y9aC25ARlSfeptcq7Qobaw3ccfnRRYOYydgkOOQp6USghAAvTig0iRylgpY/MBwRnpTGgdghClGPJPrSHZkiTCPcGBYHnA60AF8hDjPU96kaYrJ5YHU9qR2AhZTGDLkbT7d6CmNXbtUMv4DtTkYJhVJOOMHtRYVrgI13eUCCxIx70rgkhfu9sCgLJE9nC1xLsCngjr3+let/Dj4Uvrjx3EkRMJIYDnPFeTj8R7CDZ7GX0FWkrn1n4D8D2nh/TYl2bZh1BFdoqqEGOn1zX53Wn7STZ+lUaSpxViJwAc9s4qJpFU47CsjoRVdvMcimldo6kgcGs2ze5i6gOT1C1jlQGJrB7lJ3JVQhQR0prgjoKzLSsMjYhvSr9vJuUYI/GqQSGXK5JIqp5xUnNWQg8wbcniq0hAJ5zUyLRXEmJParkEgKioKZbhPP0qzH8x61RDFYr0FUbmPceaGCMq4DA4xxVOU5bFZsdiIuN3I6VLHIw5xwaobJgfmIJ4z1rQ06MF846d6aJNGZVAxnmmxpgZ6iqEycqCoppQHigkkQbeeRUg9etCQA/J+7TCpz6Z4qgEK7Tz2pr444pdQK0uQ+PWkHDYIoZQ08e1G4jHNZMpCnJJbuaz7mJmkGAPqahq5a3IdRsEubUqwyfQCvKvFGh/ZZZJAp2571wYiHuHpYSdqhyZiMQ+YZGOBUkMQyM9T2xXhyR9JFq2hbhhB2jHHp0qxBEqhgeDjrUFpj0twRkEjNS+UCxyg55zQkVfUiWASbmBPTOKEtWTHzc0NGl0A3bjg9DSuz7Dx05qb2E7FeSUsx69KY29Y1HX2oRLsNeIkcY45xTWttyqW/iqhJpDxbncMDIFTpBscNjOewqeo3K5ehVZD/vetSSR8HJAFaJaGMjnNcUqrjORmq3hKwN1qe/ZwnI461tQ+JHLVaVNntGiwjy88gYxtNb0KYxjGBX0MUfKTLsSrg+/NT24AbpWxnc2LRt2Mniri5Bx1rRCGuOQKQqFzVEsVSKtbQ3OetNCI5htGcVXLZYDAzjNKxSBc7MMPypmFGRz681SsVoPRgeBwfWobuI4z2+lUwbKS7vM4O3HepyjsPmc4qLiYsahQR1qzCXTleBRfUTHSZaRueSKoXQ3Lhj7dKOoDYoxwCuMd60LSPO4VQ3sXgSO2cdqguGJ6ikSim7FQenJxVKcjnv7VLKRRkBINVDnnioKGxkknt2xV6A44AzgdKBdTXtvkwDx7VpQPkVpETLGAR0zVdwAT1PtWhNyjcHHUnFZdxKPMJ9qTGiqZc98d60tLmBbjn2qWNmzdTBYxyKxbu43FgOcHtWchxRRMu/jPIpTLnGeo4rB3LsIHJcVuWj7ogvtVwJasKwwR6GodTslurGQYBz0Brpp/EZzjeNj50+JXhz7PcvhMIQe1eKahbeVKsbZAGc461+kZTUThY/Oc4oOnO9jOeNRIwJYjAwPSmSyIikevB9q+kPjny3HIyxBgeQxGDT1iVVzvJPX8aTKVu4xHBlDHg+tSb2DFh0FILaWEEzks3H0pu4yOd5yBVbGViTyyWBXGBSTNtQFcFsc0bhZiRMOAwwPWhlLsQASD3Api5dCT5Qv7zj0yaKeorIzMOIgOw4xTTIQNr9OlZWOpRaFY/Jg8j0pnmfKME46EUrBIRsFwQMcYwaRQUBX5Vb+KgzvYHLlGJUYAwoXvTh+84x82OnpSK3GON8OQOaZtO7cTzjJqlYpXCKRjh5OXbsOtTRKZcj+lKQ93Y774Z+GJ9c1lY9mcYAyOlfYHhXSoPDWmwwQRpwuN2Oc96+HzmsudRPvskw65OY7Szn8xQWOSecVcE5wAelfLJn1rTGySjB5qnJL1APNOT0EtBqcYJ6+tKxHPOc1iWZV+OSF47YrHlTa2D61m9zREkbnNK4yMk4qGXcqSnbyOtS2sx3jPy0IfQuTgkDP4mqUgCt9aokjeQAY/CqkjZ4AFRIaGAHHI+lTxdv71Ay9E5B+gq3Ge3U+lUSxzIWU45Iqtck9CKTGjNuExkgisuYdSeAaRTIc47ClWUHAPB9qBNlhJN2Mngda3NMUmDd/D2pohllxlf8Aaogzngc1QFgj5ee1RBjuz19qEDJRyhyM8809QQG4+XtV2JFzlunFGMn6c0mBGxxk468VGT06ipAYyAtkmmMuT6+9Jsoj24PWm45PpWZSHocH29KrXWDIMDikzWIeVkZxWB4m0b7bbOAOSDzisqiTjqaxdpXPJdZ002Vw8bYynp3rLjLOx/hA5Ar5+qlzaH0+HkpRuW4ZACrDOR1q5Bw2TjAI5rnOhFmJd2QVwQeCKmMYxnv3qkiupEoCruC9Kk8sM4yQPrUs0IZF2uefxPelf5gARkHqayZMhvlJuCk4GDj3qFoMnP8AkU0ITymYntgVILbkMRn0FaWBslaBQCTgY9KbAhBYnlcZzU2VyCcEAZXj2qG5cgEnn+laWFY5rW2aSQDOB610/gHSXgiDMMlupJrejH30zixa/dnpunRhEGQSMdTWrERt6Yr6GKPmZF2GMEDipwoUjsK0MzRsnAbA71fIYg4PQZNUAxiM49KlK7kP51SJaK7fK5JPB7Vagm+UDFUibEsvzISODVGRBvJzmqBCpgAkDpU5iVs8EEVRehCYsOH6AetTeWJAec5oEUrmMRyEVAuScVm9wL9vZ+ZgkYq4LdV464FC3EylcqVbIwKpTYGc803uAyPlhxgVo24AYgd6AZbKlQOelV5WxuAJzQCsU5SwbBPXvVGYjLe3FSwKkvDknOPeqrL1qWMaMKfftViCTLYHDUIDUiyduTmta2IKgjjFaITLWCwOCeaglzn61YkZ92wU4xmsa6YlvvbRSbHexUaQqTuGfStPTgNxI5PGcVl1HuXr2fGQRj3rFuJ23HGTUN6msXoQrJu7YNKW6jPHWs2BLGrFwQa37NdqDnNXEzkyWUFu3SpbcCU4J6jt1rVaMXQ87+JHhzzYJJlwNvPNfL3ivSDa3MhyW3MTg9q+zyasublPkM8pt0rnJSKMSEHBxjPpULxKo27sjHzH1r7lM/N5K25ImzaCw5xx9aXeVBZ0xjvTJbtsDKB8wPB9DSuwRQAMj19aVwWojtuCYYAd1oCq+EJwp55pilYkkkGCRkjpUeAMHhs00Q3rYcJyoJUK+MDFSK7mNSw27c9KdjROxGAs6I3IPQ5oo1M3YzPMLyoT0PGM02TnkYbn0xUnZ0GmMTRs2SvOQB3pCAcFeCvOKbM5CSPluc7iDjmmRxkEjGTjmszJEhUNhSSAen1pqxudwYk4PzUzSw2OVlyrdc9qeZd3YccVTRSdhsnzKVHy571f0q3a4u0ycqOwzk/SsZvlTZrFKUkmfVvwS8GR6bpK6gyZ8xR87Hn8a9PiYvcADoD61+W5hVdSu0frOApKnRVjo7N9iHir6Sbs5OPeuC56LIZpCM57VFAu5iWySelNisSsDjHQ1E5AGc7vaoZZn3I3Z44rGnG2Qg8msm9StiNZCT7inM5bGTipGRStge1QpNskA/KmgNeOUyIvr3qvcoAc471QFKRhkjrn9KgYbef1qGVEbtbOaniI/GgllpOoyMfSriAErxTQE2NrZzxUM44JPP060MaMy5jyKybpdrnnnFQwZSL5buaWMnIxTRJZhBZ8etdPbRGO3TBIOO1UwYYLexz1qwhKqOvFMSELndycZoRctnNMolCZPv6VJtyQKpEscVAPHWo3IBIByapiK+GBJNKciQ4HUVmwGMSDjFQFzvx0qWArncQDTSSm7jIrNlocGwOuapXD/vAcZOcVJomP8zAx+GM0yRBMpUjFDs0PzPOfGWgMpecc4BPSvPtrR5bHXt6V4taPvM+hwEvcsSREkcjrV+2YqCp9OTXDZHqFuEbWG1sL3461a4YdhRexXYaFCDBHJ5GKYyqSPlx6n1qZamgclskZXGM1DcKwIx36A+tQ46C6kcUbnAYfMPSpDG5UNgZ9qzV0Ggu0kf7VSLExUZ5rZEMcU46fWmkhQQPlp2RLI8EMTk9elV7twinDZPpVJCTObm/068SIkpk84/lXrPhrT1ht4cAgbRya7aEXzXPKxlTTkOrgiIHTPtWjboQOele1Fnz7dy5GApBPAqduQcDFWSx1s+yQcmtVGDrnNUgIXPPBz7VPDLggZ7VfUGJdRBl4zzSWpZG7dO1UmQzQJymTmqbxksTz68iqEhq5TnHWnxyDdjj3oLY28bAyDx6ZrKk1UW+SZBgdqG7CjFyMyXxGk0u3dWhYTmaUE96yvdjtZHS23CgDkVYfgCtUZmfeIW9Me9ZkyEfeGfSk9x2CAZI46VfgUj5jxQNkhYd+PeonYLz/ADqWJFWYYOS2fpVGUc+lBRUl+9jNRMA3TnFSwImTkHFSwr83HWhC6mpancrY7+9asDgbRz+FaCZbA9elRyDcDxVgjLvs7SBjjmsO5cMcc1MhsrBxk1p6Uu0dSM1kmNol1NyXOOlZMhycZxUPctPQaHAOAc06MbzilYaZo2sILDPStu2TAwtUtzOe45lIJp0TbXzgmtETa5V8Tacuo6ZKoXKsORXy38SNJEN3cRbMMnJr38rly1UeBmdPmgzyG7RUZiy7GPylfSqoBOGC5BGPrX6XB3SPy2rG0mh6AeWMtnHNEkqsoGetaMwdiJX5Q7uF7VKq72XBIxzxUhF9gVCXGTwOcH1pVYnDEYOcZPb3qkNqwFypYHG0noKRyETJbaD0FPUhjokYtvJIUkcjvUpjBOSSfaldjSVhk0hRlG3jtiina5lZmM3yMAfm55JqRtoJ4O0DFJ3OtMRpEVRGF5PQUwMM5wcioZLYigeYSTyR3pxZSzbe/VqQkJjMhAPGOpqUYQgEccUupqMnO2UjjAqC3gMTEykiRueTVXJ2ZKPnfawx6Eeldx8PdEGua1ZGKPcvmKDn09a87GTdOk5Ho4Km6taMUfYltappVjHbLgCNQBj1xVizYtN1zX5VUlebZ+u0ockEmdNbHMQx2qzuwCaCrDWbzgBTofl47dKtWsJj5Dnp0FVZMjIzUssqTY2kZ61j3SBWzisWUVWfb7DrSb8EEHrWTGQyytuquzfPnuKEBp6fJvjx0qaRAS2TnFaILWKDptOahYEHgZ5qGUNyQ/r7VKoIIPamBaTJ5BxVyP5gOaolkqdOueeaY4zn0pMoo3SYGBzWNdLyRgg+tJojqZcxKg4HHc1EkxU8Hg9M1KKRq6ehluEXk8jNdisYCdOBVCkQ7csRgCpJMA4WmgBYt/fHrUhXYOvFMHcFYDnv61KqlsEHirRA4jBOelRN1qmBFMM8+lR5GPlGc9ajQBjkBzzntVY43ke9Q9xpBg7uenSnAcN0NSzQYx2k1Tkk3TAYJrNjRLGpNSBDjHrTYmZ+q2YuYGVh0BANeQa/o7WcrDGBuLfWvOxEep6uBq8r5THVintmrETMZiQ2cjpXmM+hRoQMcDAxnrVpcY5IGPWs2aijDZ4A7mpPJVju4IHPHapSE5WGEHkdvWmvEHAzjgcVTSsSmMUYHzHBqWJcnOOK5+pTEcAnG3FPUlFyeB0FaxM2RFeSc0wQjOSMnsKuxV9CObAQEg7qyb6bykDLwcc00ibkXhm3F9qQkbkHtXsek2+y2QAgACvTwqZ4WNleVjYhSrkaHjBwK9JHjFmMDI7+tWVXeDjgelWDGBSCM9M1oxOAuPSriK4Fdx3dAeKcq7O+RVvcG7kwXeMio0KwycnmqILm9WAOartdeW5zyKlhYjlvInGC4UejdBWDfa/HbO+1xherZp7K5ai2c3q/j4ICIf3rntntXMXHiO71GSTBIU9CD1FclSqm7I1jLl0NLQ1ZpFMnzNiu+0g7cE857VrTdyJHU2nzKtXDGMHNdRiVriHcT9KzpocnBHFSykxqoU5A4qaJySPQUmDBjkkDHJyajc98cYqRdSozHJwOKqTkcnHIpMtFNn3ZpvbrxUjY1VPJFSq5HbkVZJbhctyeOK1LcEICDziqEkX4iWUAjIpzDIxVkmVqEQAyTjnrXPXakOxHK+tZyKRSVizYGRWtpxZMgkis0XJ2iGoOCxOc+1ZMrgkkDaal7hcj8zcVHer9rEHYAdc1QXN21gWPlsZrRiPAGfyqiWMf7xoU4oZKLJRZImVgSpGeK8X+LGhBGkkWIEn7xFelgp8lRXOPFR5qbPmjW7Jre6nAA2ls4PpWMvBxj5T2r9ToPmimfk2KhyzY08Nt4AHIpoTftbcDnn6V1nAyMowOMbix7dqlUBlO3jbyCaLGN3cYJfMVfm6gr+dSLnYUcgHsTSsa3uh3QcYZuuKbJh1BI3A/w0iWtBcFgFjbaBnKk8UryhPlKHdxhu2KERbQacu+MHOe1FWTymcTIHXy1ViTzk4x+NN27t+CCQcms2bJAMFtx5PWiOUF8YwD+tTYobtETuwwd3ODTdwkTcAMdx6VSRDbuLIS6koCB3JpC2RgZBB6ipsbRHbt0Z7k8YpFjJGegFDFYcmTIvBIzzxxXvP7PmgJNqa3jxFIbdSQxOPmrxc0lbDtHu5Qr4hH0E5/dg/jmn2LASZ9a/L/ALR+rR2OjtHGwc89KslTJ8vYDJrUz1J4gF70rKQSQdveqEyJpgoOT1qKVtx4OaTLKsgLZBFZt4mRx1rOSAzHG0nJ601mwOtYFELsNxyeahlO1aaGnYs6ZcASAHoe9a8oDpuXv3px2HJ3KMwCg5OaqMCxyD+FJjAEA9KlQ88UkBPESCTVyNgNv09KoCXd1x6UbtuevPrVEsq3A4I71jXqlQcjntSYGLOGDshFVyuBt5zntUIEzc8OIZrpW5+Xnnoa7KQgREDAzVpCe5WC4YjIIxTNxdsckUxltPlUCklOV64poBsSgr7mrkY+UA8YqyGJhQueaY69zxQyUV5ApbBFNMapk9KTKK75J45pnljA4FZsoSVfQd6YvAbPH9ahlIa2CTVGRf3wxSGW4sbBjrT1BAPcGhgI8e9SDyK43xZoPnxO6ryOlc9RcyZtR0qJnldzAYJGD9jimxzDI4C4714k1bQ+thK6RpW85wDnIPHFWlm3DCjkdeawaN7IcknPzZA9KcrAc4OfT/GpQmPlJ2tgjnsOlDH5B/EfT3psURwwygkHcOOaGb+6uFqbEsOi57U3cDg9uhppBYGX92uSMscAd6hClG5OCa0HsVLx1dARy3X6Vzuo3jOxjU98E+1GzJZ0nw6sy7tK+GVm4NetWNsUUAcjrXuYdWgfOYvWoacSYI78dKsiMHoM+1dR5z0HRHDelXrdCc4BNWhEu0A/0p0JAbP4VaEx0ko3A9h2pklzGFB3c/WncSQ1dTSLG5h+dVrvV4o5A28Y9QapMagyi3jGC3IIkOf97rWJqHj5MMEJcnnCjmspTsjaNM5u+8X3d6p2MYx71i3M894AJXJLdOtcs6jkjbSKHJpzsV+XnvzWjBp5UgevHSsoq7OZ6s6PT7UROP7w611mmNgqD1rvhoyGdLZNtwW4Hb3rQV95GeldJmLIVOcdapTJkHigpFZj0HpTVYAHPXNRIEMbG7rimOc5wagbImzjp0qpPznng0EpmfMdveoGY8Z6VJoPQZBPapE9R27VRLLsXyoFzg+npWpbfu0A68VaA0Is7VI49akY5OT26VZBQ1BC0Z9+a5u8XhuO3WokXEzUXDZzxW1p4+XOMg1khyKmpvsdiB071ivMWJ9DUvcFsT20e5/Wt2xhDFeOaaEbKRDac9hUiyBD+lWtwaELr3BpAfm6cVVhFmFyQc8YPArlPiBpC39nIFHzV0UHyyTMaseaLTPmnxt4LkiEk5DKqk9utecXmmvbRKXG1WPGfSv0rL8SpwsfmuZ4bknzIzpFCk9SAemOajLHepUYA5xXvI+Xkx4+Vdp784pQqKGQ9WHr2pMzSuwSJZWUA4AqMsqS7DzS30OhqxIJAE4Yk9iaUxkoFIyxI6VLDcVnEcm373OM1IkasoORj60loLlBAqrgLx65opi0WhjysApQtnnJ5ppAMmM7VHoeooJbGttkl+V9oXt60ruWPfA/nRYaYyQiVDltrDvnpScrjAwPTFUhtX1JQNx29hzTGkUFieABznpis2aRQyTaCmzuOGqQE+Uyk8Y7Hk0mFtSfSLX7TLHCp24PbrivsL4SeG10TwrE8iYlnAct6YxzXymeVXGmon2WQYdSk6nY66Q5z6VPp5wTX5/sz9B6HQWLgKuev0rQUE81v0MR7MMY5PuDURc84PHvSCxBIeOM59Kh+0HOCPzpMsXeCBnjHSqtyA5OeT61mxoybqME8VUdQD0OazkaETjdUMmCOeKkGR2k3lTj0rpY33xDJ4Iq4skgnjBAzVNlCk5pMaYzcD249KeuaSGyePI4z2qzE2Oc81Qrkyk5zTmJOKolsrzZz14rMvk3KSBz70xmFdLz0/GqPAY5PI4NZy0A1NCvxazNuwVPQ11Yv1dBz19KlSuCQCdRzmpEcls9RVpgzRiUMgyMVHIAM1YlcZEhLe9XduFB/OhEtakKEsSDjHalK4GKoCDyt350PGBjJ96GOxAyAgkjGTTWwowDWbEKXGTx+VV9ys/K5IpGkURy4ycdTVcKPMwetSymTqp9M07aTx2osIUKT6VWvrXzoWUjOelS1ox3a1R5F4w0w2d42VC78/nXJBGLDt9K8OtHW59RhZc1NXL0L+Xg54/rU8NyfMI7muSx3p9C5FIWHTcamHIAYdfaixbQ9QNw7gUF9zkgcClYmw0NvJx25p3mcZLZPQ1LQmBJ2lc8dBUZHLDJGKauSiRWUBS3JHcVSuZthAHJ7c1QGRfXDBGAICDkDvXM3MvzuAzE4zjPI5FLd2IbseueBLBobWPcuc4PPvXoduvQAYr6Kj8J8zXd5tlpUO7g4BqzGDkCtDiYHgmrdtLuAHTFWhbkd9qMdmNzH9axLnxZbwBiZVB9M1d0hrsZc/xChPyjdkf3VOaoS+Mp5mwkZAPduKxdTojWKRE+rX1xgFtnfnpiq80t1c5/etlahtvqTezK727iX75x2IFVntCCBnGDnOOtZmiZJHYl26Yz2q1HprBsEDnvS5SJO+hegshF1O7jH0q9BZZAI4PT61rGFtSGbVha+XgnGe2a2rVcdODXRHclmzby7VUdfarqSkqBgDnNb3JvoSedjJ796glmBTPGadwRUMhJP0qPcCKhiQEZ5HWnNx7VI2RTfMAM9apz8imKxnTpyf1qsSAfbtUstAsmDjPX3qWI4O3FCEy0rNxzntWpZSEHB6YrRAacTgY9ulTqMjnqOaslle5G5SQD9fSucv1O2QE4HbHes5AtzLxsb3Na+ngqM9KzLZn6xMd7dBWEHLPjFQxLY1bGIlge2K6GyiHB9KcRF7kCk384rZDALu708LkHr6Ux2LUa4OM59qJtPS4RhKoZWGMHpWkdNTKSWzOW8XeErGbTmVI8nacjFfLXj3RPss0jIMbMhR+f+FfT5VWftEj5jNKEZU7o80ZSUDD5cgYFRorDcMgMykZPbjtX6DFn5tUjqxLWM20CRu+9gByetI6DzGwcsfX0ptmaVmS7/wBzhFG7uR2pryEccE+tFjZscFCjIXK44AqVWRgpDYbOGGentUhFjJdqurYAOSDimQR4cFm6njmi4pO7HMWKYRgACRRQZ2ZjSqN/H3u/tQCYxtJJI6NQT0FwqMcsAetMLF1TLHa1GwluO2HAPUdBQVCqpwOOeaVzdIlyCvmFSB71DKqnKr1PXI4x3pFMUKGiAbOBQUjOT83y89aTuCSbO1+GXh1NX1yEohZSwBH8RB9K+w7W1WwsorcYIRABjpXwefT99I/QsijyU79xBg+1WNPX52PAxzmvjlufY9DYs5BuyQcHvWnC+OMhQa6VsYokDD8qiYjJPUelISI9wzzVWfhuuallEPmDOM80vUYPWoYFO5iwMjpWdMpIPqOc1DKTKzs5UAGoZenQioLKMjFHBHBzjJrqNMkEkCZHI4zTREiW4XdkA5rOYYpsaI2GWXnn0p6k7iOPekiieJSec/hUy43D0q7CuWYzgZPPoKcH5GBk0yG9Rki7jmqFym1WOKk0iYd0jEZx3rLuEERJ6Me9QxpXKaNIkm5c5zzWkuqyR4JODjHNRezKaaLUPiAYwWwfc1p2uuK2AWz7VrFkNXNUa+m3AbpxTk1VHz8wwR607tk2aLVvfR5PzDipzqKFSAR+dWhWbIhex8/MM0G8j4JbbV2CzQ1tSijbiQdO1Qtq8fPz1LGm2QtqsI/jA780x9WgkGfNUY96iw+VkUmswbOHXOccNyahGswBv9Yn06Yo5WNJoYdagOfnAIot9QilkYhwSaXKwZpQkOo7/SpmwqE9qAIlYHHGM0P8wOO1Q9QOX8Y6Ot5Zsygbv7xHIrx+8ga2nXcuPbFeTidz3MDU91pkcbtuIwPm9aULulDA5Ydga86SZ7UWX45tgPGSavB+BzUI1HK2QeR6g+lNMpbnPJ/WruA75STzgZz9aWQAtn9KTdyJMCQQO2O2KjyGbr160IhO4wylV4GR0FVLgk5zwRQMwtUl2oO/Oc1laTbi41OFeu5tx49DTjG7MJPc948OWiw2yBRjgHiunt/lOCOtfRU1aNj5ir8TLSZXr9KlR8titrHO2SSAkKwotgS2M0EGV4qtHmttyM2V7A9a87k0UiVmK4JOcdaykmzROxbt9IwpG2tCHSsnkDA6VjyO4N2L0enkx42gUstkB1XJreMbILkP2AMBnjnNNezDHgD8e9FhqRKLQYGBj2qQW4AP97tQkJ9yxFCWQE9auwQ8g9PerIvc1IE3KPUVpW0RYcZB9a0QmXIwEIJBz0xUwl7E4ArQBftAPY1G8hPcAe9DY7kLN83r9KXJLAD0qQFAOc4yaezZHoaljRA+TnnI+lVpeEPX0odrDM+6wMkfrVFz3ApARrJg5I4qZZQeRxQBehl4HvWhbMee9WiWacDMMk9xirqnHWtSBk4G0gdCDXP6hCASAKmWw09TLEQBORg9q07NcRnPFYlvUxNbfDsDWVbAyMB70mhdDobCP5cYxW3bjaCaIkErtio3cnBFaookgQtkDr1qzFas7ZPajqFy3GqqfmJGOmKV5vl44PatCXqZ+qoZrNwTk455r5p+J+m+XPL5nAJIViK9rLZctVHjY+nzU2eGX1q9vI6uN3zfLjpVcRbCxJGR2PrX6VB3ij8urR5ZsSQooZ2GG/2ulQ7wzgk8GtFqcjaTJlhOM5yMUkkb4UhcrTuim7EiELg8LtGNvvUUTlsjbg+nrSMnNj/9YMkfQelSFGVctk/7OaAi2xrldqlh8vdTziinYsxZRnvjmmFBEDkllJ79jTAWYrIPugv1LAc00P5rEE428HFDBOxMV8oHcpOBzk0xH2YXAYNwAfes2bRdx+5ZjnOO2M+lNWBnLYOB1yKEaNaDQ/UEH2PrSqxOAFYEnBAobsmzKKvJI+g/gB4WzPLeSDasapj25r3a4cbjjjnpX5fm1Tnrs/U8qp8lFEQbIJJxgVc0/IUn1rwI7n0C2NSLLN6Ywa0lbIrrWxBJzgcU1genWoYEUrhWPHSqsjBWxn8KljRBIMNnNRif5uvAqLl2JJHEijFULmPaCRR0F1M+QKAScj3qszng9qixRnXZJfngV0GgzbosA7sY4oRLNOUEqcCqToDkjtUslEPuOtAHOaEy7kqMSOMVKpwPX3FaIRZQnbx3p6nrkdqbF1FK5UZFU5lJ3DGc9qkZk3FueVOeelZdzbbhzyaTLiyi9tgNjr9Ka8AfbgEn1rN2KbKrwFWGBnBpYwcnaCDnselJthcmE0yswL5/Gmf2ncxdMEdKSk0O6ZC3iOa2OWUkd+aiPiqdCSCcHpmm5sdrkSeMrhV2nO7r0NIfGF3tyIyxB6ZqPby6IdrblaTxVqTMB5Xf+E8iqsviDVZiwB2c8ZPNJ1ZC91bEE+qamzlllcZ6AGs+41HWAHxcN6EkcVn7SQczuUZ7nVmjP+lTFuoO6sq81HW7dywu5SmMAHGM+tV7SQOT7GRd6hr6OXGoTgdNqnj612vwp1jUrjVhBd3LzjOFDjBohUk3Zmu8We+WX3OlXJT8h4wK6mcsSFVIXilU5bBpWKtoNnt0uEMZGQa8p8baC8Nx5qJtUZ/GuLEU7o68K+WZxLqUlAJCgHmpo8LIQDkj0rx5LU+ngy1uAUH8Knt3+fDHOOeOtKxrcmXdIzdNtOSPue1Iq4u1lOc8DtQJQT1qbkMQktkL8pPTiiRBtGcFuhJoRJTeR4yd2evFVbm4Jz346GtBM5/Up8jB5GeMjvWj4MtGutTJHzLjH0NaUo3lc4691BntelQiK3VGbdgVvQD27V71PY+YlvctKvTjH4U4qAwx0NaIzbLIAwARzUewoWwKbC4SDzoipyRj8q5m707LtkcZ6mpF1CKzVOB6VbitNoy3NNGlrlpLdVAwMGopIcsaoLFWWAA9cmo/I5J6H0qWAqqAelO2DPvQkJkoTgetXIkO3v8AWn1JL9vEDt559RWlbYVMY6VaEyyrEjIHPsKTcc/SrJEdiQTxULM3GcVLKGNkk06MHj1oGTrnJBOeKQ84oAhlyoJAz+NV2O5cFdvfrR0HcpzqG565rPlx0IqBlZz1HYdqerAIO3pQBcib5VyeavwSHI56U0S9TVikyBk496vo4Ocda2WxKQ9wWB5/Csu6jAJLClJDtZmWU+YsQfb2q5apsQBhu45x3rKxW5z+scu4yDz174qlZxDd7UhtWR0VigUDcPpWqq4UZHBpohEUmRgdRmpUQMRjn2qhalqPZGSPWrHmhThSB700xDGyT/WlYjbz2rQCpMzOpUcAg14t8WdGaRzIzAR4PykdT2rsws3Gojz8Ym6bPnTX7YQ3+3Oc5+UnoawpW3bmOQuea/VMPLmgmflGMTjUsRyuSG3DdgDrSYKBeFIIz16V1nCkSOpcAA1I+Rgjg4walsTGlDs4PPXNNSQRhXKhmxRuYu/QlRw2flA6c+lMLEjByAnf1p2HFy6kx2sgO3APWimaXRiK7Et8oIB60yZxIFBGecgCoSHcjADyH+8vanAYk2jKk9wabBBKvmfLnjuaQLhFZSApxknrWZotBWdWX5Rknoaa7SJESTtJPbvVIu+gsOWT5jz1wa0tKtFvLqJXOFLAYHU+lRVfLFs3w65qiXmfXvwr0Q6P4Os3cYlm/esPbnH866dmyffp9a/H8bU9pXkz9dwseWmkMc8Z/StCwUmM/wAq4o7ncaKA7gT8oFaERyM11IllhXCr3phYA5NTISKs0wJPP/16pySFjnnismVYYWBXk9aqSkx5yOKi6GmPhnyBk8VJPiRBTBmZcR8EVQmAxzSZSMy5+ZlQnr2rV8NTFJGTP3uMelStyTpZAMY5BqjIuWIPSqaAgdeaVfb0qUBJGRjp+tPA4qwJoyO9TrjBIoAXJZeOgqGRDt3du9V0GincJ8uQOPWs6WDJNQxtlRrTOaYLIe/5VIrjTZA9qUaeFGQOP5U7BcjNiuGO3/gWKjbThknb+lS4iuUpdG84nK/jVZ9CyBtXmpcSk9Ri+HVZumTU6aEgfGzPY1Lgi3UtoTDQohwVGPpUv9hRY4Ucc0eziQ53EXRYzhigGP71V5fD0b9Fz+FCpRFdkD+G427AGqE/heEgkqGweaHBIq5k3fhZArsQCCOBin+EtKjs9bt5FjJwcEjsKIwSd0WpO1j2azz5W4YzipZQWXGa2M0N28cHpTwM49TSKsOHp3HFY3iTTFvbUjaOnOKmS0Kho0zxjWdPa1mYMMc4rPjKq/Brw6i1PqqMuaKsWYdu0A9TVmMAc5A7ismdBaRiTkmpVIKn36YrNjQxOBgkAk1GAx6jgGkymh5VSwPSmyHd90ZzxmgggcmPGMcVk6hKAPl+U9Kd2K1zmby6LMAD8rZxxXoPw3sX8lrhiAGbABFdVD4rnHivcpnqsClVQAdeprVgGD6e7V7cD5eW5diAIJ6/SiSPe6nHT1q0QTxffxUs64UGmxWI4lADZ79qz9QgCvnHBpPQpK2pTVAABjAzVpI+fbtRcolCADjrULoMn1oEQMhLAnrVfBGc0gGmPcBSgZJzTQEydsircYJ9geKbJZoQJ5ajJ3DvV6IYA9DzVksmU46UP900wsRA5U9ePWosnmkyhyj5RjpUgXHQ5zUgP6YbPXtTiAQSeuKCivIpbGOlRuvB7Cn6BYoyrgHB4rOm60gKrHJNCgZFJjsWg3ygZx3zVyAnAOePWmBeim4Azmr8VyFwPXrWiZDbLQuFYcdKr3DAoRnNW9ijOdRk844qeI/u/qKwJ6nNamCZWx60ywXD49qXUt6o6C1j4Bz0rQVspmrMVoZslyFnwx4FakMgdFI4FBfLoOO4kk81Ihw5yOvNNbgWQcgccYprKxzkZBrUgikXYcYGO9cf450xb3T3wFGQSDirpu00yJq8Wj5X8caYYLuY7Pn3cHHWuDuHyGVVxjqCK/U8unz0UfkubU+WsyMr5y5Dbn7jFOMe9iM84xtHFepc8iKGmFk5yRgdKV2/cggksetSOaHQoW2knBp0sahSPbBxTRjy6EceyNAD0/pSvtm+QHAHTHWqEtCSN22jpiipY9zHwyqy52L1piY+XkEAdqzNGK4G9AThmPy+/tQrF8FgFZew609SkkMceUcjnPepF+YAEjn1p2HZDGwqkEDA96Tb5iZC9uKkochYbVIyMdR1Fdp8M9Cl1jXLdSgx5qgY781yYuXJRkz0MEnKtGyPsSC1FlaRxLwEG3HpTFXLEk9K/H60uabZ+t0VyxVyFuWPOfStXTl+TPORUxN2XyQWJPT2q3bt8nHUV0EWJC4VdzHHp71WkuMnBJqJMa3Kr3HJA5phbvmsWasjLY9M02WIuhPtWbJKq5jPPTFWElyAOMGmmBDcplW46elZM4AU57+tUVEzLjJG49qd4dnxfDIwCaAZ26sHTP5ZqrMoHGDnPUU2QVnj56UiKR0qRkgXPFSKMAc1YD0OD61YjJIx0qgHbcfSmupGdpFMCtKu7HFUpYztxjFRICu8RyO3vUnkADI60DsIYVGMg05Ysk9cUEPcBajP69KGgAoKTImgG7kVC8AIG3BxRYpu5EIfmPp1qQQ45qSLC+VkgDOO9OMQB4qh2DyiynCkn1pPs+Bk/lSuOxXlg2kEVWniVgQRmoeoNmbfW6mIj19qp6JbNFqSgDKngGlEcT0i3BVBk9qc7bsc9KtjQ/eJAByDShCD1oLY4gYGcikZBICD0PpQ9gjueZePNCKrJKik89uorzyYLExUcHv7149aDUj6LBzvFod5hyMHAHFWLY7wMMCR2rjbPRuWfNyD7VNE5KrxwazBEhBT3HakXBJGcZosNi7hjnkHvTDII1boRSasLcpT3Ab7o/I1j3r7w2ckikhcvU5yUPJL0wdwC4717Z4Q00QWcKgEHaMg16WFjd3PMx0rRR21tHjYPStFAM816qPnZFuE7elWgnmRgkdelakPQUHyz1yaeQJV4HNAIrN8rEEUk0YkSpaKurlB4wspx1qeMBeSaSG7dBzAn8ahdcdTjb29abIK7gkjr71G6ikURkADFIoyQBTRLLMaZUk1bjTJxVCsX4VDY5q7EAKaFYlwB1PNNY5wKLlJEDD5sZxQBzikUP46flT0XqTTSJY8EDtmmtyQBwOlDKIW+Vzg1G545ziiwrlaRcIeOvesyePYc4z2piKcwHODTIzwOw9KTLjsWEYv2xirMMjAcHFIguo/3eN3rU0c2wsf4RQPoSm6yDzxTftIOO4oEmNV95GRxUvYlfSgbVzmdTYtMwHXNS6emGBPXFLqN+Z0MA+RcDGatYKgdSR2qyG7GPqMTCYv3zVvSrsFdpOMVKdmVzXiaPnpwacGBBNUtxosQ8KOlSMSASPpVmbK9wTu65rL1KEXFu6Y3ZH5U07SQrXVj50+JmgBLqcEH5wSCB1rxfULb7LK+8BR7nNfpOTTTpWPzfOcO1U5jPykQY5BJxwB1qYSCJuFwT2zX0J8tFWdyK4G7BXgluRnpUGMbVPC+/1qiZPUtITlQx59KiMxkY5BwtMl7AMsCMcY6ntU8WxiQeMD7w70mZJLcdg4x/B3zRUXKsYbEsDtUHI6YokRg2Ap+VQWx2HvRc2kiF1L7RtLcjJB4HvTjDuVmJ+jetMIjwoZfX1NARkdWGMEccUXLaBEDTRMxOFO4r/eFR26GPK7+ck43dM1DYkh0QJfggkj1r3z9nTR0uNRW4kTZFECcHs2OD+FeRmkuXDM97KlfEI99mPy8N1FQLkDHavyiW5+pR2GEfMPrWxpykpmqiUy0Ad3XBqeNyFOa3JC6mztCnFZ80hLGsZ7lpLcjMgyM8e9KG6YrIbFDFmP50jEvgDp6UWJSEkhLKfXtVZDtbaetT1NbaFhWDZHWs6+ixyBiqIRh3vAYL361W0+4Ftdx4IwTipu7lPY723O+JcH86bMMc5rZmaKkm7f1yKQAg8VFyx4yx5JxSrkH1zxzVolkqkLxip4zyD0x0qgJBkkk8nuaCenXjpmgCCRfmz2NVyucZHFSwK5TgUoj+U4GcVCKHBVOOaeFFUQ0PA+XJApDGT1/SmhkckWBmq7wgnimwI9mDjHFKIwW6VJQoh496eIsH+dSwHAbcjqKQqeOKQFeZdx+7xVGeLsOvvQKRQuVABycH0qrpYb+0owOmec0uoQO+hAZCQT0puDjrVMpMeFKjPC04AjnPX0oQ2S8EgHmkz2z3qhJ2MnX9OW+tSm3IHJwK8Z8Qaa1rdPlcAGuHERTR62Cqe/YxkJDY7VdtE2t1OCO9eRI9xMnADgGp0YKCcD8azsaJiFjKDkcdqVflUZPbmhaAw9D27UxiNx5/Cm3cSKkq4DMaxL8fKdrZyalIeiKmgWzXesKhXK5Bz75r3HRYAkaBRhcV62FVlc8LHSvZHRwLnGe1XUQHBJr0TxmW1U8EmrkTDgH0poHsEoAIyRToW689KolbCTxrw36UqRrIp4471LFYozxbTwMA9DUS/KcHOPWp6lDySMHrUUpyMj8TWgupVdu2MComX8B/OpYxm3qM//AFqkQDAz1pEsnizux2q/bjafUmrGi9CoDLjirQjAPPWncLEhUEetQMMNxnj0pDEbk/XrTWb+EEH3NOwrj4wGbpUg4P3qYhW7cjFI2d2c8CmLUjbAwemahuMBc5yM0ISKbnKntVOZcqRSbLsVJkwDgc1X6dqkq+hNFwBx0q2h+bJPGOlBk9y5GuVBFPYAxsB1oNCIk7sYzjmldiMHpQSyWL7wPNWm+VDwOnOKTA5m9AMxPTmrNmMNhR9aSLexuW7ZAHA+tX4juBx2rVIz6Fa9tfOUE9cVlQo8L8kgVEtGaRSsaaxkrvBq1FE2AOtMWhajQgZY/lTWl4YcflWhmkROxYYOMdjVWbODyCcYpX1H5Hl3xR0Pz4vMGVUAluOtfNXiiyMd02VynXntX2mSVG3Y+Pzum3C5zcrDygMDIPAxz/8AqpxcDY3KhRljn+VfbrY/PZbgxwxYrkEZ5pI41YKdowR3HSnsQ9QZW2qP4x1I60sagEELk45obBjwmScnt0qEqGVSAQTwaVzJpkm7yiVLHbjI9aKRJjGUgkEfQ+tKgUuNxYEdh1zQzsYgQtnJx2INPSQLGflyCMCqMr6kO8gdcCpFPG3HSgu9xVU7MEcjpUcMZjlDr9xgcIR39ahlK1y1p0AnuI4R88jNtBHv619d/B/QRo/hZZWUK82M4HBxXzGeVeWjY+wySmnU5js3bLnA60wnaOetfmvU/QUQt1znBrYsRiHJzz6VrFgyZnw/H61YVga0IIpWGck8VVbkmspblxInBHIoDhqyYCmXHVvapAwIHqKopaDvMyPrUE8Xy78/NUsrcggn+cgkcVLcRiRNw704A1Y5vU4imSAaw/P+zXClgWAYDjrSvqTe56PprB7NcZ6d6mmXOcmtWJFRwApyciou4qAY8Ng+1PBB5HWmiSTIPAqaMYHHJ6YqikTAngZx2prcEgGqIYYGAT2HWq8iqTkHrQykQSKDjFR8AkE4rNlEkQyPr3p4XaDggk1RLH7fbNGMY4xTQDGUkCoXRuMU2NELgZ64NIPlDfzqRjyv40AEAZ6UAPCevShsjvSY7FeZccmqk56DGc1NyWZV8CTnA2+ppmkxhr5SBznrS8xxO0jBXIIyAMYoHzdBxTQuopOPU+wpyfMRxkVVxj9oJ4GTTh6H8aYuoFQVIxkHrXB+N9Cby3kVNwIP4Vy103E66D5Zo8rliaN2JBHOMUttKEjXIxz1rxZH1MdVctiRVIBwMVOkqsdp4C9z3rFMtIdHIORjg+tK2SPmb5ffvSuU0IQVTIJH1qtK21cnv6U7gilNMQdp5HbmsW9IBOw5XPQnpTWrFJ2NjwHpztfyzFMgEGvZtKiCoCMCvbwytA+Yxsr1DYgTkfTtVxFzgV1nnIuKAAPWpIx81LqNlpkXy8jhvpVUPtJGMmruA533AdeKckwX6UgaIbkB1yKq/dGcVDBBuwp7e3rUU65HpVIGVWODjP41DIwY81YCLjPt0qRSc4ByKlgXYANwzV+DnOOpqhdS2hyBnrUgGOnSgY/djoOKZvOSKAFI5JIzSGPnOaolkg4A4wcUmOeaYCjpggGgjbyKehNmQs5x86nBqGRC3A6UxpETx4UjJzVO4Q856Vm9yyk/Q84qrjjHXFIbY+Pg5zgGrcP3sdRS0INGHBAGe1TBAfb2plETxnHTFRlSe1AEka7SP1qyw/dNzg4oC2pzM8gaQjjIODVuzHIoRUnY2oFB2/pWjEm1eRya1MxWQhCMVRns2Y7tpBHSpauPmsWrJiYlB696uFMdyOO1CFuIpwOtNKdTmqJZE/P5VA6nqOnpmkxHP+LtKS909kIBDKcheor5i8faW1q05dCdnAA6sa+lymqoTseLmiTpM8xngKMFDckc8YNJ5g2oTlscdO1fosXdH5VWXLJ6kUcnmEgsCe2ew9KsxrjCseeuatmSYjsGfIbn2qMuEcsWwWHSkYt6kiytjCruJ4/+vTYpzEBHt5OeTSsO7QqSNInKDcDg5opFb6mKCyupXJIOeaSUFtjZ2tnn3p6G9yQyRiT7wB9DSqyliHyAfSpZGlxTGi9zg8DNNAPmHBHI5NJF+gjEg4YqOm31psbAN97JH3cjimwj8R0vg7TzqOrQxIrMHkWPA6AnvX2hpFqmm6Ha2ig7o0AJ7E18LxBPZH6DkUfdbGM3zGhm3CviEfZJ6DQDkela9pxHitIiY+UHr05pVftnnFaiQSf6vjmoeF61lLcu3URlB+lV3G3vyelZ3GMBzweT3qTcBjHWmBKuduB1Bp4G78s4qWFyhcwiIF1GMnNOin8xMY6dacAbKOq2zSIu3OGPGK46/cRXhDA7dwH05oVrgeheH332KZPzc5rSYDHYmr6EsqzDjJ7VAeMYqShz+vQelKvzHI4xQSx4+bJB5zUoOBy2cdqpFEobcM08EZGa0Rm9xJF56VC3APH6UMZEVzx0qJkH3fQ1BY5CMk7uAQKlQ8ZoJZIpGOnPrS7SeQuaAGcj8KhkG7np70FEBA7jikAB6nI7CgsdtycDnHNPQEnkUEtilSeM0YBIFJhchm5BFUpVCDJFSSzLuuSVI4HNN0QY1EKozt5xQyo7HZBcDgYHalUgjHT3oJQw/N0xTkOFIxTKJTyfU+tBXB+9z9abJuOBz+FU9SslvbZ0IBJGRnoalrmKTtZo8c8U6MbO8JVCgycY6VzbhYyUJznk+1eJVgkz6rDT56epLAfMwTjORkVaVT2rjOy48hmGTnikYsEUnp15pajbvsSBxgAHJaq124XCkEj2qyUzMmlVemc9qxbiUhgScNnORTT1sRN9T0D4f6XstIjli33mPsTk16faR4XpgdvcV7dBcqPlcTJzqGpEgEY9fWrcO0LzyRXScqJ0YZB9anjTkY9aNtS72LUY65OBVKdtrcDPvQJajlw6cVHMNp64qwY1RuX3qF+Djik0T1InG0Ejn2qKZgP/ANdSUVHcA9ahLDPFNCFABqzEoGOMGmxmhbr3xyKuQoEJ9RVITJsZ5PenZIGPWqJHqTwp4pdoBzjOO9KwXA465pwbcRjnFMB+7kErSMTu6ZoW42NK8imuduT68VRI1Wwp3D8MVGQoJyM56EUnsWNwSuOvtVWYEg/4VmBmzLhuaqshDHJxQSw3Y4GPxqzASOtT1A1Ld/lx2q4ibgMHNUNDZRhTVZk5b26UF3JIQDjIzipJuIHbHbikxHLzLmVjtHXnFXrUksMDAAoW4pM3LfqpzxWvAQ/Fbx2I6D3XKkD0qs/y4yMkVPQSIG/dNnoPSrKzDYD2qShfNB5B6D86QSE89B6VSEyMt81MY5zSZJTuh9ohlQYztrwf4paRsmc4DBuMetengJctZHm46LlSaPBtWtDbXEjcH0FZqkoD/eP6V+q0pKUEfkuKg41Ghj5hIO0En+KnyBsLI2dq9M1tocMk1oJtbd2K+tK8YJG4A46EVLZEUOUBUUgnJ7U0/NtJI+Xpnr17UzRWEk/eFwUYNnr3NFBVkZJly+4rtX0FOj2sMkFgw6Z6UtjVvoRtE/flyecntTgW4I4XpjHWhisKi7VICgAc7aXOGwBjPXio6j1GSEvsGAFHtSwRIW3KD5efl4qnsCTbPYPgL4fN74gtpZFLxxv5jA+gr6clZViCqNqDnjqK/M88qXr2P0/JYWoXKeQX9DTgmOcYI6V8wj6dDF4mye9bFqV2Zx+tbIUhz8EcfrSo2DzjFaE2CQlhjpUBO0kEZx3rKW5SYgbNMdM+1Z3KKzNsY56U7eBjmkBZV8hTjFSbuc96AILhdw9c9vesrzWt59pGKBpXLkmJU5PauE8RWghlOeVJ4+tLZiW9jsvBbmWxGW+ZcZBroXAHYGthSdmVJBz04qN+BgDnvSYhMHI6HinLnnIxUgOUYOe1SZBPHBNUh9CVMHmp9o21oQxmOeuaYwIYEfl60mNIhPKEHg+npURXPBqRiFcECnpyoAGTQBIRjoOalGcA47UAMdcggDr0qA5xk8mgohkUY5yD6YpECj+HIoFd3HiPOSOCalVTjp260+gN3HBOMg0jJleRUsRE0QPsBzVC5XdnjI9ajqOxk3Klic/hRoaBtQJBBZQc1W5SR1y42DPp3oLALjvTsShuDjnmli4zxTGyRTkcZzQo54zjvSYkP4zgDrTtpI25zQkJnK+MtD+3WrsnL9q8ivtOMRfzMBlyCRXm4iJ7WBqW0IIo1TvyBwalSUJnP3hXkyWp7adyxEwZg2PwolA+YZyQelCuDepA0rRgnG3FQTyc4Y5HWrBGbcAKGx0PNZSQtPeRqoDAtjmmtyZ6pnsnhKzFvZKo+93rtLaM4HcivepLQ+Uqu8jRgA2AGrCLtzg/NWpkkWYsnHHarCLkDbwaQSJdoAJ/DFVroBQQB0oEQxy7cccUTOHqyXuRwsQSKS5U5znBPNJgyoxI61BI2Sc9uakoqyuH9veo9wA7ZpgTJhiM8Ed6uwx8gnpTYXL8HBORgVbXJ45qkDHNnjIFODBe3WqJHh+MUo+5kng0AIvJxinqoHc1PUdwJ2sAOfc0KC7NuGK0QmxGyOnao2yCAaBCr3pm0FiTSlsWIevPWq80ffOD9KzAozW5OSDVN4m3cnPtSYMgCFXOTxmrUXqKnqSacK8Dir0II9+KsoGAYEcCq/l4J60CuOjUA5ou9ogYc80NBc5qZcPkEE1oWin5ccn0pIlm1bDOBnGK1bcZTit47Ek8i5z61SmLE4z+lIaG7A8WM5qIFVGDke9RItD0YgEY/Gnxn1G7imiZMjfoeP0qJs7cU2TErluua4H4maIlzbvLt+ZeV9+K3w0uWojnxUeakz5o8U2Xll8g5zk+1coYznI4Ungmv1bCyUqaPybGRSrMJl3LkEZ7g0jtuXbtO0AE56ZrvPJaQ9SF5IAZhuP1olYtyQPmHU1PXUiWhEvmSc/dA4AbpQo3KGcnHqKq6CLuLOJE+5nc3RvUUVGhpaXQxyTgAHIzznpUhCFnyCwPIPpVWNJMSR0CLgktkDA60BywxjPtR0EhUTD8gcjikO9RnC5BHXpUjdyNpGOPlwx681LaktMFdSFzyR2pS0i2OCbaR9T/AAC0NLPSZ70JuYAICTzgjrXpcxI4Dc1+S5nLmrs/Xsshy4dESZzSsw4zj6V5KPXRGuTLkYK1twEeUMVpEUhrHrTlY7Rgjjua1ZA5vlAGM1A+CfWsZDVxoIGTnNJuLA1my0QsoXJPpVYH5v7oWmiidHJ5HFWI2yue/rTY2IWOOlZuo2+5S2CGHORUpkhYzeYm0k5xWN4mtVKfNgj260nuLZlrwNcZjZQciuwOMGtVsOW5WYcnOKib2Gc8UMBh3Z55x2p+S46YqQFVjyO9PHQcZb19qsGTQ4HzdxU2SSeOaokUL3700rkEntQxoruoOTUfJB9e1SMTacc9SOaWP5e1ArEysBnB60uSBjqelAhGLKp3CoXJIABqhMhYbgQeDQmN3zcn0oYIl2k59KeuBxjilqVoPjGRyOBzTsbhk8dqGSyNlwCO1Z9xGWyBWZUdDLuUK9e1TaDbgTNIOppovWx0QHBJFNIDHrnFUQgbAXNRpwcg47/WgZMCc5xjNOAAOd1SwE3EE46VInJFUJjJoPNRwehrzTxr4e8tvNVMLg5I71y102jow1R05o89ljaElRkDPFK2XcZP5V5E0fVqV9SeGcZ25w3TNNkO1txY4PpXMDRFK4bgEiobpgAcEHHpTTFqZd5h03M+0+lO8NWhuNSjzjHXIrWCvNGdRtRdz2vRbcRQpkcY/WumtkBAr6GGx8rN3bLaHnrViNSc457mghFqMZC84qyFKjIHHpTBjipZGx14qpMDsPr3pslFUKFORSOCd2G/GpH1Ghtp5/OnTShoznk4qxtMzZXJIycVA8mCSOlSwRWchs8ihBl+fwxSBl2GL5h64rQjiJA9KskuRICcEdqsAYGewqgHqcnpnPIo/wAeaYAGAOCMDtUmT2FAC5CkZpTy3XilYGxTS5II4GcVZKGkk8Y5PpUbruycnPegoYW7Z9s0wp1AxmgBNh2jP6UzyyWp2AikiK5yc/SqstuWHvUSRVrFZ4OOOTmpIoSGHHNRYVzShTbirKDIIyRmqEKxy3TFRFd1JlCgDFRXxIgORxRclowWj3c4q/aJtxnrjis0QbFqCB1wa1IXBGOldEQJi2R14qrMGZhnpQxoRSAg/KoZV25xUMpMYg5zUyHvz+FCExjtkEYJ+tRMNygdPemxIglXHt6Vka9Zfa7KTnkryT0qqbtJMVRJxsz5n8e6K9lc3QxtTqpPevMrmH7wAYjrX6dls1Kmj8uzWjy1GyushY7vXoKcWkaXDnIIzn0Fe7ZHzKdhFkZ3+X19e3epghIJbqnGMdaTWgpO4ib9+GAAI4HpTd/XcOB39RUIiO4TZk4B2jOAT0orQ35TH2LgBTyKJAyPH2BQngUWEyMN8px0yMmlGQ6kKDzx7CkxX6Dmy55fJ7U4/Kv3Tu+tSOwx2ViAmWPVjjpWhpFn9svfs20Ms4CLk4ByQP5VFVpU22duGg5TS8z7R8E6UNF8L2dvxuCA/dxnjj9MVoM4YknqT61+PYyfNVbR+x4SHJTSBQuO+OtDDA+tcSOtDYOZAD0zWzBgqQetbQIkMbJJx2oU8gg4qmQWFbjHWoXjyxx0qGUis2C2O3egNgY7dqxZY1/m4wc1UlQ/400WLDJjg9O1WY3OAB0pkslAzmqtwGIYZ60rCMqOQQ3GD9Kn1OJZbfIAPHepQmluUvCCiC/lj6knPHau228cH8K0QyrIMHGKhwQTmmwGgAufTFPx07UgEIG49zS4PGelUKxIh5GMcVZHIBNND6Em3FMI67jgdqdiSAqNp96ZwAVqSrjWKhQMUZ46c0APTHanFjt6ZoAMjZtzwKjYc8jI9aoze5GUH4UxFALAjvTGTBhwMj8alBVcZ5oC4uct7UoGTz2pMVxrJwTVSdABkDNQy0Y18TuzgcdRU2izLFI4z14pIpam6j547U4tuGMYpsz6jCM/SlACnnpUlkgBXBHIprMQelAAFJGachK5weTVgSAkj0xVDVtOW+tiCuSR0AqWrgnZ3PH/ABNpBsp3G0jB64rAkkREYbfm7GvGqRsfT0ailFFZXIYkZz3NNaYMcEkn0PSuSx3IUsGI6kd81DdSgYAHHt1pWIkZFzNvLAKdxOBiup8DaeXl84j0AHpV0VeSOLEvlgz17TULR5KhT6elbUGQmMV9Atj5hstxAAA4/CrKYBFMpFhTznGcdqtQn5cA4PpTGx4G3pz71VuAGJwfrTZDK5j2jPamNEQvoKkaImUKM5rOurkIeDz2oNLFCWcnJPWoTMQcetBLFz17GpreMn73XtQFjXtosAZ9KvpGEUDGT1qyCVVyKl6rigaEHQ5Gf6UicntntVCY9M4XJwfpT1O3Bz+lMB7FT9c9qDxjjmgVxRz2x70btucde1UJDdwOd3WgbccUF6ETLu7ZxQPmGcYxQSxyqGXJpuwY649qsSI3HJBPX0qERqwyeM9vWokaELwqOAMe1CxAEYNQSyygwOvIqYHA659qYCMcd8g0nCnGcVLGgGc+tV79sQnJ61LGzHGB0rRtxtVWxzSIZpQqME5xntV+3OA3PTitkwZYPJxTJhlSKolFUgKADzzSPjaQRyBwKmRoiNSNuTwfSpRIVGRzUoloZI4HG3HvUYcY5GaT3K2InG4nHAHOKq3CmRCp5z0ojuTLVWPFvifogiuhISSJFb5ccZrwjV7TyJpgAcZ4B7V+g5PO8bM+Fzqj7tzDJKsoI9cgUoZ3QgHaccj8a+uPz6W4ENGysBhgOp6U9H8xASx3dMVXQNWK0S+YAHycjNLloyxJ+U8Z9Km1xxVncQHeuB8uecUVS0OgxY8mRlJA285FLJuUgpy3ekzJIaYstt4PGcCpdpEqgfiDWbY/IRomildwAQ3Y9BTgSUJGMnviktS0rDIdkcrqw5YHHpnHWu++EOhPq2uwRMuQpUYYemDkfnXHjJclGR7GXLmrI+upkFvBFGudqIFGapHO6vyCo7yufrND4UTJ7Y460yU7u+KzNRIfmkAHJrZiiwoye1aQJkRNnJ9KRTg9aogsRyZyOSccUkikKM/epPuUVHG3NNDcc5rF7lXBh6Gq0i54zmkNMjC4qVH7HqOaaKuWUYFMhuaglPbpnvQSzJ1Bdj7ye9WEbzoAOvFSh20KmiZj1J1xgZ612ZY4Pf3q4iInID9c1XkXG4gZoAbsznPBpWbBwRQAnB4ApAcD2zVgThhgYGc96mQnj2poGSMcjpTce9USNePI54qNk7AY461LAjZfl9DSLikUS5xjHTvSjnpkD1oATgn275pCu3lf1quhPUZtyTnrRtCgUkUwABOakUAiqIsOC4PFPAB60EjHztx/OqzqXFSzRbGXeQEZLdKwbmZ7aUOgK4PWoYr6mhZeIUYhWYAjrW/BexzoCCCCPWgdrlqMb+nUCpFTAznHvQO1g6e9NzkY6ZpAKCT0zjv7UHOQR09aAFEh3CpFIZjkUWuS7s5bxboCXcLOqkkAtyO9eO6rbPCxUjaRXn4iKjqevgZ62MovhTjsKiVlfBIz/SvOtqe7cd5pWPt/jVOa5YkKpCnrUSEUpCZXQDPrgd69U8AWBhgBkQEMuFxXVhE3Jnm42VoHo1jENi8fWtJU9q9g+eLSEBPu81LGCSMiqRpEnQ4BA71YifcQQaYnuT7tvfNV3Xbk4680+hNirI1M35ByeR61IIzrq7AyAfmrKuJiz880GhWklyDjoKZvDY/OlcTJogS2a0rWH5h6U0JamzDAQAKsBDkcAY71YmrAowO/40/dyKAF3HJ9KaOGz61RLHL1x+NTgArjgY5+tMTFxnnApR1oJApu74oEI9SfpVDuNdDxg8e9MKknrQO40gp06VIiAqc800DHBQq0FARxVCRC8YLZAycdaj2ZH4VLKIXi+XA5NNiTr6VL2BE4XAFO24OPWouDFYYUDvmmfebAPIpAmPTHTIrO1iQLGB+RpMpmVDJvODyc9K1ICcAdqRDNOL+H6d6uRjBHPNaoZYEuByOvFMkI4xVCsRjGRnjnpUc43KeKfQEVQ+0gZqeJtxPSsS2I/OR2qEtk5z15oF0BlLDA5quVw2MUXJZx/jzSRd2MmF+bB5xXzL4qs2SfLKVILc19hktTXlPl85pc0LnISKSTgcetIRtK8dflJ9K+/wCh+aSjZsiRmkeXO0ISAAe1ORSpULwuTzjoKEyGhVJJ+4A2eFz2oZiu7I3M3JHbFWkhJNAGHBCkZ7elFVyoq7MgqYmZQdxBwT61CXCt8ucqcdajUaSJTKu4gHB6GpPlYqQeSetQyla4wS8KrMW5OM04Fc56kjt1BqUWPtxzuYcgjGR1Oa+i/wBnrRgbyS8bAWNW3A9M9q8TN58mHaPocnhz1lc9ouMYxVUZJxX5Y5an6dHRDw2MA0OBgmkWMhX96CDW1E2V5NaIlkUowTwfWoS4PTg1RBZhJJGTxjipWII54pMdypKpx14zVfJQnnispFDt24jFQM+AeBS6DuQMzbycfhSqcN6j0oQyZXOQeo9KkYBlpsbRQvoyVwenWqdjMASp7VHUV7IW2LDVFYAFWPOe1deHLKMdK0jsTfUay8HiomyBzQyhhJBFKTzzQAxuSe9JtIAwaoCUEhQAeamU4K+tNEsmCk4P49Ke6gkZ4z3qgI3QAZPTNRlQc1LAhKnIzx2zQwHQdRSAFJOFqcKQP8aBobu54GfcUhU9/rTsFxu0MTjvQUKjP50xCKVAPHJ4pcdABTAejdeMdjTkOB2C570AOZQ3JqCWMEc9KVgKNxbkjAHvWLe2e/cQOlZyGmkc9e2TRxtIoKnpx1pNN1uWwIWbJUd880uZROiNpLQ7LSvEEVyqkMMdxW2J1kUEHjqKq2lzndkwOSQcZzT9nGD6VIyMDbwD+VLj1yfrT0AUqB0H409Txx1oCws6LPAVIyeleUeO/D6wSNcQqQx4K9jXNXinE6cPLkqI88u48grt9s+tZuxo3BLHnivIsfT36jGnKoRiqlxKwXke9Q0yWyTSEM93CvTJ617f4YtCtshAwcdD2rvwqsmeFjZNyOsgHbP4VoRoSAoPWvRPMt1LcMW7k81MUz7elUihpGAc5BHpUkLHHPXrmmwLkbErkCmsjEnvkU+gFSeMxnnuax9QvfLyOhHFSNWvqZM0u843cioWbIPr0qWy35FdyxXpwOKkhj9ByalbibNG1hI6ite1i9elbmfU0UTCjmnE9D2oKbEyDjPSnDqcDFBNwK4XNCrj6d6oQ9eCSBUiEtjORR1E2SbcZwc05AO/amSOZQRnPFAHHXjtVAMxyegqKRSOh69qAEwAxI7U/OTupoCQYPXsPSk+XbkYyfSqAhf5fY1C+QOallCc4qPgZNQw6i7+mOakBIGevtSYXG5Pc/hQODkVDF1HKpbpjPrXOeJ7tonCjrntQy0rszdPuSzDPXrXR2T7h7mkip6GnC+MDoR0q9G5yPWtUiLkrNk801mCVQERIbPrmopBgHORx1pAVBJnt+NWYWOcZ/GoQ+gsucYHWoHXbyaTGAGBntTXUEcZz7UkSzP1WzFxaOCCwA7CvnX4h6K0E80bqGBY4OK+hyuXLVR5OPV6b0PILsGKRkX5cHtVUAbi7MTt6Gv06KvFM/Ja6tJoVEIbJX71OkEmzcMIOzYp7HPZkIViqkk7vWnRtmQMx7elWmLUc7CM/e57CirHcxpZJEn2sB16igqd+fvZ6io6Fpq4sgEeXZQCT8opGO1Q247SeAoqWJtXECs6bm6Dn0qWKIBiynJbgA1nc13LWlxPNcwwthWLYA/GvsH4R6H/AGN4ShLAM0pLM+MZI/yK+Uz6olSSPscgg+ZzOoumLSEdutQ4Jz61+d9T79CquOtLIpP0poaGQHMgGea2YcbAOpHNaAxsj5J4qBwM5PXFFyCWFwQOuRVjrgkE1LHcjlTcTxgDmqEq7W/GoLQ3cAaGwpz+tDGyu5LH1NR+YdxBGaSEiaIkMDUzPnOM0MbKt0N6HPPtWOrmKbBGKhCRat3xdxsOufzrr7dt0QbHWtUT1EdBUJ6e+aGNDcYPP50j4xxVFMjCggnODQ3f5qDNjwcn6VYByN3SmhFmP7mOuaAAxznntTZQjD5eDxUTcDikhkbt8vT8aavQ4HOabBIUEJznmpPfOc1JbGEbASO9GPlGTxVIhhHGTkZ4p5BwNvNNgNdMHgUq5yDjApALg7jzwe1OGfTtTAORgmkZS3bNAupAYiwIzkiqU8AOOM1LG0ZF7Zbi2BzWHe6cAucYNc8/IqDcWc88Vzps++KV1B7dj9a6DQPGZLmK5yjKcZIwCfas6dRxlys2lFS1O3sNWS6QYYHjitAOJlznDeorpZjYANop6qfTikAMAOMdetIpIfGOAOBQNEiMWYDIx3FZXibTFvrN+Bjpik1dFJ2kmeGeJNMNnNIp+7npXMtKqEqeQK8mcbM+mpy5ooiun8oZHNZ1zPkmPJD54rna1KNvwHZm7vgXCl4z69PevedKgWKJMHOe+Otenh1oeJi9Zm3BFswRj8atqBnNdKPPLkOO54NTiPp6VogEKgHb6UsagNz0qgLSbegNSMAvp7UCuYmq6iFVlxz0yK5qRzM5xnr3qGG5GwcHjGOhyKidjnaRx7VDNA2bsdiOM+lWYYuQB+frTiQ30NOGIkZx15rVtlG4Z7VqLYs5546UjMTkd6BNiDp6+1OAwOufagSdx4HHNPCheSM07lNEijIGOKcoIpmY7acfzqYKC2M8UwALhvX/AApkoyuM8ZrRbFIj25780mB2wPU0yQKY+lNICnON3bFA7DsggcYNOyBzQIjfp6e9Vye4696hlDGk7dqY+Gx61IwxznNPDH65pMBGH6UufbrUlDhjHrXE+Npys6qAQD1x2pNjW5kaJcCTaufbOa7OwfaBjjA60kE2bNuTgkVeGWxjrWiM7k4QAdM1HIRnGKsYwACo7g7l+lSwM5W3KR71bgyoAHOe1QBI/THpUedwI4oC4qqW6jNKY8KxHFAupXkQyZU+vFeQfFLQjLuYHHPO3vXp4GajUTOLFK8GfO2v2nk3zgDAzxWJcMM9/LPOV61+r0Jc0Ez8kxq5arHrIpyxU7z69aUMSiqznB55/iNdDRwwbsRmUsQwHTting8Z2jlgNp6n1qbWKV2K0YdiSu4+pFFPnZHIYzsGlJPOQR+FHmfeO7bxgYp9BtgF8sIoPmZ/SlHzhVIzk4zUME0JhjICgLIpwafypwFwf4s9azZtG/Q6fwLpp1bV4IkjLuXCDaORk84/D+VfZunWw0/Tra2AwsKBNo6A45r4jP6mqifdZBG8WyObOTk5GaavbFfD9T7Yci9aYzYUnsKu4xkICzE4rWtzvU8fLiqRLFxxjr7VXkPOKGMfBJt7dKth9y8HBPek0JjXBD9apXER257VL0KRXVipp0nzDrU3KIGGBnqKicheQKYDo2yM1KrbuoODQK42Rc8Dj3rG1EbXyO1LUGx1rKMoccg5rs7Vt1spHHFUkIezcknP41Aee9UCGE59hQehOfxoKGsuVzjrSbevHWglioe44NTRggU0JlqE5BB/KpCqsBx0qhjJBxlePWmEjPFArkcmBjIpsbhTg9+lJjTFdcMKUg4qSmKAR2zSkj0xVEXFHHSl6jApjGcbsg/dpUI3NnrQJihgCAc49qU9RQAhUk5FK2cj2pBbUa67uoqrNGD7d6kroUpYCTnsapXVkJBg/WpaTEtDCvNKBLnBI/lWBf6YFJO047c9awlGzBNX1IdN1q90m4CLmSDPzZbp7V3uh+JY7xRlgGPJFNT1sXJq+h0tvOkoBDZq0G44xW9rCGsM8gUA54zimA4HJxjFK6AxMGG7IOBSauM8l+JGkmCXzDhUUEnivI55B5+CefQ15teFnc9zDSvAgf7mAcnrms2d/mYhgGHGa4md17o9M+HWlBkjlHBIzmvXbKEiNBXrUvhR4GJf7w04x0BHNWAhHUVsjjSuWISQQOgq2sgJAHpVAxwUk5zUcm5ScD8KQDUnIPvVe+1Mom09QKLitc5uaR55D/dJzUYJQn5fxqWw5bCN94kVGq4zkZqU7lX0JUiBOM54zxV22j9R0rVKxBp28OX2gc+lbVvpzYyFJPetErjvZErWboOF5qNrVyNzCnJNIz3IRauw6cA96lWA46GoWpaDyWx1zTxCxxwc07FMVYnCgZ605YXB56dK0RNh4Qk4znFPAb6UEsRlYsBThGT/AA1Yg8s+nFKLUuDxQBLHZEjk8Uk2nBMHA59KfK2JytoUimwYI6VGST05x60hjZJPk561X3ZHJ5qGUIyhgMmon+/gYIqLjJdoGD0+lKcL3zUjQo4GevtRjI+lNDYqqWOB1NeZePLwJckd+c89OaGJavQo+GZxKRySMnDGu7sM9zUIbN62Y7V71eR/wxWiIZaOAgYt1FQSuCR/OrEiJWJXrUN2xSPOODxUstalSDLZyeKuRAr0qBtEky4Uk1H5YB5AB9qohkqJx1yKkKgRnPT0pklSVCGOOhrkPG2lrd2cuQMEGtqLtNE1IqUGmfMXjHTnjmYHBIJArhZICYySAWr9VwE1Kkj8nzWny1nYrF2BXA5HWpWlLpGpHU8H0r2EtD55MeI2OGJ47pSM+5UboAehrNo1gx6SbGU7iBz060VNi7syVUZbODn1oZdgXnOKlgxqnA3djQnyPuHGe9INh0MnzPgkc5PPWguWG98kk4LD+KhrqaRd1Y9r/Z98Ptfawt4MJCg3nI4z0/pX0rcOSOfrxX5nnk+avY/TMkp8tC5nuMsVJ4pmShx29a+aufTDt+QBnvSSfKxzzTuNEW0Bgw4x2rXt23JngDFXETHScDIGQOpqvJ8wJBwuM5qgGKcsBnOauIT1xQxdRw+brkGoZYwVI9ahlmewKvjsKQNnPODWTYDZmwAMDn0qtLyuAcGqQCJKFfBPFWBIAeDTFYRpF9RmsrUz1IOT14pajsVLKQueTt713OnAtApxxjrVxuDWhYIOT6CosfMRngUyCMgemBmkZQOppXKQAc8GmsWzxwKaG0Kqn1wferCZ28cmrIZNHkEHpUqgbMjGaBXGvjjrimEAkjpQIYxxwKQbe/Wkxoa2DSBsc9hUlEgwSG7UvAGT1qhMAwbpmlK9Oc0xkbKS+OlPC/ypdRsTb05p2Ap4pkj+i59eKaV59KA21GsMDk8VFIdwPFAyu6ZXFVZoyRjOazdrgijNb7mwelZ13YJyAo59aiSQIw7rRxtO35e5HrVBbJ7WQOhIbqOa5Xo9C0lc29O8VSWoCyhsDqRk12Wla1Hcorhhgjv1rqptzWpck2aySCbk9OtSpEG5xjArQyWg5ozgH71MIO7FA2zkPH+m/a9PdiM8bhxXzrrULRXjgYB9a4MTqerg5aGVLcNHEo3d+9VrWF7u+hgI+Unr2rzktdT001a5794H0z7NbR5wVUYwa9Bt02oBjgdq9mO2h87Wd5MtRgDrn8KkVsEDtWhkh6n5iB9aswjjJpoTLcRU46D0qxJahk6jNUBkai62qHJG6uZubl5n9azkjRaK40Ddx3ocEDNSSxig7h6daXbuHFUiSeFGPPpV2EHuO1aCRfs2KTIe1dhbPmL3wOPauiluRUJsrxlQPrSsIyOgrodmZpDTFCQcDFJ9liK8gAVnyoq1hRYwBfvfTmlFlGevP40vZoptimwU+lH2FMHoafsyLsPsCgDBAzxR/Z4DYyCaPZlC/wBnRp1kX6UhtkVTgg/WqUUtxMP3YUDAqE3CISNoIHQ+9acq6CsyP7djrUonEkXHP9KTRKTTM+4wpPP1qk7+nArmZtYglYHryajVgMngfSoYwLZAAGRRjceMZrNlC7cDjn2pwJpAC5OaNx3fTigGOLbSCxwOc15D44uBJfMAfkDEUS2KpK7IPDR8oAKcfjXoemvyAetZw2KmrXR0MDBlXHJ9D0q2hIBrVGDH7hnBoZ81QrEbsQRjB9qq3cpCEZ4pMpMhts/X6VoxgcHt3qR3Ht8y47dqY2QKroLqOhzkjrxVhRvUDGMUkDXUhuI9h+vNZOq2ontpF2g8YzitIuzRL1Vj5x+ImifZ7u4B52gt9BXj10ABKpXCHoa/R8qnzUz81zui1K5neV5qbEwSeTmpQrBUU8r/AFr6WMkfG2aY1kPzHPIpuCcA4OOR9e1XoO+pOgyCWPzY6L2opGl2Yu75RgY+tIXMgJGNprNly3H5DYHQd896aikDcoJA7e1RcuwqAZYjPriprOEyyqm0/M4UD6nGT9KmTsnI3pQu0j66+Cnh5NI8PNMUAec5P4eld7OO3SvybMqntK7Z+r5fDkopFIqS55pceoP4V5J6qQq4x075pknLHHpTSLGISWGfwrQtzg8kVqhSLDgEcc5qswxnHbrVGREThs9qvWxyMjoKTGibIb7uPfNRyAZFQyjPuICoBHQ1ULBTjFZtdShrscdc/Sq7sDjvz0podiInDkg9KWS4CZbP1obsS1qZtzrSpwGwP51VfUFnO0nr+lS3fY2toFjcL5oBY+1d/pLbrVCSCO1XHYiWxdJNQuCM1ZmRn6mg+/AoGhNvznr+NIxG4n8KC7CrxyKljypyaaJZZj/hJ59qfjgkH8KZLsA6CmkHJwMimShjJjtn2qJjyc9KllDNx7UqZ2n0pAOUetK+NozVIB8IwuFxkntUvlnj1oa6lEe0kDv2pxyRtxjtUgxpAjHzA8Um7cBj9atIkUkhulO2lRk9DQ7CYkg5ORxTMZGOxqBIgYhc+nSoJFBGaDQqSR5NV5Yd4HH1pWE0yrLaKxwOKpS6cTu44+lJwEijc6XgtkcYqnZ+fYz7kZsD+DNZv3djoi1ax1ejeJvMYRyfKx/hNdRa3qzLkNzV8yZi1ylxSSuO1MlAxnn05qzMyfEEPnWTAjPykV81eNIhY6hJwMhscVxV43PTwjtocPeXWCVB+btWz4Mt21DUIc5YoRxmuJQ949eWlNn0loVh9mhjBXoBxjFdLEg2gjrXpRVj5yWrZIR29e/pSglcAc+/rWor6EyRbyMcZ71PM/lqqge2adyURxzlW61NdasLaEHOPxp9Li6nL6hqLXs3DcVBEucDH51lfmZoSuNo9aa2CBVIhgQBjjNPjQ5NUiUWYoccrxmr8KZUA1QMeoCzKDnHrmuttvljHGBjiuiiRLXQkeULGSSAPrWVf+I7Kzz5swQAck44ruS6s2o0JVnaKuVrbxhp96P3N0kmDzhq14btJgGXJzU2R0VcJUo/ErFtG6Dd19adg7s7gKdjzndOw/a3Zs/Whkbj5qLAJk5ODzS5C4JbNVYsaGDN14phdSD834VPKOzIneP1H51TluYgxUkc07FcrY0urjK/MKsQH90cc96iexLjYrXG0Anuapn7w4z7VyMaGSoTwO/aoSuBjGMVm2NhgAZ9qAAADWZSJB900mAPrQNgqn1pzYyADzQJle6l8u2fIB4xjHSvD/Fty0upzOx434UVMtjSk/eLnhXhEZuvrXounP0OOPasoMJvU6C2OEJHTqKvKc4OM10IzZIGyelIzYGccVRFiNjlutVbpRtbIH0NJhoMsxwT6VoxgBRnqalDY4YpsmCD6elUwQR5IHHTirMRPPekimSSgZ5qjcRbgwz1zVLcjbc8h+KGhBw0q/KcHp+ma+cPEumC3uG2nOG5XHFfdZLU92x8dnlJShdHPzQvE2RgZ565o5C/M5Y9vSvsz83cWnqKDuITIL9TjsKaUJYsG+Uck0XM35EnlAM2TwelFF2CZjRsZZSx5z3o2jA24xnmoudLTuPCBgwZfmx0pUVXUYfHGeKls1S0GIxadV4x611fgbR5dS1u3iQAuZVAVu9cmJny0m/I7sJTc5q3c+y9C01NL0y3tE+VY1Ax745qW4zuOOMV+RV5802z9Yw0HGCTKiHHPY96kHYAY/rXOdaGn1xyKZIw6YHPOTVDIeSwyePbrWhAAw47VSJZPuKjOfaoZW/EHtV2IIS3zbat2z8MM4BqSidRtJweelB2j73XuaBlaZQ+cEdazbqMq2ahjSITJu4qtO+3kcn0pI0RQknY57VVlugsZbPI4qZK5PUw718kE4Kjk4qt9uC4wMACsloavYs2V8qSoC2RxmvTfDsu+zU57cVpTuZy2Nggjio3TrnrW5mMC7eTTTgUDQmTuz7U3+LgZ96Bi5C1LGM85x6UAyxG2CM/jUykYJBqyRpwevBpCOOuKTBDGPG7r7U0rjr3qSrERXK8DJpVAK+hp3FYcoINSYGcetMQoQocgj8KlHzjHAz2osFxHQsMgfhSEYAx1xTAYMsTmkCY68Ci4DztC9aay520AO6g5NREYH14pWAgaPGcVHjI9qkCJo9xIIqFo/lIz7UARiHHvxSG36cBaCbsgls1YHIHtVGXTFd8gEE96zkrjTZUutIO4EDBHQ+9XdG1CayfZId2TjPtWMU4SK1e510F0JkUggd+KtfeAOa6WIrahCJbZh0HOfevnH4s6cLa/mdflV+47VzVdjrw7fMjx+6uUWRk53EnDDrXp3wj0vzZ0nILMdoyPrXLBe8e1Wk1TPobTodkQJBH1rRUYHHHpXoR2PnRRnqT14p4j44P0oQMsxNhR3PepXjEqnJ6CmS3Yo3jraAk9q5m/wBTe4ZgGwQc89MVE9EaU7PUS3iG7B5PXNXEABwMDBqaasEnqPkUNg9+p+lNKKrAgVqJiYy/TANTRoQwyMirJaL0MZGcdKtqCBxj1oM7EUrFWU+rDOK6yB90Y2jHArppEyRj+LNWOmabLLjOByK8A1Bb/wAda+bQXcyRDG5ImxiscVOfLyxZ97w7GNOEq81ex0K/CLU9Dtnu7O6dDDgtv7iup8HeJLgulvdE+cDjGMZ96woOpRlab3NcXiaeZU5NRtY7S88RR6dFulbHrmsSH4paW92IFvYjITjbu5r1ueMXa583RyutiU5QWiOgfxZBDB5jSAJ3OeKzn+IFgVZxdxYzwCw/xrXngt2TDKq07qxHa/EPT7ydoorhJZF6qp5FV/EvxATRUjDHczfwjJ/Ok6sEro6IZTVVVRkrHIz/ABqit7jZNBNEmf8AWbflFa4+KVnPBvim3kj+Hqa4Vi4S2PZq5DOKTWpx8vxmuJdSazjspHzkCRW/SsfxH8SfENpq1kkMCxQSj5mkB6+n8q5Z457I9ejkdGjb2krnsHhLVZNR06OaQqSwBIFddbncAob8a9KMnKF2fn2PhGlWcYkN1Gc8ciqRGGOV59a55nnICAOvWoCOtYsoRlBAwM+1MJ5wMZqSrkikAY9acTg4FADWbHJpgY55yM+lAmU9UbbZS9uOprwvxC5N6wPY9PWsqmxpSVrs3fDCEBDtyvTA7V6DYZBxg496xp7mbepuWZyoHStJPlwuM8dM12IOhJgjNRnJ/HiqERsQvGefWq9zhoyD9RmkxogsHIkZO3WtdST+FJCY4A5pdpPSmwQ1evFKW29KS3Gyb+AH+LvUUq4bPGDWl9Sdzk/G+ipf6VN8mRj1618t+PdKeCXdnABO5cV9Rk9XlnY+ezak5U20cJLw4WSoyCGZVIAPIzX6AfmFSOuo149jFCB83Q0m5fKYKxOOhqznsrgAPLUkAtjOaKpFWMWDfDFtXl2HzCpA2GOQTjGMdKzZqgV/LdlHU5zSwEQj7pYgdD3qWrloUfvHi4yxPUV7l+z74eW+1rzZY8xxDJcn7rdq8bM5cmHaPfyqKlWVz6S5CD0xVSY9cnFflU9z9QitNCsAGPJqRWweOBWYbASCp4qGVRniqQ7kZ+X6mrNu/T1Aq0Isq2QT19qin4J6geoqkBBjGM9vWrVuQWyDjNUJlpeM8496dKgAJHXNQxIgXknIzjtVaeDeT71kzQzpoDF1FU7j5VJA5oLSMabcp6D/AAqjdXGIevT0qZAjHupcxleeazLlmTPBw3T61ijTcq217JBOP4iOoNe1eD5zLYRMeCQK6IES0Vjpe2ajK9cda1MENYZzk1C4IqWWKc5OOlRsCQMHA70+gDlwueamCjBP404kskiwSD146VaCjGehxWomMC8ccHNOC8Zz81SxkbKd1DrxzSsBGRim4y2PTmpHcOQeKkibnJqiWTKevFTRqDjjHvTJEkHzcDFV3LByPemhocE5am4A47VPUvoD9SR9KB8o5GKZNxPXikcdOO1AyN+QRUBULyaliuRsCQaYECjg8n3pDHbCOM0NEMZxTsSyOSAHdxVZ0IxgUgQ/7OGUFj+VV7jT1wSvX+VTLUtEdjqL2k3ly49Aa6S2uRLESDmpi76Degsr7kYZxkGvFfjNpzLbecdpDe+azqKyNqTamj5mn3PdiMtncSowOTz1FfSXwf0ZrbSLdmB3lec9fxrjg7yPRxE7RPYYVIjHHSrK5PGMe9d0djyR/l4IzyKfg88/hViGhime1Si7EaEseBTQNXOV1/WhLN5Stnnnms60Ad933gexFZy1djeKstDVhQEYH1qwkeOfWnaxi9wMZU9c0w5De9VcdyRYzu3HvVyGMAdOtNEstogAAxUwyuMVaJIpGIOe+fWuoswz28bt3UVvT3JkjnfH1kbrSJcZwQRx615J8PybXXJUlUCRDyayqq80faZPO+EqxXY9nnH22wKIchhk/wCe9YVp4Iitbk3khCMqnHzYOPpW8qXNZnjUsRLD3glueffEXVIYt9uZyVbtuIzXi95pb2V9FfW0RQ7wcsOcd68PHT5JKSP1LIE6dDmktz2rRLGPxD4VdJbuVZAuVXJIrjNB8NwprdzbOGG3AD+ZnNEoucU2zOjX9nUqxSI7/wAOp4X8Ti5tyUkcc4JBY9qtazqlxNqdrNM7Sh8Zyc/nWcZShojvUo4mMZvdHo8Oj2Gs6MNkK5C4ODyTXHaNpBg8Qy2oHyAjqOAPeuxxtacT5mlipU51KU2Jq+ifYvFaypF+4bC7VHH4VseNNDlvLWKWKMPJhQCF6/X3rR0lJOxlWxKvCcmdj8PY5f7PjV0MeMrXeWw8t8E16dLSmkfDZhNTqtotXcQxuHGe1ZkigZyOlTNHmIruwI96Z8u2ucbGnKgntUecAeualgSZ3dOtB+X3z1pDuMYjoVwO1IpAOMc07iMnxJOINOmzwpU7ueleH35MmosBznofUVjUOinZRZ2Hh2Hy7dVX+IjNdpp5BA7Ed6iBjJXZu2xBIPGa04gvoc+tbIBST65FNDZJ5wKoCE8sQTx1zVeY8c9CMVXQXUrWp8u4x2NbceCMikmKRIFO32NOC9jVAMcc8c4phGe+O9IBcnP3sjFIX4PP4etO4GfqK+dbNnkAcj0r53+KGkBJ5cKAGJ5r2Mtny1UeXjo81Jnid8i218Yict2wKpSSLEpYZCk8c1+nUnzI/KK9lNoT/W8hjnqMihowqoGJLHnit07HE2rku0bC5PLcYoqyzHbBYHB45AHb601ixUMPvE8msSmyN5/Ly4UsGPYdDUzMX57gZphF3JbG2M91Cu0N5jcZ9favrv4HeHDovh5p2TLTckyfeHSvl88ny0j67IoN1dj0aUlciqUnNfm0tz9GSsiHbzTguOepqDMTbgkHv0FRyDnPTNWNEJBDZz2qeB9p570FF0E7P88VFN3J/OrAhZRgGnwHB9qaFqXudoNOD5A7cjrRIEIoU5OcjPao3HPA4rLYsqXNuXBrLu4NhPHHepkxpmLqMZYAKDWHcwneAckg9KUtiivLAqbty9Rms3UAqJke9c6LiczcymK6PbpzXtHw1vRc6aPm3c44+tdNMVRHcnqB0pjjnrk1sY7DNwxjtTTknOQQKli3GtgjoRzTGTIPOKoeoqAKvephgAHrTW4ixDGWwasAcYrRksbjPHOaQ8Dk5qRiKc5qORsAAcmgLkRUg8DrSAggsaTFfUcGPANPQDPPOOeOtBRNH8x7Cpd6jI61SFYa2dx5/CoWP7wZz+NNjHZyPamdflA61ICucMe5pVYbRnmgTEGSTgUEMwOecUAQuOPc1CyEpSYdRu3I60HgcjFSMcq8epp2w5/CqAaybsZqrKmzPFJjQ6FQyj5s1MIhz3H86zY7GZq1kshLqpBFUdN1Yw3HlOeQec1CWtw12OhE4cZBypxwK89+Ktj52mzOighfur6inN+6VC90fL1rp0l34nhjCjAlGFHUc19WeCtP+xWUUYABAwRXNSSaOrEvZHbQbYxgjn3qzGOC2K6EchIgB7U7ywTViuQyrsGT0rnNc1dYEMUZIAySaT0RcbXOZjY3NwWIz6MfTvW5aRfKBySO9Zx7lyepoRKfrU6oR3rUye4rD5SCc1GRz0NLqIkiGHGPmzxWhDGQef8A9VWgZZ4A6fjUnUZ6mr6kleU5HSum04lrVAcjA7VtS1YmGoWK3ls0bDcCDXkPiTwZd6Vqn26xJyTll7GqrQ0Uux7uU4pUKjUtmaOm+O3tIfJuIZImXAzszz9atnWdT1/Jto90ZyuX461DxCmrLc9Sph6MZ+1voclrfgy9OsJd3MJkRW3bevNM1XSx4gjjgi09Y/I5bbGRge+eteZOD15kevQzCnaPJLRGn4S8JX2kNcBi7wuPkRhyo/pRZeB7q38QreD7rZyNvFRCnPls0Z1M1pyqSa7GrrvgKS+uY5ljO4cg4/SrU3wvg1Gz4RQeTzjINdSwzbueW865IpRM+18Lavox8u32NERjL/8A1q3NA8HMs5uLkASN9/AreFCV9djDEZlTnFzjuzen8I2M+HLkSDoNtSLoUKgAqGA613KmkfPTxNWSsXbawigH7pMD2qwIcspwRRblOXmb3Jpxugb5s46Vj3T4zyM9DWExorMQQB0xQCDntWLGNYA454pGIDckY9qllIVRgZzj096QnnH8VRcTInf1JAp0bDk8jtVDsc742l26Y5IwMEAnvXj5Tfc4KnK+9ZTNqfU7bRYmMS44JrrLVWVFH60RIkbNsPuYNacTEHnOParRMR5YKuRTCS2D/WqAjkUDkdDUEq5oGikwaOTPvzWxaS7o8ZwKXUUkXMgng5pGOe2Kq4rDSM8k1HuAzzRcLDWfawHJzzUbHzHPWkOxXmwSyk9vzryr4naUkuHIypySB1Fd+EbU0cWKjeDPnTxLarb3hYj1BPqK56UqQh+Ug9F9q/VMK3Kmj8jxsVGqxUnVui4YjHSliG7CE7kI47V3We55d7ixbDwx5FFGpSijIXLPnd75H8qQqiMFPVuxrMu5G5BbapyxPAqa2Uy8tkHHND0NIO7Op8DaSdT1u3t0H3ZAQQO9faOj2SWGkW1ugA8uMAkdzXwuf1LyUD9ByKkuVyJnxt9KrMMH1r4hn2TIudxGO1OXgDIH40Ikay5yd1MkypB7Y61QdSCTBYNjFSRE7hnoaGMuB9oHOPb1olbeD/KqAgc4UEdOlPRsY7CgC4nIFPAJT8abAXbjrkVGwOSP51mwIpQ2AAc4qrcICuMHB4OKm5SMe7scZbnA6Vj3lqqHkdeOlEndGiRk3RBZs8jpyawdUYBGBPI6CuZhsziNQmaRxuyRnp616/8AB25eTTQpPzA8r6V00yZM9UzuUhhj2pp5PStmZXEZDzzxTFJX3rMYMQSKY+Ow6+9ND1AAAYqaMHvVollyIfJTxwucjFUSRljg4/SlODx0HrQNCchTjkCmlty9KAZG2cdKaUzyOMVLKSQmepPPenpIGc8HHtVJATxjcc/hUpjIPByaoVyGTcr8jbTHy557UDHRgYJOM+tOX1xis3uUGRnrmkYhT7UyWNY447GjHYUwImXnr0ppQnJPSpY0RBecHoae0ZxikDFUEHkcU7ORjHGaoi4xh83tUFzg9u4pMOo21G4eg9KthcYGOvPWszQhniyhHSuJ8R2z22J48rg5470/MuFnKzLnhjxAl7EVLZK8EDtUni6FL/SZ1Od23I4qJe9E0lHkmrHhfhDw75/i2aXaE2nO0jpXv+kwbIkwMHHJFZ0oqKLrt3VzcjPA+Xn3qZRnknGO1bHLckUkNnnFTkjAOM5pisYviDV0srdvm6DmvOdTvzdzs6n92cfnWdVm0U1qaOlRbQMdB+tb9spB6HJ9aiG4nuX40wQMVKRj862IYyQcH1qNQWOBQInhPz5xz9K0ot2QT09KsCVjtGSQQfWoS20nJ4oF1I2YtwDjP8q63SyHt1wM8Dmt6W4S0RdZTzVaS2idSHjDZPAIrtutmZRdndblA6BYszNJDzg/c4qzBZQW6/u4lXjhjStFbI2lWk1ZsmnghuUXzIUIHoMc1DDpdvG25YUBJ54BqXGL1aM4za6lkRqHH7tAR04FOy0jnIBOfQcVaSG2I8IycgH3qVYhnpj3FXbsZNjXhYA4yB7VEsITkt+NDbQ07jZJYI8FiAaY+o2Socy4fsABUOVty0mUJPEtnCCM5K+hx/SoX8TwygGJTt7cVjKpEfKPXVzMnyqeaqykyMD+dczncEiNmHTtSDgdTWdyrCk7sDIzTcAHLc54GKQxR8pI79cUik5JJz71LAaT14B9zTQCfT2qgOY8byD7GBuJAByPSvMreHNxkfMSQQPUVjM1hsdxo4wB8mB6V0VpuY46Ac0k9TJmva/Nt5z+PStBDg+uO9aoB7SGm5yc1QDGx1PSomXPSgCpMuT16VZsbnkjriovqVYvCcYHvxTmlKkYHFWIRmy2egpqtlmPWgQjPzz0pqgbzzmgCGTAxXM+MtOW5sWJUsMZGPatqUmpo5a9uR3PmHxzpa20kqqCVZsjIrg2hCyAA4Kmv1XLp89FH5VmkeWroQlyspzxup7RnLFT+NeueHbUWHCg5BbHc0UxuLMbkY4xzTnZnYAkH8OlYkxYwFGUFclgfxqe0kdsL90np70pLS500rXR7z8APDIu9SiuXiCiAbiSOPw96+kGIYEDOO1fl+cVHKvY/Vcrio0FYrtx1qrKwBznrxXzp7hGDknPFPBGMY/GrAZtIyfXgGmSDBGT0pgRD1x+FKvWqKJ4+oIp5AxQSyB2OMH606PGM9fap6lIuRtvTpipQ3AxyfWrZGg5WOSD83FNbAFZjIyOoHTFQyLuQADvUSBMo3CjkH19KzL2ASIQR7A00axOdv7FhjAUkdQP51y2pWr723ZwOhNc8l1BK5ymoWyxsQVA54Ir0T4PyNC0kRA+U54OSR71vSZDR7Gp4HpS7cDNbGe7sIzDHNRkY560mUJwQM00qDx2PamUKRlc8ipYRuxyMU0Sy+ifLjPWmn16CqIG4z6UEjHagaFJ3IQPTnFJs54P/wBegdxm0854xTOfzqWWhNp708DFMlkyDBHqamJ2g/qTVIlkU5yevFQ4yD2FUMNnGc1LgMuM1m9WVcMYHX6Uw/MCP4qYhqAdzmjGG60mAhI5zz2qI9MDj3qShijJz6VINxNBLDAHWkzngAGqJYjHI4XP0qvOAAaTCxHYt82M59q0MgjBHJ9azNHoQyAkEjisXXLQTWLjHzHvjpQ1oxptankL6hN4Z1eRN52Ftz5449f0rvY9UXUtMYhvMaQAKB15rni0jRzurmP4V0RYb+5nEe0l8Yz+teh2MWyMDqetXEipPnlqX0XJGOtTKhIPHNamY7hcY61U1G+NpCeecUXsWkeb65qr3rum4sQegqjbqWCqVyOuK55ybOpfCdBp+FIxweldBaqCBn6VVMx6GgkYU5xSum7rz3Fb6EMgYYJyOKFX/wCtT0I1JoFAA9e9acYDgDHbii4+gOCp6VVkY+gzTJTGSMSAD0rf0XWI0jCOBgd+9aU2kxy1Rr/2tBjJYc9KZ/atsOSQSOozXXzpGKg0J/aduckEAHpk0ranbqv+sUnuKXMmPlbGf2xZrjLKT6Zxil/tu1QcyKc9OafOilTaK0viO2UYBBbPbJpB4lgxnByD/dNV7WKHy62IZvFUMR2lGZsHAxwah/4SppN2yFyB0O3iodfsaciS3EbxFelNqxlVbrzWbcapfzbgp8sepyTWbrscYx3IDHdzZDSuQemOKP7GZ9rNuZh3Y1jK71IbsSLpg2AsBkUhtdpHb0NZWJuWYR5YJPWleXBJBwOlMtACApNMZuOtK42LuO32o3gYPahCF/iLY6U4SKy5FJgRMwPNLuAHpVAcT44lUgRjk85zXGWMZa4z+Nc83qaxeh12lsAOetdBaOC3y96ImRsWmFx+VXxjOB6VsgY9eV54HrSY2g56VbEiJ/8A69MJBAOalmhXlBYkgVXjPluc1mwLqSAAEnI9Km8w468dqpMgcCT97k0sbc47VYrkwGQRjFNYhW5oBEL5wKpahF9ptnQgHAOAT1oTaegpWadz57+Jeir9smAQqqnPIrxbUIhFNtXgliMV+mZNOTpWZ+a55BKomimIy8ij0PX+lP4JIwc9cGvpbnyaHlSAQWwD70UgMgMWOOmBUaJuG5lwR0NZoiPYYVcjKjJzzitLTIhNdpEcFmOBx3qKmkWzvw8bySPr34NeHU0fw2HY7nmxn36c13zOeR6V+S46fPWkz9XwNL2VFIhfDHgVAw+bpyK8s9TQZjdkkYpM9qaGKzYXpUTDu2frVAQlcZ5zQBg4xk07iuSqOamJGOnNMZHIoI44+lRg/hip6g2XbVwM56YqbbnBqjPqKCd3H50OMk881LKGFcDJqB0PGKloaM+5JDkYqnLho3BwB2z61IzKuVO7aT1rn9UtQ6u44GeaiTLichqtouzcOT2rovhPKY9RlQEhc5H+FEGXJaXPakJ2gnipsnK4I57V0nOMfIHTP0pCcD39KAG7QFJ7mmlRv647UDuJgqMHpViCMY+tUiWX41J6dWpjYYkAgnvmrJIymATnGKANyg9algBXnNIrENx0pDTAkknAqMDB54pIoAMnHWn7cMMcVQFiNwG68+tSYPIJBzVIljMAED0qIjng9qGCEUBjzjr3pQcN2qLFAwJ5H6U0A5zTAaVKnjpS7ODxnNJjQ0lQfQdKif5Wz2qSncjIDdOtSpwvvQRbUAwJwetNLYYdh/OqQpCMCAcHHtVeU5HPNSxorW52z4z9K1VwUyeo96gptoRvlHY4qjeIJI2U/jSC9zyv4gaenlk7OO2Otcp4e15oIzE0nyY6enSslubxtKNj1DwxGVtwM53HOfrXY26hFFX1MGXIxkjH1qyEHGa1WxJFdSRwKzHjA/OuF8R6lJcl1RyB7US2KT6HMSW5Em7uOfrU9uPmORz/ACriZ0RNvTFQEEnJPeujtAAR6fyrWkZSZeA5FI/c/hXSZ7kMi4yT3pY1wOgPuaTGkW4Yx1PWrsS4HvSE9CGfocZqqTu+XHNUSmO8rf1Pakjg2E7eM0FXH/Yw4ALMf+BU+PTyCQO/GR1ptMXMTx6Rxx175px0ZwAMAqewqFcm7JI/D6huUGDya0YfD0LAfKMDkcVqo3Fd7Mk/sGIc4BJpW0KP0yMYxT5RbFWbRo415HSp7SyhPG3bxjJoUS27osHTYwuABx+tU7iwRASOh7VbSJTsVEAD9h7YqySAhxwc1JTK0soC9c1TZxkt0qGCQnmnHzDikOO1QywIxSZ71NwELAUcHmncA6DigMaCwcgAZ61Hu+b2pEs4bxgzPcqoAOQawbGLbhv4s81zz3LWxuwSeWAeorb0+8EnA6inF6ktHQWnzqpBxWlHxx2roRnIkDBuoyBTJAc8dKoSZC3TrUbcD9aTLIjyM96hMYGTnFSxkkcnA74qwpz1I55qFuDJAcH1ppJ3DFbEMtRvtJ3EiiVhgcjJoKIj91ufxNROoYlSOoo8wa0Z5h8TdI86FpNoxznNfNXiK1EGoSBUBAPQ199klW+h8FnlNyV7GCzOiMeNx6U4b2iDEku3BPvX2R8G5W0HMgOVJLEdaKdzJmNGu794GyPSgqpVVPzZI49KzNEtR0Iz155ODXc/Djw+dW1WBBGf3siqNvLEn0Fefjans6UpHr4GLdVWPszTbJNN063tYwDGihAR0yOtK/LEGvyWo+aTZ+t0Y2ikyAlhnHao2Gec4JrBs6BgPOPenYw1QgEbJ4FRPkgg9KtAMCjJ/SmEBRkdaZLHIfl56mpc5zgdKsaEY719xUZJHPU9CKAb6E9s+9gDV3dxjFBKBTg9KD/F70GlhCDkkdKhmGB/hUMDJu3wTxk+tZ8j569e1QxFC4fJyRz0rH1Bgy5YfhWTKTOQ1OUMuFFaXw4n2a2seMK3LH0PpRHcuT9w9yt5N0fPWpW9q6onPcXGeKjLFWOB9aphcQNgE/lTc/rSBajly/HYcVPCu4gA9OapAy8pCr9agZcE4OKpskQnj1pAcEgNnvSAUk4z1xSDAXr05oGhAR16GkJDL93n1oKALjFSEAc0AKMDHFSZ5yKolgSDwRUTH0pXEIGweOtOVg3WkO47p0BxQ4yBmgLjCuaDnPWkwRE7Y6etMbGc1DL6DARnjr3pc56dqQIQMOv51HJluhAWqCwhYkAZIPrUM74Q8igEZ0EuLkGt1XynSoY2NdyGJNVpThScfXNSFzhfGlstzatgdOB9D1ryW0tmbWBgiNC2wA/lxUNWZpBnuHh22KQRpzgYHPWupijHqeKaM73LKj5SSPpUpkEZ3E5x2rZbCSuc9rGpeYGArlLpDKxI69azkXsinMjIuRjdnn0xTYcvKAEOCOtcz3KizoLPYoXYuFxW5avwuOtdEDGT1NAEYBNKF3k8dq2GlchlGOvSkj5HXigotwc45qyhABJxilYTIZjuGeg9qrbiCOeM0xIvWyiRBx0q2liHIOKqKJbLaWS55BA7ZqdbZUIwK2IuTxxoSR/F79Kn8oLnjIpW1uMiY8/0qeOQMMYpgPaQYxkA0qnOKAK9wAcjHNVkYI3XmgETiQZHOM0yfkHGPwpMbMGfKzEr1+lBnLABhzUsZBI5JOeahLYBrJlocX+Tnriow/HvUFMUzYByMj1qMy5JyalkdRBNkYNHngHB6VRfQXz8gd/ehZMMaCRd5b5jgg0x5ME4xx69KGwOG8Qyia7wOSvPtWbB8zAkY+hrlluWXzIVHI4x0qzpdwBKFPIPNHUtHZ6bLkDBHPFawJrricz7Dxypz1pr9Tk5qhLcruNvU4zSDGMCpZoxpJ6VGyluoGKQRZHbn5gpHFWuQw9KXUpi7s5xQz7X9qu5FtSZWzjIqWTDKMEfjRcqxGDnIIBPr6VGTgkHn3ouD2MHxTp63umzE4J2nAr5h8caSbeedhF8+Dk+gr6XJ6vLUsfMZpS5oNs89ktwQGJIwOKav7qIgcnHcdK/Sou6Py+dlJlgtiYcEfKPmA4oosY2RhbAhAU4XHJz3puGUgHr64oZukiRIzydw69PWvoT9n3w073pvZxkwplR6HtXhZtNRoM+iyam54hcp9Ctwoz1HNMJDHOOK/Lpbn6pFWRAxGBjmon4NZMLDCuB1pzjaq4+93pdSWM570yQ8EVViSENgj6U05J4GR60ytSSNcfyp4JH8qsQjfpTAu44I4pMCeBdrZ71fDDGQaECYwc57inbuAelMoDyKgnX5Dj8KlsDHvEYEAjFZFw2MA9KyZSRRnYyICp46msbUJFdSMHOOKTQ7HK3km2NsgBge9WfAM7HxEVOQrdWz0/+tUx+Iq2h7xaFkjAPari8jJrqOZIa7Ejj608Y2g8dKCiLAJ9O+aaVwc4460DQ9efxqe3Pz47iqRMi2MccVDIAwz0HvVEkbcDI6UIQD6CkNEmOPXPSoSduc8n0oKAHgUqtt69DQAo4YEcj0pwYZ60ALnsOadGCMnmgB5GO2KaVyc5FArEZ+U++akA6560CsOXPAobINAWG46mmueOntSY0iMjA5OO2KiJC846HFSVYjZtzYA/Gmk4YnpSsMPM+YcZpucc0gG5zk1XnbA3dMdqQGTv/ANJ3AlST6V0cL/J0wxA696GEmOPfIJqq/wA6YPFJCRx3i5CbZgOOD+FeZaBZfatbjT7+xtwOOpzwKznuVFtI9s0mH90oPU9a3Y1J4680dRR1LCgqSevtWVf6kAxVTWyAw7jc8hO3rVCeHr2rKQFGZAYzuJBHSmQDgf3sVg1dlrQ1bRSCpJrYs3JPWuqCMHuakbZXOaeG5HP41oUiKVuR9aWJwGOcUFlqM8cU7dgZ6+1BOpFMxYZzxVYscYAzz1oEaWnyED0NbcLLhfp1rSDIe5YUhuQMYNDnnOc1oKw3zQpHOPephPuzg0FWIpHXAOaYtwCcZPWgQrzsScH9afDebOtTewCy3SOMEjPtVOWdd2AQR60OSKimJ9p5xuGM0fbY1J3sQPUVPMgsVvNiY/Keveo2MTNgsM/SpbHYQxwluGyBUTQxM3BqHYpCG2TgE80G0QeuPakUxr2qcc1E9onUHmkZsUWakDmmtZIGzuJNBQ1rNR35oS1z15obC9g+xfNy2ar3UDW8TMxx2xUNjUrs851e5Ju2HfPFV7eYZBY8kZ+hrme5qyy0/wAvDcjmrOlyedOpzjJHNOO4raHeaUu0DdWuvK9PpXWYEitjGRj1qOQDB798U7k2IlPzDOMn1pOFHQH3oNGIoIzgcH1pjZHt2pCRXOUmq7GnmYOT9KCmP2AZIH41GUJ6cjvTuBNEcDjoKeGyMmkmURHKnIGR6VG/LZwarQTZDdwrNbsnXPUE8V4J8TdCxNJtPysTxivXy6fLWR4+YW9i0eHX1u9rPKMkIuR1zVBs5yv3Gx1r9XpPnimfkdaLhNomkQvgjJx0oqzBpGThTwTkjtTSu5gzEew7UNs2SRoaLp51S8jQEoSfvD0z0/Gvsr4W+HV0Pwzb/wB+QE49q+Oz6p7igfZ5BFczZ18jB+1McggYyD6V+fSP0FEDnB5H50xyTioKDaQKD90E9f60ESGEE/WoztYY71RKI+QfakGMkFsCgtAhAJHTFSAnbz35poGLu496G3HgelNk3EgYg8881pI4OOKcSWwIJHGSBzTTnHSkwTDll6dKa4Kr/dNSWZd4jMG68c5rnbs5cZOT6GpZS3MybaxIbgdKx9TYYzuyPSs2VI5m/O2NzwD2qx4E+XV4nP3h1wetRfUdtD3e1fMY428cZq4JCQBknFdhz9RzPnkcD0pQo2elA0C5x0J9zTudpFBQ0HJXAq1CmQO9WiWTu+zPy5FQ793T8apk2GEgEgHinoA3FSUPZdoAzVZx1570mAnGPWgYpIB2cYNB9aoB6jvU0ZxnigB3YZ4FV3yCcGgVxgLZ55x2qZW+U4oFuyVRk56ds0w5DenvSQ2PDDOByTTHjbdlugFHQERGMEFu1QOu4fL2qSyDuT3pTuABNACr15pjD5qlgITyeKrzcgjFIZi3Z8puvFbulTebCo9O9IUkaDjCZ7mqc42g1Ikct4liBtm3HC461yXhPRTDqcshXchIw3fNS1qaQ2Z6jYwlUUcD6VpLgAZyfpWliUVL6+EKEKcGueZ3lnyw6nipk2UWPLPIOQRVO6XHG3g9TR0BGS4BOOw6GhYgHDDGKytqUadsAvUdR3rStU+YDpXREwehfRGJ56VP5TbR1HvVhfsJ9mc8jmpYrQntik2BZWBQBhuelSeQu0gsPqaSFdjfs6bQCetOEMIzkdKeg0myeFYgvA5HNWI7pQOF59PSmtB8o4X+09znio31Ar1AJ6YquZhyoikvvl6VCL13bg8UuZjeg83MnB3HFRpcuSMHHrS5myUJJPJzzUXnNkYcj2BouyhXkI6Majdicck1DLJFkyMHio3yAMUkSx6Aq2aeQCQQOaonqSIAGznGe1KRsPXrSKHKCpJ6+9DNnGeaAYjY2mmEBh35oJsR7dpxk8USHpzQMjdunOaSNzn8KloqwouD2PNZfiLVUstNdpDtz0Oahp2GrXPHtX8TW91e5icMD3BqSy1RZIVAYcVjZdTdwvqXHvQ6jDDGK1/DZWSZickdee1C3M3sei6afkBI4rXTGcHv0rqRix7AjHHSoJWIOevtVNWBEJPJz3oc4xxVBIejAsMfT8aZJ1I7ikyCtOCrZHGe9XLeXen86RokSgcEZwDTTGVHWmwBcntgVLgVI2RyALnAJzUTfKAB+OaCRmMA5+76V578SdGE9s0gG3ANd+Fly1EcWKpKpBxPm3xNarFdNGAM8nnvXOyQFZGHPI5Br9Wws+amj8lx0UqzQ1vuAqSh6UV3XOGyMcjdKcttBxzSICXHcA4/DvS1SKSTZ6J8KfDo1bXbdQpaENxnp17e9fYlpDHZ2kMEfEcajGRjNfn2fVbzSP0PIqXLTciQ5U5xmoicn3r45n2FxjdDkA1CwAx7moY7jiApHPFMfB6c0kJje+cYqN++K0AZnGeaZswPSkwuKqc//WqQjAwDSTC4hIGAeaaT/wDqrUVwDHI6CtGBsKFP1zTRD3Jgc0jHYcVLBDQ42D+9mmNzkHGak0KcyBt3oK5rUowkm4AVLBbnP3cnlg4ByTWNeSgKQ4yQcgCsW+hbZzeo3GVJIwemKn8C3DR+IYg2WVuM/lUpaj6HvFo+9AD171djcZA9q67nMSqxzhfrT1yGyepqi0OLYA4pwH600UwChT/Wp4UIznn2q0Qx8y889MVBH0bPemwFOAeB0oVtoOBUjHf3eeaidtuT37UmNEQZjgkYpzNUgxFJycmpARiqIRLHyMYz/SpSAMc/rTHcjkcKcZ5FQtJuoJG7iD0zUw4UFRz6UDQ8S7TyePShpFLcGgbFEgDetPLEqT3NAkRA/uzuqsw4wDige2pGfmYgdRzTScipZSGdec0m7msxsRjgj2qCQh856daCUzLvolYFh1HQVd0GcyAKSAcdqXUt7G0TgfSqN0Syk0mSjnNZbeGB6Gk0GyUlXC4Ldz0pdTRfCdbBFsAGOPWnXEwgUsT07Vo1pcDmru58+ZiWO08AVJbxYwa5272F1JWBB46Gqc7DkHn0rRDM94vMByMHNMWPDDHPtUiZchIUBj94cYrZ0Zo3IBwcdc1qiGbwVEY4A20vmgDtiquJIjeXCYPSovMPr9Kze5Q7edo9aQyHBx61QCqWPWpojzyMUCvqPDc5qQHYATyPSgYx2zzz1yMU1hnHBDGgbuIyED1pig7hxk1ZNyw38qiVCxyDip6ghZIzt4GO1RBOg/CqGK42nHpUTHJ+UYpWAkjUnPf2ocFO/UUrAER3EDOcVP5fPvSYChfnGRmnOAegzzSQXHIvPpSum36VVgFEIPOeMU3YMcHmgdxhQKOetQyfMcdT6UgI9uBnvnmlKcfjmlYoicEAnB+lcH8SL3/QGQ4I54pNaMuKuz5z1S8mTUn2thB0wau6Vr1zExjdsjtxXDezNZ3Wh02n6m/G84LEcd69M8Hx7gHbGTwMVrB3ZEkrHo9khEYxWrGc45P1rric7FlBReep55quSS3Jx7VYIQgbs+1NIA/+vS6gwQ8k4wKG5wOozQxbEM4ByMfnTrYnBplIuEA8DqaXbjrnj0oDqOUANzwKeMdc9eKBsideuOKgZhyCKl7oQxlyPTNZHiewF/pzKVzkcgfzrek7STIqJOLTPmbx3oogu5sAh85ya8+nQpLyAAvev07L581JH5Pm1JRrNlbIeRc5IGaK9xHg80TJdODgk4PU09HVpIwBtOMZpN6XNI/EkfSn7PnhgRGW9ZOiAqMdWr3VkxjnPevyvN6jniWfrOWU+SgmRk8mmE4H+I4rwme2iIttBxzzTBuLkniosG2o5jkAZzUe/kjbQkSxpB3cZ5oIA7YqyiEKNzZ69aJPvUMVxA2B9adgKM0kIQ4PTk+1MzwQBWgAkeeQeavQFSnOcihEstIdsZLfrVeeTnINDGiv5xY4A6VKrb++Kg2GsODxmsnUbRXUnHTmlYl7o4/VU8t8Y69BXM6i5YBunqK5nuJvU5XVJS2CB071a8HSFNat153k5B9KcdzToe/6fKBCO+R19auxttPSuo53uTBsc9KfGxJLEdO9CKQ8HecbqeoO7Gc1aKY4DBOeCau2w3Dp1q0QxLplJOME1XJCseDQyRrMOw596EcKCevtUXAaZM5Hr2qLeMEdMVQ7iZJKjvTiTmpYakY3HODT1JGMCkUTwM3PHBpQ7SZGM5p3JYmxm9qZtYk07hYkWDK5z0pxXIBz0plCfJnJ/OnJGpDNndk1LBslWIbsA9ak8tc43CkJDXhVFLk5Ws+Rwc7TmncGiIDrkZoIyR16UhiHjnimHHzZ/SgCNhkDg8UxxntgelKw0UbyPjr1qvprmO7x2Hes2M6USAx7jjPtWZeSYyc49qfQaMO7P2iQgdK3dKsyEQgZwKkqXwm0zCKMknaMZrCv7kySEgZBpyJiUUgB+arkMeFFZpD6iSkE8cY61n3K7j8uBz2q0MqSLgHnJ6VCvB246c1ImPYHYSOvY1q6JN8x5571cbmbOkB3ITnOKQDChu1Wxq41mB+Yc+1RA/Pn+lQ0VcsBgeT0FNwMk9jVCYDJHsKlU8ZHWgSAbi3tVuCImMHHXgU0hjlgKn7ueeamEA54x6U7CeoyS3+Q460iQjPIz7VVjMmaJcAkD8Kh2DzPaixcSYoGA4BHrVWS3VWLdRTaAhkQKOlQFQDmoYEyfKTn04pGQMRk81I0IiiOQ4wanQ54oHcUnjrjFKG4+vWgBd3Oe1SFt6YBxzVgOchDx1qM9Pc1LAjY9c1CF3Nk9KQAzY7YprPgEEZHt1oGhjNhc9K8x+JuZUdAfvAkUNXRqjw++0ry5/MwGZ/Wnw6eqAFhg9s9K4pR1Nua5t6ZaOJFxycdMV7J4StGW3iJ+U45FXHRmVSVjurIEADG44rRXJUAkZ611x2Odq41268k/WqrEZyeuaoYo5OM1IFGeeR6UuoCuny4XpTCAFK0mDIZVIUe4qKBgkmCcUXBF5JAxPGKnUAjrjNUNiqw5BXgcZxUnl53H8qBFdxt7ZNRlc9BUvdBcBGWBB496guIlmt3Rh2OK1jvcUtYnh3xN0ZhdOVQBX5Zj/SvC9ajMM5APyKc9PSvv8mlzQsfnmdwtqZhXbIcgFT3/WivrEj4yyMUscYz8vvxWnoNmLi8i2n5Q3zd8is6kuSDb7G9Gnz1Iq/U+0vhjoY8P+HLZV+WWReR7EA11XHpX5DjZ+0rNn7Fhafs6SiMc4zgdaibPpx3rgO4iYkkYGKdjPX8aljepGQQeOnamnI5qiBuCSCOtIUyST2oKGMGII45qM5wMigl3EYnpRz07U7ASMgDcCkIwCSMVQEYYg8cZq5bEBsHmgTLLE4GagmB7Dr3pMpFZwVOOD7UBulSXclVt5I61BcICvTJoJZyuvWZkAwBlTnFcNriEqPlK4BrCW4lqzjNQfYS+Tt6YxS+H79bfXLdXY73YAAd6mO50crse+aPeB7ZMHcpHWtqKQYFdKRy2ZZDjPp70K+zGTVoY9n9D1qSGUnLE5HequBZBLNkEYPAqyMxqMHDdxQmBCZSWJPXtTGz1PWhiYbCRSNG+ORge1RfUkb5XdeD3OacIASGDA59ulMBxRM43ZNGEJ60DsIFQdvfrS5DdqCh27GCAB2wKb5pUnAwTxSYJEgzimscdP1pIdhokyMdqZhs/eyBzVDsI4y3X5fTPWpImAB6j2oDQUykDhsClaT5+poGiK4lPlHJ57ZqjA5ZeTzUX1KLABI60cBScVZEhCBjrxTGB/yKTIFIwOQPyqKQZx2FSWU58c8Vlo/lXILcAmhoZ0du++Ff4uKytRkZN4xzUMSdmU9Lga4uM56V2dlB5UQzwcU0OTINTJwQG4rBlGGPFDJW45FyQvQkVIi4AGfaoRTI7kEZA44qnIuDz25qt9BplWRd+7aMGo1iyCGPbrRYY8j8qv6KA82PenEmR00aY428U4pgHAOfWtLEpkDpxTANvakUSISTgj3p/Pc5pCYqgk8U8RHAJ6U0iUBYKw5rRtSCCMfjVpdRtk7ptY8k+9NB5p2FcUqzfdU5qLa+cGmK49kYr6H1qrMGDcdKaGSwruUU94jkYpgVZYsRsOc1TcfPx0rOQ7D4zhuQKcSPm47VmMYXPmAf1qZPmQA8c00SyQrk4pQpqihdpFPAzwKAFKkimH680mAxkUnGc004Rs9ulSBHMigjAwSetRkYzj6VLAjcEjH4V5t8QYHZQVOMAg0maI8quomVycArnOTUPljOT0HespGqdjpPDlvvuoePuEHpXrmhw/KuOpGaUTKo76nT2ikgAHBq+y4Az1rqiZIifLAgdTUDA8e9NlDozg4NSxxfMSeR2qRCnJ4ppwCOaaGyKTLEGqsw2nOcGmxFiAgr15NWkwABjmmDJFwOO/SpBnGB+dBINEeDimNCRmiwCCMgdKieI4PP6U1owtc4L4iaQLmxkZBkj2r5q8UaYILwouBknG419lktT3rHyGdU+aNzldjEljxg9qK+4TR+fuOpho5nOX4AGMAd69E+EXhaTVfEFtsQMpcFvYetcmOqKlQlI7suhz14s+w7eH7PBFGpyqKFBI9BU3c8fjmvyKo7ybP16lpFDcdecmoWJwDnHtWFjUYxBQevWm7SRnNFhhggHPIpjH5ietMGMZt2e1NGM80CGHPzU3ctNAM4JxTxkYqiXccysTndTCOMtyPSgQwjBFTWzYcjvQFi/kYHzZqOQblpMpFSUkKc9arh8cY/GsmyiSN+ccGpSMqfX2ouJmTqFs0m4ADr3rgPElm/zkLnHBwaiRUUef6su0sOcDjjrVHRo4zq1sXIGJBj1qI9zdJ2PdPD8cnkImByBiurt7GfaHZSF9fet4nOW1tmzgkZp5tNvO7FakMVbccAt+JqRI0TgjINA0TphTwKU3IAIxRcLDfPUDpj3oMhI9BQDQiyEE8mlMpHf8qlksYHJznOKaWPakJEq/d6YNN+g6UzQk/5ZknvTUxj3qiWOzj0/GmlfmGKBocQQfekYnrjOO3rQJg8WxuDmmhmB4FA7jXU5BPTrShCyk54oGPaPacdfahY2bOVyB1PpSY7iTxfKec56VmoxU7TzWb3C9yxHJ1HcU8Dv1HpVkMQnbxnrzimkk4FIBDnPTNNYMQcjigoqTqNue9Y17GVySKb2GjW0y6ItwGHGKz9YuAW4rD1M76l7wpEHAc55rq+idccVqthMz7n5+euKyL3asx4wBSZpHQbHwOOMd6kVcc459az6jK90SB7Zqq5BAq7MGV3TBJFNVvmUfnQwHmNSpI4HYVNpUvlXiY49TSW5R2CKeCM4JqV1BXHetzJMrSAldvf6VDIhGO341LKFjbae5pwkJccce9DAlClugPWrCwmT8BSWrBkiWm7BxVqKMIR2rVEMumFdvr3phgXrjNW0SKFCjGKTA3ClYB5UDIwDVaSMDsOtIBqMsZYE9ex7VLwegqiiGeIFMjANZk0ZyRgZrKRcSJRzg1JjPUZFQOxEc7sdqmVtowOvpTJaJB+dLk59RVAiXgrnofSkJGBjipZQjE8Ybimk9h1xzSEDDK/Tmos5NBY2Y8CojnPOKViWNfgjiuB8dJheB1zmk1oVE8kvB/pLZ6etRRx5Axwvp61zmjdjtvCNiSqODjd0x1Fen6VAVUZPOOvrWkURJ6G9ZoV27qtuQ1dCMkRMxx1xURO7vQyrCn5StWFX1GSaSEwYZ6HOajdcnBzVEpiEDHriq8sQIY4z6CkygtSExuHNXU5PIz7UrgyRVy3TirCnIyo61aJHAE4GCMd6RkJJqgEADAKcE+lNdQeaW2o9zF16xFxZshA5HJr5p8faPHaXkylCRk4PrXv5TNxq2PDzGipQbZ5Tchlkb5NoB4FFfpcdkfmFRWk0YtpbkyqEXJJyVxj/PWvpz9nrwy0Vsb6RfmHBIFfPZzV5aFj18lpSlXR7ex25GPao+SOtfmjP1JKysNYfKeetReWT1PSoGM2857UhO3oOtSwuG0nAPSmEhT0HWqAQ7XJBAqNlx6fnQURsCT1oKkDg80A2RgHnipEGAKdyLisDyR+NJIdx9KBkByZAAOKlgHOelA0X0YEcHtQ64GT6USNClMeox0qg7bWPJrBi6hHKy4I5q2shcDJ96ES1qMuQGA9a5HxHbhwQOtOaui72R5Vr8Rhkk3BQcEj/wCt71x0lxLb3kUw3fK2SM8mso6Gzbeh7p8PPESX9pCN+9tvWvSoJd4JJJ78V0I52raE7SHBI5FOeYsMDJ+laXEIr7scYOKdkqck0XAcrZOCeDTnIwc9BSAN24Dmnq4x0OTxVAMP3/8AGm5yfalYGSBMKKRRyB0pWJSJljbkjNKsJIweuadikTrBuHWlECjoKZmxGhDHHSk8tU6mq6FIDgdeaYQMjA6dqkbG7jk9M+9IDuNAkgIwQDyDUiqqnpQNAzAkLinK21sHmgobMwaNuAOOTXOmfE5HVfWs2tQTL1vICCc1L/WmQL5eFLZ4pAPagoA34U0/MDQWVZxkH1HNY93lm5pvYlssW/7u3BxyOc1g6xeMWODk9hmsJbCik7nW+GkMVhESwyV3HBroVG/Jra+hlsyrcEqDise8AaUnNZy3NU7jY0B/CrATjg9qRVyrdgKADwapNgZx0q0JkEgwKVFDsOOcUMESFVPXtUETeVeREnCk0Jalo7mxYNbxuenTFaGyNv8Aaz2rcykhv2aMnAUk+1I9irjpg+9NxuSR/wBmHGQM+9Kunjmo5SrkiWO0jA461ZS2OTkH8qtRSFoPMRUcDmlS37sMZqgbLCIQOTx/OhgVXnp6U0QMMannnNRlCpxmhjTHKvA570yaM9sVNgZW8oq3IyPapN2AOOal+Ra2B3BU44rMuMlj296TQLcjVMHnNK4GOfwqDQjIIGcVLECRmkQyTZmnsmwDjmq6APIPpg4600RsUz05xTAVkCp938aZ1OOnHWpYDfMHTHNRHJ4PApAAQnjHFR4yT2xxUsBpXOeDzxXFeN4P3Gc9KroUmkeQ6jCEZsgeuKgtUMzrt5LdBXHIvoel+D7ZhDGSO3P1rvbNTsBP0rWmZyNm2AAGR2zUpIbNdRKIHZj24qNWwewzQUyWIDPIzg/lVpQDQTYGVgMiojuzyeKBjWz6daaScY6UDICfLlHceorRtwCgb270uo2TCPBOOlP2mqSM2PByRmgBnbpgVowE24bGeaSQfKTnJrNj0KVxH5kLLgcjv3rxH4o6JudpdgHPAr08BNxqo4sVbkdzwPXLZorjA+ZSTlTRX6dSqJwVz8xrxtUdjI8M2zXGoIxXe3BAH+f85r7Q+H2kf2F4etYmUAlAzKO+e9fK59OySPochhq2dG7YYnJY9zTMnr0Hoa+FPubXEJz7fhUW4g+9JgMZeSR1oYAgetJANOSMZphBC9KYDRkd+KRieMil1KI+AcnikLbQTnrwKZLDfuUgnFNJ5PeglEvA+tRtz1oL6EeNnrzTd2DgHkHmmgRfhYkDkdKmKEpnNJlXKjjJOeKoXaL5betZMaKBmYHGRxV6GYMoHc+tEQZK53Lt6YrI1K3EiENyDnjHNaNqwX6Hl3i/TibiVsY44xXmt/HmU7skGubqb9jovhvqh0/WI4QSYXPzAHBr6L0mUyxFgSQex7V0rYymveuaojp6xtnkDFaGVxdh3ZA/Cgru7/UVLC4BAGB/KpCTjnr7Uh3EBwemakZSMNTQ9BrE5zQgznsKoTJdwXAIz709VGeOnagSJQBjmnADAFNCbHbsDFKH+TJOPeqJRE8xPI6VGX3GoZoIW29sUFuR71NwYwvjg8ehpY0BbggHuaoSHbGLY/WpAmHAxjimhseIQTnmpyiAZp2JuV7kAQsVGOK4tpgLg8/xVnKxcdUatqckN1q7wcZ60jND+enOKTGD1zQaXGkgHmms+OmcUBcrXT/JxwfWsS6YmTkk49KALwG2zUHJGPTmuU1dzLMIwv3uOnvWMxRO2sN1vbRAA4CgfpW7ZTBkyOT71qhNakV5II2OOc9qyJPnk+tTIEPjiJAwOamA6AjHvUlFO/8ASs0uAcZwfStFsIjbG/OWHbFPjABOOp6UIbJG5AB6is+eQpcIw6DrQyoneaW2+0jI4XGK1IoAFyTzWkSXqOCCNsE574q7HKpAx07ittCGiQeXuPYVIhjI4NBAm6MHjH40eYo6Uihu8NnGPxpu8McYGaYNDxIMcCmSOAAcU7kjN/pUbMAcmpbGhhmUDNRGfcDg1FymhonA96Qzgn0FK5S2sODqy5BJNVplAPQc0MS3IsYOTz9ajdM8joKll6kLN6VKjDK8UhE8Z4GKmU564z2psQgOCcjmlL/L2ApIBHGCedw9KiJXnNNlWGAgn2pcjI5zUgxCfm46VEwyeOaViRrNnAIxXL+L4le0lDDOadtA6ni+tJ+/JHzDBGQevvSaJCLq4UqcY71zNXOj7J6toEG2BRnkYGT0rrbJMpyOexNawjYxZqxDgZGDSyEDvW5Niu+VJJPBpFbYQQOlSxk6tnJI61OhwB2NFxCux+vtUTcYPf0xVAMZuuD9RTd4I56Y4oAhlJK1bsrjKbcY96XUq+hpJIuDxShxjJGfamShu8bs8cU5XIBx1BrToSxjPuPI5pAQahj2IWUB/r0rhviLpgk05n2gsvOev6V0YeXLNHPVXNFnzJ4vspItQBEZKEk596K/TcPO9JM/PMRBqqyx8EvCkeq65FM6sxTazDPGAc9P89K+t4wFRQFCjHQV8fnlXmrWPpslpqFG4pXac0jNjkjIr5ZH0zI2yenFNI/4FQxIYQQ/TikfC89qSHYRhuA9aYxLcc5phYaOmByfQ0z5T1JoBkZAXpzmmkEEDvTsQwfC465IoVgOADmnYSJCNyjtz0prKc8UjQhfnim4GMnGB3pCZatn3AAHNXAcAD0oZKZVufkzgVQkbOQRzWbNUY87lJCc4PSi3uQHAzlqzvZlWujVgn83jt/KobldxbABx3q5O6M0rM4fxVpwMEjEYcZrxzVLcrOfUcfhWVrHVF3sQ6RN9h1WKXcAAwzx2719KeEbsT2SMH3Lhcjpn0rpp6oVVHWRsGz2x71NxwtaHLYjyVY8cjikOPxqWCF5oJOKoTDuMGng5ByeOlA0IDjjrT9wXHHNAmOHHOOfSnI5+vtQJMfySOTipUIGB1zTQxR97GMCjAyf0psV9SFzzjvTYwRnIqS0OK54xQIyW6c0rDkPFuX4IqdLQDnHGOpp2MSTyMDFM8vkjofWqQCKpPHpSiJifUelNlEVzGEhfJ/CuDuX2Xj+u6spblxNeyfKjHWtNGxnv7UtwsKTkUZP4UwGkjFROwOP1pCsQT7dpx07VjTr8+QM0PQEWXO22C9BjH0rGt7IXmpRYz8jZz61lJttWLSO7jgXygMYOOaSONojlSRVakakUwdySecVX2NgkDFDGSqwCDPGO9SKd/XpUlWZnajgFqzX5BIUZqkFgVSHKlelSomSOaaDoLIgXdzms24jXzdzAHHOCKbHE6/Q5fMs15zjGPatuGRvw71okS3YJGYEY/CkFxKh68VSSJuSi8J+uKkS5zgnrViJ9/GcZppk3Ec/rQA4MQT3z+lMUkk+3Q0ASIzZcnrTWbcxySPalcljC5xgU0fWkMjl5Hv0qucqMY/KpYxFz16H3FK68980ikwjfYcnp6Urtk5/GpZY3ggk96hl4GFP15pEPchZ8jG2nqQGx60XAsAY9hT+o5AoFcVTg9DSvlRk/rTQxpGScd6YRTY0M7gd/SnHk5zkipGyN2A5x1qM88ZwfWgkCM4OeRWD4qh8zT32n5+uT0p20GtzxXXV/fP8uFHAz61Y8JW5MrsFIGQSB0aufqdb+E9U0qMJEgPLcZrorRQEPH0rVaHI2akTAKOc+1NkwTWnQUdytJjfSD2qSmTROO/SrUfJ4NWSKfukdTTHLE7aAK83LPUQYLkEcmgAkXcpH4VHBIY2IboKl7oGaSzkDJPFSLP3qgHb8gfoaehODnkk8+1O5PUJGySM9P1pvmEdOaRViJn3Mc49jWX4gtftGnvkYIGM1pTdpJmU9mfNHjzT3tbtk2kZYnNFffYWqvZRPicTF+1Z3fwB0OO00+acYySAMemAf6168TgkDoK+SzOfPiGfTYCCp0VYXOfpSOo2571456nQjPQe/FRtwPYGgLhvwfrTSPWpYhvHOBjtQDj61RRG52H1PrUZPfvmgljN24nIppbJpgIqkk5NKPkJ78ZqhMlJyM96jLZBBpMq5EcKfWmBsvgjNSMltSEdqvwnd1oZD3I7lO+eKznGWI6EVFjRMy7pQSzHrWSx2OWHXNYzWpotTRsLtmcgjtWhKSUODjNWZtanM+IYCttLzweteQ+IbeNJGYA8A5z3olsdNM4+5uRHOcL8pxxXvfwl1SS70qMuBnaKqnLoFRXPUoiQAKn7CtzlYhfHGKaPyoJQ5SR8tO59eKB2Ggg8U4DnigEBGeKVjwB3oEyVFzgZ61YjhCY5zVEEmz5vrSgAds0ygBAz8oFNc4P4UDGKNzc1KIgvTqfepY7j/IAIHTNStbqpWixLFCAHp3qRiAOnSqJIxIGBOORTN5K5p3Q0h6HA96UyAE8c4pDZVu8NCzdwK891AbbgyZO4ZxWUy4I1tPchF55wDWvH8wB9aELqOIycenNLgcmmyhjrhRyeaidfmxnikhEE/HXmsu6A3ADgHrSYwuW2W+B6UeGbYSTPLhQRxWV9SzsAvyg9Ki2ndgHHFaWMyuw3MR2FRuvHuKOgrDVCgZIzk1PsG0c8VDLRjamf3ufes9ZDnimhtslQZx6nnNScZ6dDTRIrDceOKzbsbsjpVFHSeFJC0BzzgV08UuRyPyq0RIexDKc5/Co8AqSecVZnYbtBbHpUkbBcDHJoKJ9xwBQGwxFQ9yhruOOtPU7R71TbYDhLkc0xn9fpSuKwh4p0fJweaYh5jBHNQtEOnSgm7EjiXOQMEGp1thJnPek9S13K00ARSRUCspwuOfWpsUtRsz45A56VSmfkmk2SkRebxVmD5wKQy4q8cUmB1HXNWQ9xehAoPHJHU4qWVcQmmkZOKQJgQFxikdOMg0FMYyqeMc4qArzjNAhXAXkdayteQvYyc8hSafQa3PEtbyblkPr1rb8MW4CoR0JwRXK9jql8B6HpiDywe5Ga3YOuK3Rymht2pkE9KryNyeTzVscURZ3DNKBkUhslhxnBFWk+U1Zn1JeCBx70yVf4s80DK5wxGe/Wo2UBiOw5oAb/AAHPWq0w2MCPWpYFuGTcuKnGR3qhtDg5FPDEA88mgjYmYcYqFiRwKCg8sFqr3SBoWHY5FOO6JaPE/iZY+Vdggjk0V9Vh5Wpo+crQTmz/2Q=="/>
          <p:cNvSpPr>
            <a:spLocks noChangeAspect="1" noChangeArrowheads="1"/>
          </p:cNvSpPr>
          <p:nvPr/>
        </p:nvSpPr>
        <p:spPr bwMode="auto">
          <a:xfrm>
            <a:off x="904875" y="754856"/>
            <a:ext cx="2286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24483" y="1025217"/>
            <a:ext cx="1401017" cy="319639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77" b="1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Group 1 (J3)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296624" y="968426"/>
            <a:ext cx="66816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1292" b="1" dirty="0">
                <a:solidFill>
                  <a:srgbClr val="FF0000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หัวหน้างานกำหนดหัวข้อกิจกรรมให้กับพนักงานและทำการชี้แนะพัฒนาบุคคลากรให้ปฏิบัติได้ตามเป้าหมาย</a:t>
            </a:r>
          </a:p>
          <a:p>
            <a:r>
              <a:rPr lang="ja-JP" altLang="en-US" sz="1108" b="1" dirty="0">
                <a:solidFill>
                  <a:srgbClr val="FF0000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マネジャーは、従業員の活動トピックを決定し、目標を達成するための人材育成を指導します。</a:t>
            </a:r>
            <a:endParaRPr lang="en-US" sz="1108" b="1" dirty="0">
              <a:solidFill>
                <a:srgbClr val="FF0000"/>
              </a:solidFill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369250" y="5226401"/>
            <a:ext cx="4758034" cy="553998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ja-JP" altLang="en-US" sz="1500" b="1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実績報告からアドバイスを受けられる人材を育成。</a:t>
            </a:r>
            <a:endParaRPr lang="en-US" altLang="ja-JP" sz="1500" b="1" dirty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r>
              <a:rPr lang="th-TH" sz="1500" b="1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พัฒนาบุคคลากรจากการรายงานผลการปฏิบัติจริงเพื่อรับคำชี้แนะ</a:t>
            </a:r>
            <a:endParaRPr lang="en-US" sz="1500" b="1" dirty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pic>
        <p:nvPicPr>
          <p:cNvPr id="14" name="Picture 13"/>
          <p:cNvPicPr>
            <a:picLocks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4787" y="1868032"/>
            <a:ext cx="758016" cy="69027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Picture 14" descr="014664.jpg"/>
          <p:cNvPicPr preferRelativeResize="0"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3316680" y="2641346"/>
            <a:ext cx="747927" cy="703658"/>
          </a:xfrm>
          <a:prstGeom prst="rect">
            <a:avLst/>
          </a:prstGeom>
          <a:ln w="3175" cap="sq" cmpd="thickThin">
            <a:solidFill>
              <a:schemeClr val="tx1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31175" y="3421000"/>
            <a:ext cx="725238" cy="669729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32556" y="4179330"/>
            <a:ext cx="723856" cy="689902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13" name="Slide Number Placeholder 1"/>
          <p:cNvSpPr txBox="1">
            <a:spLocks/>
          </p:cNvSpPr>
          <p:nvPr/>
        </p:nvSpPr>
        <p:spPr>
          <a:xfrm>
            <a:off x="8712092" y="5696"/>
            <a:ext cx="427495" cy="393765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DF45C4D3-E5FA-4693-B145-B6F044B422B4}" type="slidenum">
              <a:rPr lang="en-US" sz="2000" b="1" smtClean="0">
                <a:solidFill>
                  <a:prstClr val="black">
                    <a:tint val="75000"/>
                  </a:prstClr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pPr algn="ctr">
                <a:defRPr/>
              </a:pPr>
              <a:t>5</a:t>
            </a:fld>
            <a:endParaRPr lang="en-US" sz="2000" b="1" dirty="0">
              <a:solidFill>
                <a:prstClr val="black">
                  <a:tint val="75000"/>
                </a:prstClr>
              </a:solidFill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096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/>
          <p:cNvSpPr txBox="1"/>
          <p:nvPr/>
        </p:nvSpPr>
        <p:spPr>
          <a:xfrm>
            <a:off x="1344555" y="283350"/>
            <a:ext cx="66239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b="1" dirty="0">
                <a:solidFill>
                  <a:srgbClr val="0000FF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DBC-RA2 Human resource </a:t>
            </a:r>
            <a:r>
              <a:rPr lang="en-US" sz="2400" b="1" dirty="0">
                <a:solidFill>
                  <a:srgbClr val="0000FF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Management</a:t>
            </a:r>
            <a:r>
              <a:rPr lang="en-US" altLang="ja-JP" sz="2400" b="1" dirty="0">
                <a:solidFill>
                  <a:srgbClr val="0000FF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2024 </a:t>
            </a:r>
            <a:endParaRPr kumimoji="1" lang="ja-JP" altLang="en-US" sz="2400" b="1" dirty="0">
              <a:solidFill>
                <a:srgbClr val="0000FF"/>
              </a:solidFill>
              <a:latin typeface="Microsoft Sans Serif" panose="020B0604020202020204" pitchFamily="34" charset="0"/>
              <a:ea typeface="Meiryo UI" panose="020B0604030504040204" pitchFamily="50" charset="-128"/>
              <a:cs typeface="Microsoft Sans Serif" panose="020B0604020202020204" pitchFamily="34" charset="0"/>
            </a:endParaRPr>
          </a:p>
        </p:txBody>
      </p:sp>
      <p:graphicFrame>
        <p:nvGraphicFramePr>
          <p:cNvPr id="3" name="表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3662953"/>
              </p:ext>
            </p:extLst>
          </p:nvPr>
        </p:nvGraphicFramePr>
        <p:xfrm>
          <a:off x="499277" y="1233103"/>
          <a:ext cx="8371751" cy="53686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5758">
                  <a:extLst>
                    <a:ext uri="{9D8B030D-6E8A-4147-A177-3AD203B41FA5}">
                      <a16:colId xmlns:a16="http://schemas.microsoft.com/office/drawing/2014/main" val="3949397385"/>
                    </a:ext>
                  </a:extLst>
                </a:gridCol>
                <a:gridCol w="841944">
                  <a:extLst>
                    <a:ext uri="{9D8B030D-6E8A-4147-A177-3AD203B41FA5}">
                      <a16:colId xmlns:a16="http://schemas.microsoft.com/office/drawing/2014/main" val="3929849154"/>
                    </a:ext>
                  </a:extLst>
                </a:gridCol>
                <a:gridCol w="1447483">
                  <a:extLst>
                    <a:ext uri="{9D8B030D-6E8A-4147-A177-3AD203B41FA5}">
                      <a16:colId xmlns:a16="http://schemas.microsoft.com/office/drawing/2014/main" val="2236807471"/>
                    </a:ext>
                  </a:extLst>
                </a:gridCol>
                <a:gridCol w="1003762">
                  <a:extLst>
                    <a:ext uri="{9D8B030D-6E8A-4147-A177-3AD203B41FA5}">
                      <a16:colId xmlns:a16="http://schemas.microsoft.com/office/drawing/2014/main" val="1139574907"/>
                    </a:ext>
                  </a:extLst>
                </a:gridCol>
                <a:gridCol w="428658">
                  <a:extLst>
                    <a:ext uri="{9D8B030D-6E8A-4147-A177-3AD203B41FA5}">
                      <a16:colId xmlns:a16="http://schemas.microsoft.com/office/drawing/2014/main" val="2247577113"/>
                    </a:ext>
                  </a:extLst>
                </a:gridCol>
                <a:gridCol w="993458">
                  <a:extLst>
                    <a:ext uri="{9D8B030D-6E8A-4147-A177-3AD203B41FA5}">
                      <a16:colId xmlns:a16="http://schemas.microsoft.com/office/drawing/2014/main" val="3941031247"/>
                    </a:ext>
                  </a:extLst>
                </a:gridCol>
                <a:gridCol w="3310688">
                  <a:extLst>
                    <a:ext uri="{9D8B030D-6E8A-4147-A177-3AD203B41FA5}">
                      <a16:colId xmlns:a16="http://schemas.microsoft.com/office/drawing/2014/main" val="1010371999"/>
                    </a:ext>
                  </a:extLst>
                </a:gridCol>
              </a:tblGrid>
              <a:tr h="19211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50" dirty="0" smtClean="0">
                          <a:solidFill>
                            <a:schemeClr val="tx1"/>
                          </a:solidFill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No.</a:t>
                      </a:r>
                      <a:endParaRPr kumimoji="1" lang="ja-JP" altLang="en-US" sz="1050" dirty="0">
                        <a:solidFill>
                          <a:schemeClr val="tx1"/>
                        </a:solidFill>
                        <a:latin typeface="Microsoft Sans Serif" panose="020B0604020202020204" pitchFamily="34" charset="0"/>
                        <a:ea typeface="Meiryo UI" panose="020B0604030504040204" pitchFamily="50" charset="-128"/>
                        <a:cs typeface="Microsoft Sans Serif" panose="020B0604020202020204" pitchFamily="34" charset="0"/>
                      </a:endParaRPr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50" dirty="0" smtClean="0">
                          <a:solidFill>
                            <a:schemeClr val="tx1"/>
                          </a:solidFill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Dept.</a:t>
                      </a:r>
                      <a:endParaRPr kumimoji="1" lang="ja-JP" altLang="en-US" sz="1050" dirty="0">
                        <a:solidFill>
                          <a:schemeClr val="tx1"/>
                        </a:solidFill>
                        <a:latin typeface="Microsoft Sans Serif" panose="020B0604020202020204" pitchFamily="34" charset="0"/>
                        <a:ea typeface="Meiryo UI" panose="020B0604030504040204" pitchFamily="50" charset="-128"/>
                        <a:cs typeface="Microsoft Sans Serif" panose="020B0604020202020204" pitchFamily="34" charset="0"/>
                      </a:endParaRPr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50" dirty="0" smtClean="0">
                          <a:solidFill>
                            <a:schemeClr val="tx1"/>
                          </a:solidFill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Section</a:t>
                      </a:r>
                      <a:endParaRPr kumimoji="1" lang="ja-JP" altLang="en-US" sz="1050" dirty="0">
                        <a:solidFill>
                          <a:schemeClr val="tx1"/>
                        </a:solidFill>
                        <a:latin typeface="Microsoft Sans Serif" panose="020B0604020202020204" pitchFamily="34" charset="0"/>
                        <a:ea typeface="Meiryo UI" panose="020B0604030504040204" pitchFamily="50" charset="-128"/>
                        <a:cs typeface="Microsoft Sans Serif" panose="020B0604020202020204" pitchFamily="34" charset="0"/>
                      </a:endParaRPr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50" dirty="0" smtClean="0">
                          <a:solidFill>
                            <a:schemeClr val="tx1"/>
                          </a:solidFill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PHOTO</a:t>
                      </a:r>
                      <a:endParaRPr kumimoji="1" lang="ja-JP" altLang="en-US" sz="1050" dirty="0">
                        <a:solidFill>
                          <a:schemeClr val="tx1"/>
                        </a:solidFill>
                        <a:latin typeface="Microsoft Sans Serif" panose="020B0604020202020204" pitchFamily="34" charset="0"/>
                        <a:ea typeface="Meiryo UI" panose="020B0604030504040204" pitchFamily="50" charset="-128"/>
                        <a:cs typeface="Microsoft Sans Serif" panose="020B0604020202020204" pitchFamily="34" charset="0"/>
                      </a:endParaRPr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50" dirty="0" smtClean="0">
                          <a:solidFill>
                            <a:schemeClr val="tx1"/>
                          </a:solidFill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Band</a:t>
                      </a:r>
                      <a:endParaRPr kumimoji="1" lang="ja-JP" altLang="en-US" sz="1050" dirty="0">
                        <a:solidFill>
                          <a:schemeClr val="tx1"/>
                        </a:solidFill>
                        <a:latin typeface="Microsoft Sans Serif" panose="020B0604020202020204" pitchFamily="34" charset="0"/>
                        <a:ea typeface="Meiryo UI" panose="020B0604030504040204" pitchFamily="50" charset="-128"/>
                        <a:cs typeface="Microsoft Sans Serif" panose="020B0604020202020204" pitchFamily="34" charset="0"/>
                      </a:endParaRPr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dirty="0" smtClean="0">
                          <a:solidFill>
                            <a:schemeClr val="tx1"/>
                          </a:solidFill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Trainee</a:t>
                      </a:r>
                      <a:endParaRPr kumimoji="1" lang="ja-JP" altLang="en-US" sz="1100" dirty="0">
                        <a:solidFill>
                          <a:schemeClr val="tx1"/>
                        </a:solidFill>
                        <a:latin typeface="Microsoft Sans Serif" panose="020B0604020202020204" pitchFamily="34" charset="0"/>
                        <a:ea typeface="Meiryo UI" panose="020B0604030504040204" pitchFamily="50" charset="-128"/>
                        <a:cs typeface="Microsoft Sans Serif" panose="020B0604020202020204" pitchFamily="34" charset="0"/>
                      </a:endParaRPr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dirty="0" smtClean="0">
                          <a:solidFill>
                            <a:schemeClr val="tx1"/>
                          </a:solidFill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Subject</a:t>
                      </a:r>
                      <a:r>
                        <a:rPr kumimoji="1" lang="en-US" altLang="ja-JP" sz="1100" baseline="0" dirty="0" smtClean="0">
                          <a:solidFill>
                            <a:schemeClr val="tx1"/>
                          </a:solidFill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 </a:t>
                      </a:r>
                      <a:r>
                        <a:rPr kumimoji="1" lang="ja-JP" altLang="en-US" sz="1100" dirty="0" smtClean="0">
                          <a:solidFill>
                            <a:schemeClr val="tx1"/>
                          </a:solidFill>
                          <a:latin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課題</a:t>
                      </a:r>
                      <a:endParaRPr kumimoji="1" lang="ja-JP" altLang="en-US" sz="1100" dirty="0">
                        <a:solidFill>
                          <a:schemeClr val="tx1"/>
                        </a:solidFill>
                        <a:latin typeface="Microsoft Sans Serif" panose="020B0604020202020204" pitchFamily="34" charset="0"/>
                        <a:ea typeface="Meiryo UI" panose="020B0604030504040204" pitchFamily="50" charset="-128"/>
                        <a:cs typeface="Microsoft Sans Serif" panose="020B0604020202020204" pitchFamily="34" charset="0"/>
                      </a:endParaRPr>
                    </a:p>
                  </a:txBody>
                  <a:tcPr marL="51435" marR="51435" marT="25718" marB="25718" anchor="ctr"/>
                </a:tc>
                <a:extLst>
                  <a:ext uri="{0D108BD9-81ED-4DB2-BD59-A6C34878D82A}">
                    <a16:rowId xmlns:a16="http://schemas.microsoft.com/office/drawing/2014/main" val="783652384"/>
                  </a:ext>
                </a:extLst>
              </a:tr>
              <a:tr h="45522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b="0" dirty="0" smtClean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1</a:t>
                      </a:r>
                      <a:endParaRPr kumimoji="1" lang="ja-JP" altLang="en-US" sz="1100" b="0" dirty="0">
                        <a:latin typeface="Microsoft Sans Serif" panose="020B0604020202020204" pitchFamily="34" charset="0"/>
                        <a:ea typeface="Meiryo UI" panose="020B0604030504040204" pitchFamily="50" charset="-128"/>
                        <a:cs typeface="Microsoft Sans Serif" panose="020B0604020202020204" pitchFamily="34" charset="0"/>
                      </a:endParaRPr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b="0" dirty="0" smtClean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DBC-RA2</a:t>
                      </a:r>
                      <a:endParaRPr kumimoji="1" lang="ja-JP" altLang="en-US" sz="1100" b="0" dirty="0">
                        <a:latin typeface="Microsoft Sans Serif" panose="020B0604020202020204" pitchFamily="34" charset="0"/>
                        <a:ea typeface="Meiryo UI" panose="020B0604030504040204" pitchFamily="50" charset="-128"/>
                        <a:cs typeface="Microsoft Sans Serif" panose="020B0604020202020204" pitchFamily="34" charset="0"/>
                      </a:endParaRPr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en-US" altLang="ja-JP" sz="1100" b="0" dirty="0" smtClean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IM PHD</a:t>
                      </a:r>
                    </a:p>
                    <a:p>
                      <a:pPr algn="l"/>
                      <a:endParaRPr kumimoji="1" lang="ja-JP" altLang="en-US" sz="1100" b="0" dirty="0">
                        <a:latin typeface="Microsoft Sans Serif" panose="020B0604020202020204" pitchFamily="34" charset="0"/>
                        <a:ea typeface="Meiryo UI" panose="020B0604030504040204" pitchFamily="50" charset="-128"/>
                        <a:cs typeface="Microsoft Sans Serif" panose="020B0604020202020204" pitchFamily="34" charset="0"/>
                      </a:endParaRPr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100" b="0" dirty="0">
                        <a:latin typeface="Microsoft Sans Serif" panose="020B0604020202020204" pitchFamily="34" charset="0"/>
                        <a:ea typeface="Meiryo UI" panose="020B0604030504040204" pitchFamily="50" charset="-128"/>
                        <a:cs typeface="Microsoft Sans Serif" panose="020B0604020202020204" pitchFamily="34" charset="0"/>
                      </a:endParaRPr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b="0" dirty="0" smtClean="0">
                          <a:solidFill>
                            <a:schemeClr val="tx1"/>
                          </a:solidFill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J2</a:t>
                      </a:r>
                      <a:endParaRPr lang="ja-JP" altLang="en-US" sz="1100" b="0" dirty="0">
                        <a:solidFill>
                          <a:schemeClr val="tx1"/>
                        </a:solidFill>
                        <a:latin typeface="Microsoft Sans Serif" panose="020B0604020202020204" pitchFamily="34" charset="0"/>
                        <a:cs typeface="Microsoft Sans Serif" panose="020B0604020202020204" pitchFamily="34" charset="0"/>
                      </a:endParaRPr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ja-JP" sz="1100" b="0" dirty="0" err="1" smtClean="0">
                          <a:solidFill>
                            <a:schemeClr val="tx1"/>
                          </a:solidFill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Ms.Siriwan</a:t>
                      </a:r>
                      <a:endParaRPr lang="ja-JP" altLang="en-US" sz="1100" b="0" dirty="0">
                        <a:solidFill>
                          <a:schemeClr val="tx1"/>
                        </a:solidFill>
                        <a:latin typeface="Microsoft Sans Serif" panose="020B0604020202020204" pitchFamily="34" charset="0"/>
                        <a:cs typeface="Microsoft Sans Serif" panose="020B0604020202020204" pitchFamily="34" charset="0"/>
                      </a:endParaRPr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100" b="0" dirty="0" smtClean="0">
                          <a:solidFill>
                            <a:schemeClr val="tx1"/>
                          </a:solidFill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PCB</a:t>
                      </a:r>
                      <a:r>
                        <a:rPr lang="en-US" altLang="ja-JP" sz="1100" b="0" baseline="0" dirty="0" smtClean="0">
                          <a:solidFill>
                            <a:schemeClr val="tx1"/>
                          </a:solidFill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 Child Part WIP Reduction</a:t>
                      </a:r>
                      <a:endParaRPr lang="ja-JP" altLang="en-US" sz="1100" b="0" dirty="0">
                        <a:solidFill>
                          <a:schemeClr val="tx1"/>
                        </a:solidFill>
                        <a:latin typeface="Microsoft Sans Serif" panose="020B0604020202020204" pitchFamily="34" charset="0"/>
                        <a:cs typeface="Microsoft Sans Serif" panose="020B0604020202020204" pitchFamily="34" charset="0"/>
                      </a:endParaRPr>
                    </a:p>
                  </a:txBody>
                  <a:tcPr marL="51435" marR="51435" marT="25718" marB="25718" anchor="ctr"/>
                </a:tc>
                <a:extLst>
                  <a:ext uri="{0D108BD9-81ED-4DB2-BD59-A6C34878D82A}">
                    <a16:rowId xmlns:a16="http://schemas.microsoft.com/office/drawing/2014/main" val="2051534156"/>
                  </a:ext>
                </a:extLst>
              </a:tr>
              <a:tr h="48093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b="0" dirty="0" smtClean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2</a:t>
                      </a:r>
                      <a:endParaRPr kumimoji="1" lang="ja-JP" altLang="en-US" sz="1100" b="0" dirty="0">
                        <a:latin typeface="Microsoft Sans Serif" panose="020B0604020202020204" pitchFamily="34" charset="0"/>
                        <a:ea typeface="Meiryo UI" panose="020B0604030504040204" pitchFamily="50" charset="-128"/>
                        <a:cs typeface="Microsoft Sans Serif" panose="020B0604020202020204" pitchFamily="34" charset="0"/>
                      </a:endParaRPr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1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DBC-RA2</a:t>
                      </a:r>
                      <a:endParaRPr kumimoji="1" lang="ja-JP" alt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Microsoft Sans Serif" panose="020B0604020202020204" pitchFamily="34" charset="0"/>
                        <a:ea typeface="Meiryo UI" panose="020B0604030504040204" pitchFamily="50" charset="-128"/>
                        <a:cs typeface="Microsoft Sans Serif" panose="020B0604020202020204" pitchFamily="34" charset="0"/>
                      </a:endParaRPr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en-US" altLang="ja-JP" sz="1100" b="0" dirty="0" smtClean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IM Ink Room</a:t>
                      </a:r>
                      <a:endParaRPr kumimoji="1" lang="ja-JP" altLang="en-US" sz="1100" b="0" dirty="0">
                        <a:latin typeface="Microsoft Sans Serif" panose="020B0604020202020204" pitchFamily="34" charset="0"/>
                        <a:ea typeface="Meiryo UI" panose="020B0604030504040204" pitchFamily="50" charset="-128"/>
                        <a:cs typeface="Microsoft Sans Serif" panose="020B0604020202020204" pitchFamily="34" charset="0"/>
                      </a:endParaRPr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100" b="0" dirty="0">
                        <a:latin typeface="Microsoft Sans Serif" panose="020B0604020202020204" pitchFamily="34" charset="0"/>
                        <a:ea typeface="Meiryo UI" panose="020B0604030504040204" pitchFamily="50" charset="-128"/>
                        <a:cs typeface="Microsoft Sans Serif" panose="020B0604020202020204" pitchFamily="34" charset="0"/>
                      </a:endParaRPr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b="0" dirty="0" smtClean="0">
                          <a:solidFill>
                            <a:schemeClr val="tx1"/>
                          </a:solidFill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J2</a:t>
                      </a:r>
                      <a:endParaRPr lang="ja-JP" altLang="en-US" sz="1100" b="0" dirty="0">
                        <a:solidFill>
                          <a:schemeClr val="tx1"/>
                        </a:solidFill>
                        <a:latin typeface="Microsoft Sans Serif" panose="020B0604020202020204" pitchFamily="34" charset="0"/>
                        <a:cs typeface="Microsoft Sans Serif" panose="020B0604020202020204" pitchFamily="34" charset="0"/>
                      </a:endParaRPr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ja-JP" sz="1100" b="0" dirty="0" err="1" smtClean="0">
                          <a:solidFill>
                            <a:schemeClr val="tx1"/>
                          </a:solidFill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Ms.Kanoknod</a:t>
                      </a:r>
                      <a:endParaRPr lang="ja-JP" altLang="en-US" sz="1100" b="0" dirty="0">
                        <a:solidFill>
                          <a:schemeClr val="tx1"/>
                        </a:solidFill>
                        <a:latin typeface="Microsoft Sans Serif" panose="020B0604020202020204" pitchFamily="34" charset="0"/>
                        <a:cs typeface="Microsoft Sans Serif" panose="020B0604020202020204" pitchFamily="34" charset="0"/>
                      </a:endParaRPr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100" b="0" i="0" dirty="0" smtClean="0">
                          <a:solidFill>
                            <a:schemeClr val="tx1"/>
                          </a:solidFill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Inventory</a:t>
                      </a:r>
                      <a:r>
                        <a:rPr lang="en-US" altLang="ja-JP" sz="1100" b="0" i="0" baseline="0" dirty="0" smtClean="0">
                          <a:solidFill>
                            <a:schemeClr val="tx1"/>
                          </a:solidFill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 Ink Room</a:t>
                      </a:r>
                      <a:r>
                        <a:rPr lang="th-TH" altLang="ja-JP" sz="1100" b="0" i="0" baseline="0" dirty="0" smtClean="0">
                          <a:solidFill>
                            <a:schemeClr val="tx1"/>
                          </a:solidFill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 </a:t>
                      </a:r>
                      <a:r>
                        <a:rPr lang="en-US" altLang="ja-JP" sz="1100" b="0" i="0" baseline="0" dirty="0" smtClean="0">
                          <a:solidFill>
                            <a:schemeClr val="tx1"/>
                          </a:solidFill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Accuracy </a:t>
                      </a:r>
                      <a:endParaRPr lang="ja-JP" altLang="en-US" sz="1100" b="0" i="0" dirty="0">
                        <a:solidFill>
                          <a:schemeClr val="tx1"/>
                        </a:solidFill>
                        <a:latin typeface="Microsoft Sans Serif" panose="020B0604020202020204" pitchFamily="34" charset="0"/>
                        <a:cs typeface="Microsoft Sans Serif" panose="020B0604020202020204" pitchFamily="34" charset="0"/>
                      </a:endParaRPr>
                    </a:p>
                  </a:txBody>
                  <a:tcPr marL="51435" marR="51435" marT="25718" marB="25718" anchor="ctr"/>
                </a:tc>
                <a:extLst>
                  <a:ext uri="{0D108BD9-81ED-4DB2-BD59-A6C34878D82A}">
                    <a16:rowId xmlns:a16="http://schemas.microsoft.com/office/drawing/2014/main" val="763147418"/>
                  </a:ext>
                </a:extLst>
              </a:tr>
              <a:tr h="46928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b="0" dirty="0" smtClean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3</a:t>
                      </a:r>
                      <a:endParaRPr kumimoji="1" lang="ja-JP" altLang="en-US" sz="1100" b="0" dirty="0">
                        <a:latin typeface="Microsoft Sans Serif" panose="020B0604020202020204" pitchFamily="34" charset="0"/>
                        <a:ea typeface="Meiryo UI" panose="020B0604030504040204" pitchFamily="50" charset="-128"/>
                        <a:cs typeface="Microsoft Sans Serif" panose="020B0604020202020204" pitchFamily="34" charset="0"/>
                      </a:endParaRPr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1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DBC-RA2</a:t>
                      </a:r>
                      <a:endParaRPr kumimoji="1" lang="ja-JP" alt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Microsoft Sans Serif" panose="020B0604020202020204" pitchFamily="34" charset="0"/>
                        <a:ea typeface="Meiryo UI" panose="020B0604030504040204" pitchFamily="50" charset="-128"/>
                        <a:cs typeface="Microsoft Sans Serif" panose="020B0604020202020204" pitchFamily="34" charset="0"/>
                      </a:endParaRPr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100" b="0" dirty="0" smtClean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IM PHD</a:t>
                      </a:r>
                      <a:endParaRPr kumimoji="1" lang="ja-JP" altLang="en-US" sz="1100" b="0" dirty="0" smtClean="0">
                        <a:latin typeface="Microsoft Sans Serif" panose="020B0604020202020204" pitchFamily="34" charset="0"/>
                        <a:ea typeface="Meiryo UI" panose="020B0604030504040204" pitchFamily="50" charset="-128"/>
                        <a:cs typeface="Microsoft Sans Serif" panose="020B0604020202020204" pitchFamily="34" charset="0"/>
                      </a:endParaRPr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100" b="0" dirty="0">
                        <a:latin typeface="Microsoft Sans Serif" panose="020B0604020202020204" pitchFamily="34" charset="0"/>
                        <a:ea typeface="Meiryo UI" panose="020B0604030504040204" pitchFamily="50" charset="-128"/>
                        <a:cs typeface="Microsoft Sans Serif" panose="020B0604020202020204" pitchFamily="34" charset="0"/>
                      </a:endParaRPr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b="0" dirty="0" smtClean="0">
                          <a:solidFill>
                            <a:schemeClr val="tx1"/>
                          </a:solidFill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J2</a:t>
                      </a:r>
                      <a:endParaRPr lang="ja-JP" altLang="en-US" sz="1100" b="0" dirty="0">
                        <a:solidFill>
                          <a:schemeClr val="tx1"/>
                        </a:solidFill>
                        <a:latin typeface="Microsoft Sans Serif" panose="020B0604020202020204" pitchFamily="34" charset="0"/>
                        <a:cs typeface="Microsoft Sans Serif" panose="020B0604020202020204" pitchFamily="34" charset="0"/>
                      </a:endParaRPr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ja-JP" sz="1100" b="0" dirty="0" err="1" smtClean="0">
                          <a:solidFill>
                            <a:schemeClr val="tx1"/>
                          </a:solidFill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Ms.Neeracha</a:t>
                      </a:r>
                      <a:endParaRPr lang="ja-JP" altLang="en-US" sz="1100" b="0" dirty="0">
                        <a:solidFill>
                          <a:schemeClr val="tx1"/>
                        </a:solidFill>
                        <a:latin typeface="Microsoft Sans Serif" panose="020B0604020202020204" pitchFamily="34" charset="0"/>
                        <a:cs typeface="Microsoft Sans Serif" panose="020B0604020202020204" pitchFamily="34" charset="0"/>
                      </a:endParaRPr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100" b="0" i="0" dirty="0" smtClean="0">
                          <a:solidFill>
                            <a:schemeClr val="tx1"/>
                          </a:solidFill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Inventory Differ</a:t>
                      </a:r>
                      <a:r>
                        <a:rPr lang="en-US" altLang="ja-JP" sz="1100" b="0" i="0" baseline="0" dirty="0" smtClean="0">
                          <a:solidFill>
                            <a:schemeClr val="tx1"/>
                          </a:solidFill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 PHD Management </a:t>
                      </a:r>
                      <a:endParaRPr lang="ja-JP" altLang="en-US" sz="1100" b="0" i="0" dirty="0" smtClean="0">
                        <a:solidFill>
                          <a:schemeClr val="tx1"/>
                        </a:solidFill>
                        <a:latin typeface="Microsoft Sans Serif" panose="020B0604020202020204" pitchFamily="34" charset="0"/>
                        <a:cs typeface="Microsoft Sans Serif" panose="020B0604020202020204" pitchFamily="34" charset="0"/>
                      </a:endParaRPr>
                    </a:p>
                  </a:txBody>
                  <a:tcPr marL="51435" marR="51435" marT="25718" marB="25718" anchor="ctr"/>
                </a:tc>
                <a:extLst>
                  <a:ext uri="{0D108BD9-81ED-4DB2-BD59-A6C34878D82A}">
                    <a16:rowId xmlns:a16="http://schemas.microsoft.com/office/drawing/2014/main" val="2184129323"/>
                  </a:ext>
                </a:extLst>
              </a:tr>
              <a:tr h="46928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b="0" dirty="0" smtClean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4</a:t>
                      </a:r>
                      <a:endParaRPr kumimoji="1" lang="ja-JP" altLang="en-US" sz="1100" b="0" dirty="0">
                        <a:latin typeface="Microsoft Sans Serif" panose="020B0604020202020204" pitchFamily="34" charset="0"/>
                        <a:ea typeface="Meiryo UI" panose="020B0604030504040204" pitchFamily="50" charset="-128"/>
                        <a:cs typeface="Microsoft Sans Serif" panose="020B0604020202020204" pitchFamily="34" charset="0"/>
                      </a:endParaRPr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1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DBC-RA2</a:t>
                      </a:r>
                      <a:endParaRPr kumimoji="1" lang="ja-JP" alt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Microsoft Sans Serif" panose="020B0604020202020204" pitchFamily="34" charset="0"/>
                        <a:ea typeface="Meiryo UI" panose="020B0604030504040204" pitchFamily="50" charset="-128"/>
                        <a:cs typeface="Microsoft Sans Serif" panose="020B0604020202020204" pitchFamily="34" charset="0"/>
                      </a:endParaRPr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100" b="0" dirty="0" smtClean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IM PCB Child Part</a:t>
                      </a:r>
                      <a:endParaRPr kumimoji="1" lang="ja-JP" altLang="en-US" sz="1100" b="0" dirty="0" smtClean="0">
                        <a:latin typeface="Microsoft Sans Serif" panose="020B0604020202020204" pitchFamily="34" charset="0"/>
                        <a:ea typeface="Meiryo UI" panose="020B0604030504040204" pitchFamily="50" charset="-128"/>
                        <a:cs typeface="Microsoft Sans Serif" panose="020B0604020202020204" pitchFamily="34" charset="0"/>
                      </a:endParaRPr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100" b="0" dirty="0">
                        <a:latin typeface="Microsoft Sans Serif" panose="020B0604020202020204" pitchFamily="34" charset="0"/>
                        <a:ea typeface="Meiryo UI" panose="020B0604030504040204" pitchFamily="50" charset="-128"/>
                        <a:cs typeface="Microsoft Sans Serif" panose="020B0604020202020204" pitchFamily="34" charset="0"/>
                      </a:endParaRPr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b="0" dirty="0" smtClean="0">
                          <a:solidFill>
                            <a:schemeClr val="tx1"/>
                          </a:solidFill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J2</a:t>
                      </a:r>
                      <a:endParaRPr lang="ja-JP" altLang="en-US" sz="1100" b="0" dirty="0">
                        <a:solidFill>
                          <a:schemeClr val="tx1"/>
                        </a:solidFill>
                        <a:latin typeface="Microsoft Sans Serif" panose="020B0604020202020204" pitchFamily="34" charset="0"/>
                        <a:cs typeface="Microsoft Sans Serif" panose="020B0604020202020204" pitchFamily="34" charset="0"/>
                      </a:endParaRPr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ja-JP" sz="1100" b="0" dirty="0" err="1" smtClean="0">
                          <a:solidFill>
                            <a:schemeClr val="tx1"/>
                          </a:solidFill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Ms.Saowalak</a:t>
                      </a:r>
                      <a:endParaRPr lang="ja-JP" altLang="en-US" sz="1100" b="0" dirty="0">
                        <a:solidFill>
                          <a:schemeClr val="tx1"/>
                        </a:solidFill>
                        <a:latin typeface="Microsoft Sans Serif" panose="020B0604020202020204" pitchFamily="34" charset="0"/>
                        <a:cs typeface="Microsoft Sans Serif" panose="020B0604020202020204" pitchFamily="34" charset="0"/>
                      </a:endParaRPr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100" b="0" baseline="0" dirty="0" smtClean="0">
                          <a:solidFill>
                            <a:schemeClr val="tx1"/>
                          </a:solidFill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CHT-RA WIP Reduction</a:t>
                      </a:r>
                      <a:endParaRPr lang="ja-JP" altLang="en-US" sz="1100" b="0" dirty="0">
                        <a:solidFill>
                          <a:schemeClr val="tx1"/>
                        </a:solidFill>
                        <a:latin typeface="Microsoft Sans Serif" panose="020B0604020202020204" pitchFamily="34" charset="0"/>
                        <a:cs typeface="Microsoft Sans Serif" panose="020B0604020202020204" pitchFamily="34" charset="0"/>
                      </a:endParaRPr>
                    </a:p>
                  </a:txBody>
                  <a:tcPr marL="51435" marR="51435" marT="25718" marB="25718" anchor="ctr"/>
                </a:tc>
                <a:extLst>
                  <a:ext uri="{0D108BD9-81ED-4DB2-BD59-A6C34878D82A}">
                    <a16:rowId xmlns:a16="http://schemas.microsoft.com/office/drawing/2014/main" val="1479269210"/>
                  </a:ext>
                </a:extLst>
              </a:tr>
              <a:tr h="64227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100" b="0" u="none" strike="noStrike" kern="12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5</a:t>
                      </a:r>
                      <a:endParaRPr kumimoji="1" lang="ja-JP" alt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Microsoft Sans Serif" panose="020B0604020202020204" pitchFamily="34" charset="0"/>
                        <a:ea typeface="Meiryo UI" panose="020B0604030504040204" pitchFamily="50" charset="-128"/>
                        <a:cs typeface="Microsoft Sans Serif" panose="020B0604020202020204" pitchFamily="34" charset="0"/>
                      </a:endParaRPr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1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DBC-RA2</a:t>
                      </a:r>
                      <a:endParaRPr kumimoji="1" lang="ja-JP" alt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Microsoft Sans Serif" panose="020B0604020202020204" pitchFamily="34" charset="0"/>
                        <a:ea typeface="Meiryo UI" panose="020B0604030504040204" pitchFamily="50" charset="-128"/>
                        <a:cs typeface="Microsoft Sans Serif" panose="020B0604020202020204" pitchFamily="34" charset="0"/>
                      </a:endParaRPr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100" b="0" dirty="0" smtClean="0"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IM PCB Child Part</a:t>
                      </a:r>
                      <a:endParaRPr kumimoji="1" lang="ja-JP" altLang="en-US" sz="1100" b="0" dirty="0" smtClean="0">
                        <a:latin typeface="Microsoft Sans Serif" panose="020B0604020202020204" pitchFamily="34" charset="0"/>
                        <a:ea typeface="Meiryo UI" panose="020B0604030504040204" pitchFamily="50" charset="-128"/>
                        <a:cs typeface="Microsoft Sans Serif" panose="020B0604020202020204" pitchFamily="34" charset="0"/>
                      </a:endParaRPr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100" b="0" dirty="0">
                        <a:latin typeface="Microsoft Sans Serif" panose="020B0604020202020204" pitchFamily="34" charset="0"/>
                        <a:ea typeface="Meiryo UI" panose="020B0604030504040204" pitchFamily="50" charset="-128"/>
                        <a:cs typeface="Microsoft Sans Serif" panose="020B0604020202020204" pitchFamily="34" charset="0"/>
                      </a:endParaRPr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b="0" dirty="0" smtClean="0">
                          <a:solidFill>
                            <a:schemeClr val="tx1"/>
                          </a:solidFill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J2</a:t>
                      </a:r>
                      <a:endParaRPr lang="ja-JP" altLang="en-US" sz="1100" b="0" dirty="0">
                        <a:solidFill>
                          <a:schemeClr val="tx1"/>
                        </a:solidFill>
                        <a:latin typeface="Microsoft Sans Serif" panose="020B0604020202020204" pitchFamily="34" charset="0"/>
                        <a:cs typeface="Microsoft Sans Serif" panose="020B0604020202020204" pitchFamily="34" charset="0"/>
                      </a:endParaRPr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ja-JP" sz="1100" b="0" dirty="0" err="1" smtClean="0">
                          <a:solidFill>
                            <a:schemeClr val="tx1"/>
                          </a:solidFill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Ms.Waninan</a:t>
                      </a:r>
                      <a:endParaRPr lang="ja-JP" altLang="en-US" sz="1100" b="0" dirty="0">
                        <a:solidFill>
                          <a:schemeClr val="tx1"/>
                        </a:solidFill>
                        <a:latin typeface="Microsoft Sans Serif" panose="020B0604020202020204" pitchFamily="34" charset="0"/>
                        <a:cs typeface="Microsoft Sans Serif" panose="020B0604020202020204" pitchFamily="34" charset="0"/>
                      </a:endParaRPr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100" b="0" dirty="0" smtClean="0">
                          <a:solidFill>
                            <a:schemeClr val="tx1"/>
                          </a:solidFill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IM PCB</a:t>
                      </a:r>
                      <a:r>
                        <a:rPr lang="en-US" altLang="ja-JP" sz="1100" b="0" baseline="0" dirty="0" smtClean="0">
                          <a:solidFill>
                            <a:schemeClr val="tx1"/>
                          </a:solidFill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 Child Part Job Workload Improvement</a:t>
                      </a:r>
                      <a:endParaRPr lang="ja-JP" altLang="en-US" sz="1100" b="0" dirty="0">
                        <a:solidFill>
                          <a:schemeClr val="tx1"/>
                        </a:solidFill>
                        <a:latin typeface="Microsoft Sans Serif" panose="020B0604020202020204" pitchFamily="34" charset="0"/>
                        <a:cs typeface="Microsoft Sans Serif" panose="020B0604020202020204" pitchFamily="34" charset="0"/>
                      </a:endParaRPr>
                    </a:p>
                  </a:txBody>
                  <a:tcPr marL="51435" marR="51435" marT="25718" marB="25718" anchor="ctr"/>
                </a:tc>
                <a:extLst>
                  <a:ext uri="{0D108BD9-81ED-4DB2-BD59-A6C34878D82A}">
                    <a16:rowId xmlns:a16="http://schemas.microsoft.com/office/drawing/2014/main" val="2675450986"/>
                  </a:ext>
                </a:extLst>
              </a:tr>
              <a:tr h="44533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1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uLnTx/>
                          <a:uFillTx/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6</a:t>
                      </a:r>
                      <a:endParaRPr kumimoji="1" lang="ja-JP" alt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Microsoft Sans Serif" panose="020B0604020202020204" pitchFamily="34" charset="0"/>
                        <a:ea typeface="Meiryo UI" panose="020B0604030504040204" pitchFamily="50" charset="-128"/>
                        <a:cs typeface="Microsoft Sans Serif" panose="020B0604020202020204" pitchFamily="34" charset="0"/>
                      </a:endParaRPr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1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DBC-RA2</a:t>
                      </a:r>
                      <a:endParaRPr kumimoji="1" lang="ja-JP" alt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Microsoft Sans Serif" panose="020B0604020202020204" pitchFamily="34" charset="0"/>
                        <a:ea typeface="Meiryo UI" panose="020B0604030504040204" pitchFamily="50" charset="-128"/>
                        <a:cs typeface="Microsoft Sans Serif" panose="020B0604020202020204" pitchFamily="34" charset="0"/>
                      </a:endParaRPr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baseline="0" dirty="0" smtClean="0">
                          <a:solidFill>
                            <a:schemeClr val="tx1"/>
                          </a:solidFill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Store PCB Child Part</a:t>
                      </a:r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100" b="0" dirty="0">
                        <a:latin typeface="Microsoft Sans Serif" panose="020B0604020202020204" pitchFamily="34" charset="0"/>
                        <a:ea typeface="Meiryo UI" panose="020B0604030504040204" pitchFamily="50" charset="-128"/>
                        <a:cs typeface="Microsoft Sans Serif" panose="020B0604020202020204" pitchFamily="34" charset="0"/>
                      </a:endParaRPr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b="0" dirty="0" smtClean="0">
                          <a:solidFill>
                            <a:schemeClr val="tx1"/>
                          </a:solidFill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J2</a:t>
                      </a:r>
                      <a:endParaRPr lang="ja-JP" altLang="en-US" sz="1100" b="0" dirty="0">
                        <a:solidFill>
                          <a:schemeClr val="tx1"/>
                        </a:solidFill>
                        <a:latin typeface="Microsoft Sans Serif" panose="020B0604020202020204" pitchFamily="34" charset="0"/>
                        <a:cs typeface="Microsoft Sans Serif" panose="020B0604020202020204" pitchFamily="34" charset="0"/>
                      </a:endParaRPr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ja-JP" sz="1100" b="0" dirty="0" err="1" smtClean="0">
                          <a:solidFill>
                            <a:schemeClr val="tx1"/>
                          </a:solidFill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Ms.Kannika</a:t>
                      </a:r>
                      <a:endParaRPr lang="ja-JP" altLang="en-US" sz="1100" b="0" dirty="0">
                        <a:solidFill>
                          <a:schemeClr val="tx1"/>
                        </a:solidFill>
                        <a:latin typeface="Microsoft Sans Serif" panose="020B0604020202020204" pitchFamily="34" charset="0"/>
                        <a:cs typeface="Microsoft Sans Serif" panose="020B0604020202020204" pitchFamily="34" charset="0"/>
                      </a:endParaRPr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100" b="0" dirty="0" smtClean="0">
                          <a:solidFill>
                            <a:schemeClr val="tx1"/>
                          </a:solidFill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Store</a:t>
                      </a:r>
                      <a:r>
                        <a:rPr lang="en-US" altLang="ja-JP" sz="1100" b="0" baseline="0" dirty="0" smtClean="0">
                          <a:solidFill>
                            <a:schemeClr val="tx1"/>
                          </a:solidFill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 PCB Child Part Improvement</a:t>
                      </a:r>
                      <a:endParaRPr lang="ja-JP" altLang="en-US" sz="1100" b="0" dirty="0">
                        <a:solidFill>
                          <a:schemeClr val="tx1"/>
                        </a:solidFill>
                        <a:latin typeface="Microsoft Sans Serif" panose="020B0604020202020204" pitchFamily="34" charset="0"/>
                        <a:cs typeface="Microsoft Sans Serif" panose="020B0604020202020204" pitchFamily="34" charset="0"/>
                      </a:endParaRPr>
                    </a:p>
                  </a:txBody>
                  <a:tcPr marL="7144" marR="7144" marT="7144" marB="0" anchor="ctr"/>
                </a:tc>
                <a:extLst>
                  <a:ext uri="{0D108BD9-81ED-4DB2-BD59-A6C34878D82A}">
                    <a16:rowId xmlns:a16="http://schemas.microsoft.com/office/drawing/2014/main" val="1084978627"/>
                  </a:ext>
                </a:extLst>
              </a:tr>
              <a:tr h="43745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1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7</a:t>
                      </a:r>
                      <a:endParaRPr kumimoji="1" lang="ja-JP" alt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Microsoft Sans Serif" panose="020B0604020202020204" pitchFamily="34" charset="0"/>
                        <a:ea typeface="Meiryo UI" panose="020B0604030504040204" pitchFamily="50" charset="-128"/>
                        <a:cs typeface="Microsoft Sans Serif" panose="020B0604020202020204" pitchFamily="34" charset="0"/>
                      </a:endParaRPr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1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DBC-RA2</a:t>
                      </a:r>
                      <a:endParaRPr kumimoji="1" lang="ja-JP" alt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Microsoft Sans Serif" panose="020B0604020202020204" pitchFamily="34" charset="0"/>
                        <a:ea typeface="Meiryo UI" panose="020B0604030504040204" pitchFamily="50" charset="-128"/>
                        <a:cs typeface="Microsoft Sans Serif" panose="020B0604020202020204" pitchFamily="34" charset="0"/>
                      </a:endParaRPr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baseline="0" dirty="0" smtClean="0">
                          <a:solidFill>
                            <a:schemeClr val="tx1"/>
                          </a:solidFill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IT </a:t>
                      </a:r>
                      <a:r>
                        <a:rPr lang="en-US" sz="1100" b="0" baseline="0" dirty="0" err="1" smtClean="0">
                          <a:solidFill>
                            <a:schemeClr val="tx1"/>
                          </a:solidFill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Gemba</a:t>
                      </a:r>
                      <a:endParaRPr lang="en-US" sz="1100" b="0" baseline="0" dirty="0" smtClean="0">
                        <a:solidFill>
                          <a:schemeClr val="tx1"/>
                        </a:solidFill>
                        <a:latin typeface="Microsoft Sans Serif" panose="020B0604020202020204" pitchFamily="34" charset="0"/>
                        <a:ea typeface="Microsoft Sans Serif" panose="020B0604020202020204" pitchFamily="34" charset="0"/>
                        <a:cs typeface="Microsoft Sans Serif" panose="020B0604020202020204" pitchFamily="34" charset="0"/>
                      </a:endParaRPr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100" b="0" dirty="0">
                        <a:latin typeface="Microsoft Sans Serif" panose="020B0604020202020204" pitchFamily="34" charset="0"/>
                        <a:ea typeface="Meiryo UI" panose="020B0604030504040204" pitchFamily="50" charset="-128"/>
                        <a:cs typeface="Microsoft Sans Serif" panose="020B0604020202020204" pitchFamily="34" charset="0"/>
                      </a:endParaRPr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b="0" dirty="0" smtClean="0">
                          <a:solidFill>
                            <a:schemeClr val="tx1"/>
                          </a:solidFill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J2</a:t>
                      </a:r>
                      <a:endParaRPr lang="ja-JP" altLang="en-US" sz="1100" b="0" dirty="0">
                        <a:solidFill>
                          <a:schemeClr val="tx1"/>
                        </a:solidFill>
                        <a:latin typeface="Microsoft Sans Serif" panose="020B0604020202020204" pitchFamily="34" charset="0"/>
                        <a:cs typeface="Microsoft Sans Serif" panose="020B0604020202020204" pitchFamily="34" charset="0"/>
                      </a:endParaRPr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Mr.Nattapong</a:t>
                      </a:r>
                      <a:endParaRPr lang="en-US" sz="1100" b="0" i="0" u="none" strike="noStrike" dirty="0" smtClean="0">
                        <a:solidFill>
                          <a:srgbClr val="000000"/>
                        </a:solidFill>
                        <a:effectLst/>
                        <a:latin typeface="Microsoft Sans Serif" panose="020B0604020202020204" pitchFamily="34" charset="0"/>
                        <a:ea typeface="Microsoft Sans Serif" panose="020B0604020202020204" pitchFamily="34" charset="0"/>
                        <a:cs typeface="Microsoft Sans Serif" panose="020B0604020202020204" pitchFamily="34" charset="0"/>
                      </a:endParaRPr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IT Improvement</a:t>
                      </a:r>
                      <a:r>
                        <a:rPr lang="en-US" sz="11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 </a:t>
                      </a:r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Over All DBC-RA system</a:t>
                      </a:r>
                    </a:p>
                  </a:txBody>
                  <a:tcPr marL="51435" marR="51435" marT="25718" marB="25718" anchor="ctr"/>
                </a:tc>
                <a:extLst>
                  <a:ext uri="{0D108BD9-81ED-4DB2-BD59-A6C34878D82A}">
                    <a16:rowId xmlns:a16="http://schemas.microsoft.com/office/drawing/2014/main" val="3519330865"/>
                  </a:ext>
                </a:extLst>
              </a:tr>
              <a:tr h="43745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1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uLnTx/>
                          <a:uFillTx/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8</a:t>
                      </a:r>
                      <a:endParaRPr kumimoji="1" lang="ja-JP" alt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Microsoft Sans Serif" panose="020B0604020202020204" pitchFamily="34" charset="0"/>
                        <a:ea typeface="Meiryo UI" panose="020B0604030504040204" pitchFamily="50" charset="-128"/>
                        <a:cs typeface="Microsoft Sans Serif" panose="020B0604020202020204" pitchFamily="34" charset="0"/>
                      </a:endParaRPr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1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DBC-RA2</a:t>
                      </a:r>
                      <a:endParaRPr kumimoji="1" lang="ja-JP" alt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Microsoft Sans Serif" panose="020B0604020202020204" pitchFamily="34" charset="0"/>
                        <a:ea typeface="Meiryo UI" panose="020B0604030504040204" pitchFamily="50" charset="-128"/>
                        <a:cs typeface="Microsoft Sans Serif" panose="020B0604020202020204" pitchFamily="34" charset="0"/>
                      </a:endParaRPr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IT </a:t>
                      </a:r>
                      <a:r>
                        <a:rPr kumimoji="0" lang="en-US" sz="11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Gemba</a:t>
                      </a:r>
                      <a:endParaRPr kumimoji="0" lang="en-US" sz="11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Microsoft Sans Serif" panose="020B0604020202020204" pitchFamily="34" charset="0"/>
                        <a:ea typeface="Microsoft Sans Serif" panose="020B0604020202020204" pitchFamily="34" charset="0"/>
                        <a:cs typeface="Microsoft Sans Serif" panose="020B0604020202020204" pitchFamily="34" charset="0"/>
                      </a:endParaRPr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100" b="0" dirty="0">
                        <a:latin typeface="Microsoft Sans Serif" panose="020B0604020202020204" pitchFamily="34" charset="0"/>
                        <a:ea typeface="Meiryo UI" panose="020B0604030504040204" pitchFamily="50" charset="-128"/>
                        <a:cs typeface="Microsoft Sans Serif" panose="020B0604020202020204" pitchFamily="34" charset="0"/>
                      </a:endParaRPr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b="0" dirty="0" smtClean="0">
                          <a:solidFill>
                            <a:schemeClr val="tx1"/>
                          </a:solidFill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J2</a:t>
                      </a:r>
                      <a:endParaRPr lang="ja-JP" altLang="en-US" sz="1100" b="0" dirty="0">
                        <a:solidFill>
                          <a:schemeClr val="tx1"/>
                        </a:solidFill>
                        <a:latin typeface="Microsoft Sans Serif" panose="020B0604020202020204" pitchFamily="34" charset="0"/>
                        <a:cs typeface="Microsoft Sans Serif" panose="020B0604020202020204" pitchFamily="34" charset="0"/>
                      </a:endParaRPr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100" b="0" dirty="0" err="1" smtClean="0">
                          <a:solidFill>
                            <a:schemeClr val="tx1"/>
                          </a:solidFill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Mr.Supakorn</a:t>
                      </a:r>
                      <a:endParaRPr kumimoji="1" lang="ja-JP" altLang="en-US" sz="1100" b="0" dirty="0" smtClean="0">
                        <a:solidFill>
                          <a:schemeClr val="tx1"/>
                        </a:solidFill>
                        <a:latin typeface="Microsoft Sans Serif" panose="020B0604020202020204" pitchFamily="34" charset="0"/>
                        <a:ea typeface="Meiryo UI" panose="020B0604030504040204" pitchFamily="50" charset="-128"/>
                        <a:cs typeface="Microsoft Sans Serif" panose="020B0604020202020204" pitchFamily="34" charset="0"/>
                      </a:endParaRPr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IT Improvement</a:t>
                      </a:r>
                      <a:r>
                        <a:rPr lang="en-US" sz="11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 </a:t>
                      </a:r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PCB Child Part system</a:t>
                      </a:r>
                    </a:p>
                  </a:txBody>
                  <a:tcPr marL="51435" marR="51435" marT="25718" marB="25718" anchor="ctr"/>
                </a:tc>
                <a:extLst>
                  <a:ext uri="{0D108BD9-81ED-4DB2-BD59-A6C34878D82A}">
                    <a16:rowId xmlns:a16="http://schemas.microsoft.com/office/drawing/2014/main" val="1633197268"/>
                  </a:ext>
                </a:extLst>
              </a:tr>
              <a:tr h="43745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1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9</a:t>
                      </a:r>
                      <a:endParaRPr kumimoji="1" lang="ja-JP" alt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Microsoft Sans Serif" panose="020B0604020202020204" pitchFamily="34" charset="0"/>
                        <a:ea typeface="Meiryo UI" panose="020B0604030504040204" pitchFamily="50" charset="-128"/>
                        <a:cs typeface="Microsoft Sans Serif" panose="020B0604020202020204" pitchFamily="34" charset="0"/>
                      </a:endParaRPr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1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DBC-RA2</a:t>
                      </a:r>
                      <a:endParaRPr kumimoji="1" lang="ja-JP" alt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Microsoft Sans Serif" panose="020B0604020202020204" pitchFamily="34" charset="0"/>
                        <a:ea typeface="Meiryo UI" panose="020B0604030504040204" pitchFamily="50" charset="-128"/>
                        <a:cs typeface="Microsoft Sans Serif" panose="020B0604020202020204" pitchFamily="34" charset="0"/>
                      </a:endParaRPr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MPC PHD</a:t>
                      </a:r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100" b="0" dirty="0">
                        <a:latin typeface="Microsoft Sans Serif" panose="020B0604020202020204" pitchFamily="34" charset="0"/>
                        <a:ea typeface="Meiryo UI" panose="020B0604030504040204" pitchFamily="50" charset="-128"/>
                        <a:cs typeface="Microsoft Sans Serif" panose="020B0604020202020204" pitchFamily="34" charset="0"/>
                      </a:endParaRPr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b="0" dirty="0" smtClean="0">
                          <a:solidFill>
                            <a:schemeClr val="tx1"/>
                          </a:solidFill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J2</a:t>
                      </a:r>
                      <a:endParaRPr lang="ja-JP" altLang="en-US" sz="1100" b="0" dirty="0">
                        <a:solidFill>
                          <a:schemeClr val="tx1"/>
                        </a:solidFill>
                        <a:latin typeface="Microsoft Sans Serif" panose="020B0604020202020204" pitchFamily="34" charset="0"/>
                        <a:cs typeface="Microsoft Sans Serif" panose="020B0604020202020204" pitchFamily="34" charset="0"/>
                      </a:endParaRPr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100" b="0" dirty="0" err="1" smtClean="0">
                          <a:solidFill>
                            <a:schemeClr val="tx1"/>
                          </a:solidFill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Ms.Ruam</a:t>
                      </a:r>
                      <a:endParaRPr kumimoji="1" lang="ja-JP" altLang="en-US" sz="1100" b="0" dirty="0" smtClean="0">
                        <a:solidFill>
                          <a:schemeClr val="tx1"/>
                        </a:solidFill>
                        <a:latin typeface="Microsoft Sans Serif" panose="020B0604020202020204" pitchFamily="34" charset="0"/>
                        <a:ea typeface="Meiryo UI" panose="020B0604030504040204" pitchFamily="50" charset="-128"/>
                        <a:cs typeface="Microsoft Sans Serif" panose="020B0604020202020204" pitchFamily="34" charset="0"/>
                      </a:endParaRPr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100" b="0" dirty="0" smtClean="0">
                          <a:solidFill>
                            <a:schemeClr val="tx1"/>
                          </a:solidFill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MPC Z4 Overall  </a:t>
                      </a:r>
                      <a:r>
                        <a:rPr lang="en-US" altLang="ja-JP" sz="1100" b="0" dirty="0" err="1" smtClean="0">
                          <a:solidFill>
                            <a:schemeClr val="tx1"/>
                          </a:solidFill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Butsuryu</a:t>
                      </a:r>
                      <a:r>
                        <a:rPr lang="en-US" altLang="ja-JP" sz="1100" b="0" baseline="0" dirty="0" smtClean="0">
                          <a:solidFill>
                            <a:schemeClr val="tx1"/>
                          </a:solidFill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  Improvement</a:t>
                      </a:r>
                      <a:endParaRPr lang="ja-JP" altLang="en-US" sz="1100" b="0" dirty="0" smtClean="0">
                        <a:solidFill>
                          <a:schemeClr val="tx1"/>
                        </a:solidFill>
                        <a:latin typeface="Microsoft Sans Serif" panose="020B0604020202020204" pitchFamily="34" charset="0"/>
                        <a:cs typeface="Microsoft Sans Serif" panose="020B0604020202020204" pitchFamily="34" charset="0"/>
                      </a:endParaRPr>
                    </a:p>
                  </a:txBody>
                  <a:tcPr marL="51435" marR="51435" marT="25718" marB="25718" anchor="ctr"/>
                </a:tc>
                <a:extLst>
                  <a:ext uri="{0D108BD9-81ED-4DB2-BD59-A6C34878D82A}">
                    <a16:rowId xmlns:a16="http://schemas.microsoft.com/office/drawing/2014/main" val="1591207085"/>
                  </a:ext>
                </a:extLst>
              </a:tr>
              <a:tr h="43745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1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10</a:t>
                      </a:r>
                      <a:endParaRPr kumimoji="1" lang="ja-JP" alt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Microsoft Sans Serif" panose="020B0604020202020204" pitchFamily="34" charset="0"/>
                        <a:ea typeface="Meiryo UI" panose="020B0604030504040204" pitchFamily="50" charset="-128"/>
                        <a:cs typeface="Microsoft Sans Serif" panose="020B0604020202020204" pitchFamily="34" charset="0"/>
                      </a:endParaRPr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1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DBC-RA2</a:t>
                      </a:r>
                      <a:endParaRPr kumimoji="1" lang="ja-JP" alt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Microsoft Sans Serif" panose="020B0604020202020204" pitchFamily="34" charset="0"/>
                        <a:ea typeface="Meiryo UI" panose="020B0604030504040204" pitchFamily="50" charset="-128"/>
                        <a:cs typeface="Microsoft Sans Serif" panose="020B0604020202020204" pitchFamily="34" charset="0"/>
                      </a:endParaRPr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MPC PHD</a:t>
                      </a:r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100" b="0" dirty="0">
                        <a:latin typeface="Microsoft Sans Serif" panose="020B0604020202020204" pitchFamily="34" charset="0"/>
                        <a:ea typeface="Meiryo UI" panose="020B0604030504040204" pitchFamily="50" charset="-128"/>
                        <a:cs typeface="Microsoft Sans Serif" panose="020B0604020202020204" pitchFamily="34" charset="0"/>
                      </a:endParaRPr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b="0" dirty="0" smtClean="0">
                          <a:solidFill>
                            <a:schemeClr val="tx1"/>
                          </a:solidFill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J2</a:t>
                      </a:r>
                      <a:endParaRPr lang="ja-JP" altLang="en-US" sz="1100" b="0" dirty="0">
                        <a:solidFill>
                          <a:schemeClr val="tx1"/>
                        </a:solidFill>
                        <a:latin typeface="Microsoft Sans Serif" panose="020B0604020202020204" pitchFamily="34" charset="0"/>
                        <a:cs typeface="Microsoft Sans Serif" panose="020B0604020202020204" pitchFamily="34" charset="0"/>
                      </a:endParaRPr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100" b="0" dirty="0" err="1" smtClean="0">
                          <a:solidFill>
                            <a:schemeClr val="tx1"/>
                          </a:solidFill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Ms.Rumpai</a:t>
                      </a:r>
                      <a:endParaRPr kumimoji="1" lang="ja-JP" altLang="en-US" sz="1100" b="0" dirty="0" smtClean="0">
                        <a:solidFill>
                          <a:schemeClr val="tx1"/>
                        </a:solidFill>
                        <a:latin typeface="Microsoft Sans Serif" panose="020B0604020202020204" pitchFamily="34" charset="0"/>
                        <a:ea typeface="Meiryo UI" panose="020B0604030504040204" pitchFamily="50" charset="-128"/>
                        <a:cs typeface="Microsoft Sans Serif" panose="020B0604020202020204" pitchFamily="34" charset="0"/>
                      </a:endParaRPr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100" b="0" dirty="0" smtClean="0">
                          <a:solidFill>
                            <a:schemeClr val="tx1"/>
                          </a:solidFill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MPC XV1 Overall  </a:t>
                      </a:r>
                      <a:r>
                        <a:rPr lang="en-US" altLang="ja-JP" sz="1100" b="0" dirty="0" err="1" smtClean="0">
                          <a:solidFill>
                            <a:schemeClr val="tx1"/>
                          </a:solidFill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Butsuryu</a:t>
                      </a:r>
                      <a:r>
                        <a:rPr lang="en-US" altLang="ja-JP" sz="1100" b="0" baseline="0" dirty="0" smtClean="0">
                          <a:solidFill>
                            <a:schemeClr val="tx1"/>
                          </a:solidFill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  Improvement</a:t>
                      </a:r>
                      <a:endParaRPr lang="ja-JP" altLang="en-US" sz="1100" b="0" dirty="0" smtClean="0">
                        <a:solidFill>
                          <a:schemeClr val="tx1"/>
                        </a:solidFill>
                        <a:latin typeface="Microsoft Sans Serif" panose="020B0604020202020204" pitchFamily="34" charset="0"/>
                        <a:cs typeface="Microsoft Sans Serif" panose="020B0604020202020204" pitchFamily="34" charset="0"/>
                      </a:endParaRPr>
                    </a:p>
                  </a:txBody>
                  <a:tcPr marL="51435" marR="51435" marT="25718" marB="25718" anchor="ctr"/>
                </a:tc>
                <a:extLst>
                  <a:ext uri="{0D108BD9-81ED-4DB2-BD59-A6C34878D82A}">
                    <a16:rowId xmlns:a16="http://schemas.microsoft.com/office/drawing/2014/main" val="2506267102"/>
                  </a:ext>
                </a:extLst>
              </a:tr>
              <a:tr h="43745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1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11</a:t>
                      </a:r>
                      <a:endParaRPr kumimoji="1" lang="ja-JP" alt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Microsoft Sans Serif" panose="020B0604020202020204" pitchFamily="34" charset="0"/>
                        <a:ea typeface="Meiryo UI" panose="020B0604030504040204" pitchFamily="50" charset="-128"/>
                        <a:cs typeface="Microsoft Sans Serif" panose="020B0604020202020204" pitchFamily="34" charset="0"/>
                      </a:endParaRPr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1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DBC-RA2</a:t>
                      </a:r>
                      <a:endParaRPr kumimoji="1" lang="ja-JP" alt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Microsoft Sans Serif" panose="020B0604020202020204" pitchFamily="34" charset="0"/>
                        <a:ea typeface="Meiryo UI" panose="020B0604030504040204" pitchFamily="50" charset="-128"/>
                        <a:cs typeface="Microsoft Sans Serif" panose="020B0604020202020204" pitchFamily="34" charset="0"/>
                      </a:endParaRPr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ECN </a:t>
                      </a:r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100" b="0" dirty="0">
                        <a:latin typeface="Microsoft Sans Serif" panose="020B0604020202020204" pitchFamily="34" charset="0"/>
                        <a:ea typeface="Meiryo UI" panose="020B0604030504040204" pitchFamily="50" charset="-128"/>
                        <a:cs typeface="Microsoft Sans Serif" panose="020B0604020202020204" pitchFamily="34" charset="0"/>
                      </a:endParaRPr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100" b="0" dirty="0" smtClean="0">
                          <a:solidFill>
                            <a:schemeClr val="tx1"/>
                          </a:solidFill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J2</a:t>
                      </a:r>
                      <a:endParaRPr lang="ja-JP" altLang="en-US" sz="1100" b="0" dirty="0">
                        <a:solidFill>
                          <a:schemeClr val="tx1"/>
                        </a:solidFill>
                        <a:latin typeface="Microsoft Sans Serif" panose="020B0604020202020204" pitchFamily="34" charset="0"/>
                        <a:cs typeface="Microsoft Sans Serif" panose="020B0604020202020204" pitchFamily="34" charset="0"/>
                      </a:endParaRPr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100" b="0" dirty="0" err="1" smtClean="0">
                          <a:solidFill>
                            <a:schemeClr val="tx1"/>
                          </a:solidFill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Ms.Narumon</a:t>
                      </a:r>
                      <a:endParaRPr kumimoji="1" lang="ja-JP" altLang="en-US" sz="1100" b="0" dirty="0" smtClean="0">
                        <a:solidFill>
                          <a:schemeClr val="tx1"/>
                        </a:solidFill>
                        <a:latin typeface="Microsoft Sans Serif" panose="020B0604020202020204" pitchFamily="34" charset="0"/>
                        <a:ea typeface="Meiryo UI" panose="020B0604030504040204" pitchFamily="50" charset="-128"/>
                        <a:cs typeface="Microsoft Sans Serif" panose="020B0604020202020204" pitchFamily="34" charset="0"/>
                      </a:endParaRPr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100" b="0" dirty="0" smtClean="0">
                          <a:solidFill>
                            <a:schemeClr val="tx1"/>
                          </a:solidFill>
                          <a:latin typeface="Microsoft Sans Serif" panose="020B0604020202020204" pitchFamily="34" charset="0"/>
                          <a:ea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Training PLD Center </a:t>
                      </a:r>
                      <a:endParaRPr lang="ja-JP" altLang="en-US" sz="1100" b="0" dirty="0">
                        <a:solidFill>
                          <a:schemeClr val="tx1"/>
                        </a:solidFill>
                        <a:latin typeface="Microsoft Sans Serif" panose="020B0604020202020204" pitchFamily="34" charset="0"/>
                        <a:cs typeface="Microsoft Sans Serif" panose="020B0604020202020204" pitchFamily="34" charset="0"/>
                      </a:endParaRPr>
                    </a:p>
                  </a:txBody>
                  <a:tcPr marL="51435" marR="51435" marT="25718" marB="25718" anchor="ctr"/>
                </a:tc>
                <a:extLst>
                  <a:ext uri="{0D108BD9-81ED-4DB2-BD59-A6C34878D82A}">
                    <a16:rowId xmlns:a16="http://schemas.microsoft.com/office/drawing/2014/main" val="4143781272"/>
                  </a:ext>
                </a:extLst>
              </a:tr>
            </a:tbl>
          </a:graphicData>
        </a:graphic>
      </p:graphicFrame>
      <p:sp>
        <p:nvSpPr>
          <p:cNvPr id="5" name="AutoShape 2" descr="data:image/jpg;base64,/9j/4AAQSkZJRgABAQEASABIAAD/4R4URXhpZgAATU0AKgAAAAgACgEPAAIAAAAGAAAAhgESAAMAAAABAAEAAAEaAAUAAAABAAAAjAEbAAUAAAABAAAAlAEoAAMAAAABAAIAAAEyAAIAAAAUAAAAnAITAAMAAAABAAEAABABAAMAAAABBHcAABACAAMAAAABBNYAAIdpAAQAAAABAAAAsAAAB6hDYW5vbgAAAABIAAAAAQAAAEgAAAABMjAxMzowOToxMCAxNTo1NzoyOQAAG4KaAAUAAAABAAAB+oKdAAUAAAABAAACAognAAMAAAABBOIAAJAAAAcAAAAEMDIyMZADAAIAAAAUAAACCpAEAAIAAAAUAAACHpEBAAcAAAAEAQIDAJIBAAoAAAABAAACMpICAAUAAAABAAACOpIEAAoAAAABAAACQpIJAAMAAAABABAAAJIKAAUAAAABAAACSpJ8AAcAAAQeAAACUpKGAAcAAAEIAAAGcKAAAAcAAAAEMDEwMKABAAMAAAABAAEAAKACAAMAAAABBHcAAKADAAMAAAABBNYAAKAFAAQAAAABAAAHeKIOAAUAAAABAAAHmKIPAAUAAAABAAAHoKIQAAMAAAABAAIAAKQBAAMAAAABAAEAAKQCAAMAAAABAAEAAKQDAAMAAAABAAAAAKQGAAMAAAABAAAAAOodAAkAAAABAAAAAAAAAAAAAAABAAAAoAAAAAUAAAABMjAxMzowOToxMCAxNTo1NzoyOQAyMDEzOjA5OjEwIDE1OjU3OjI5AAAHYAAAAQAAAASgAAABAAAAAAAAAAAAAQAAACoAAAABFgABAAMALgAAAGgDAAACAAMABAAAAMQDAAAEAAMAIQAAAMwDAAAGAAIAIAAAAA4EAAAHAAIAIAAAAC4EAAAIAAQAAQAAAAAAAAAJAAIAIAAAAE4EAAAQAAQAAQAAAIgCAIATAAMABAAAAG4EAAAWAAQAAQAAAAAAAAAZAAMAAQAAAAEAAACTAAMAHAAAAHYEAACVAAIAQAAAAK4EAACWAAIAEAAAAO4EAACgAAMADgAAAP4EAACqAAMABgAAABoFAAC0AAMAAQAAAAEAAADgAAMAEQAAACYFAAAIQAMAAwAAAEgFAAAJQAMAAwAAAE4FAAAQQAIAIAAAAFQFAAARQAcA/AAAAHQFAAAAAAAAXAACAAAAAwAAAAAAAAAAAP////8AAAEA//8AAAAA/38PAAUAAgAAAAQA/////zcAEgABAJQAQAH//wAAAAAAAP///////wAAAAAAAAAA/////wAAAAD/f/////8AACoAxiLqTEIAAAAUAQAAlADsAAAAAAADAAAACAAIAAAAAAAAAAAAAAAAAAAAAAAAAAAAAAAAAAAAAAAAAP///////wAAAAAAAENhbm9uIEVPUyAxMTAwRAAAAAAAAAAAAAAAAAAAAAAARmlybXdhcmUgVmVyc2lvbiAwMC4wMAAAAAAAAAAAAAAAAAAAAAAAAAAAAAAAAAAAAAAAAAAAAAAAAAAAAAAAABkAhgAAAHcAOAAAAAAAAAAAAAAAAAAAAAAAAAAAAAAAAAAAAP////99AAAAAAAAAP//DwIAAAAAAAAAAP//AABFRi1TMTgtNTVtbSBmLzMuNS01LjYgSVMgSUkAAAAAAAAAAAAAAAAAAAAAAAAAAAAAAAAAAAAAAAAAAAAAAAAAWUEwNzAyMzg2AAAAAAAAABwAAAADAAAAAAAAAAAAAAD//1AUgQAAAAAAAAAMAMAAAAQABOsDAAAiAAAROgsBAAEASAAXAPcQNgsAAAAAAAAAAAAAAAAAAAAAgQCBAI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JSSoAWgI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AAEAAgAAAARSOTgAAAIABwAAAAQwMTAwAAAAAAAAAEEvgAAAA4kAK3UAAAACUwAGAQMAAwAAAAEABgAAARoABQAAAAEAAAf2ARsABQAAAAEAAAf+ASgAAwAAAAEAAgAAAgEABAAAAAEAAAgGAgIABAAAAAEAABYFAAAAAAAAAEgAAAABAAAASAAAAAH/2P/bAIQAAwICAwICAwMDAwQDAwQFCAUFBAQFCgcHBggMCgwMCwoLCw0OEhANDhEOCwsQFhARExQVFRUMDxcYFhQYEhQVFAEDBAQFBAUJBQUJFA0LDRQUFBQUFBQUFBQUFBQUFBQUFBQUFBQUFBQUFBQUFBQUFBQUFBQUFBQUFBQUFBQUFBQU/8AAEQgAeACgAwEhAAIRAQMRAf/EAaIAAAEFAQEBAQEBAAAAAAAAAAABAgMEBQYHCAkKCxAAAgEDAwIEAwUFBAQAAAF9AQIDAAQRBRIhMUEGE1FhByJxFDKBkaEII0KxwRVS0fAkM2JyggkKFhcYGRolJicoKSo0NTY3ODk6Q0RFRkdISUpTVFVWV1hZWmNkZWZnaGlqc3R1dnd4eXqDhIWGh4iJipKTlJWWl5iZmqKjpKWmp6ipqrKztLW2t7i5usLDxMXGx8jJytLT1NXW19jZ2uHi4+Tl5ufo6erx8vP09fb3+Pn6AQADAQEBAQEBAQEBAAAAAAAAAQIDBAUGBwgJCgsRAAIBAgQEAwQHBQQEAAECdwABAgMRBAUhMQYSQVEHYXETIjKBCBRCkaGxwQkjM1LwFWJy0QoWJDThJfEXGBkaJicoKSo1Njc4OTpDREVGR0hJSlNUVVZXWFlaY2RlZmdoaWpzdHV2d3h5eoKDhIWGh4iJipKTlJWWl5iZmqKjpKWmp6ipqrKztLW2t7i5usLDxMXGx8jJytLT1NXW19jZ2uLj5OXm5+jp6vLz9PX29/j5+v/aAAwDAQACEQMRAD8A/KqigAr9AfhkcfDfwqQMn+ybT6/6la+w4b/i1PRfmfD8VfwaXq/yOiJ474PPHSkznofzFffH5ur9BpxgYxjpxmgKFPPUc5NAwcYIORnH96jqcsee9A9Q25H49M96cF5wDxjGSOKELXcXHOO2aVXwowM+1MFpoOwSR37HFBGeMDI9qQPU5v4mj/i23ivnn+ybvj/ti9fn7XwPEn8Wn6P8z9I4W/g1fVfkFFfHn24UUAFfoD8MRt+G3hTvnSbQ/wDkFK+w4b/i1PRfmfD8VfwaXq/yOjJyBjjvyabgfwj2zjpX32x+cMb1znk+lKWznrnk4oAGPOcgDoTSZycdc/jTHsKoPXJz6+tKAe5zzSDfQVcZ9/c0HCjHA9NtAOw5cEZH6dafwW56AjIPagLdWc18TWx8OPFgIx/xKLvt/wBMXr8/K+B4k/i0/R/mfo/C38Gp6r8gor48+3CigAr7/wDhpkfDfwngZP8AZNrx/wBsUr7Dhv8AjVPRfmfD8VfwaXq/yOjzkZ4IFN6Hvz05r77Y/N7Cbh68nnPpQ3HGNwx0P+NA/MyNc8YaN4bBGoahDbyAA+Xu3Sdf7oyf0qha/EjQ723kuo7hhbxHBmeMhT9MjPf0ryq+aYWhP2c56nt4bJ8ZiaftYQ089LmnpXiTTtcw1ndRXA64U8jtyOorU344GPTOa7qGIp4iHPTd0cGIw1XCT9nVjZgB82CSBjG319/0pxwwGMgdh1roOPRuzHB84PHPGDzmhGOVYgnsf8/560D2Oc+JgA+G/ir1/sm7/wDRL1+f1fAcSfxafo/zP0fhb+DV9V+QUV8efbhRQAV+gHw0yfhx4T4BI0m0/LyUr7Dhv+LU9F+Z8PxV/Bp37v8AI6DoMEAkdsUMRzkH16196fnC1eowc/7uetcH8QviKuhTLpVjIBfuoeSQHmJT0H1P8vqK8zMsU8JhZVI77L1Z7OU4NYzFwpy+Hd+i/qx4R4haW6vHbzRMzEsxz79z61u+CI7uXdZ3SSrbyEMg4C5z7jJr8mctbtn7Mo2Vkd38QtPHgTxbrjwSO0MrrNG65UqHXcB16gnFb3w1+IP/AAksb2V06tdxKSr4x5q+47Ed/wD9dfRZHjHRxCpN+7LT59P8j5niDBKvhXVS96Gvy6noIGeOP6fWnYBzwc9hiv0q5+UAuV5HII+960uAUyDuPp1NMOpznxMX/i2/iv5hn+yrs8f9cXr8/q+B4k/i0/R/mfo3C38GrbuvyCivjz7cKKACvv34alf+FceFfX+ybT/0SlfYcN/xanovzPiOKf4NL1f5HQlgoxjjvik3fwjpivvT86toVb69jsLWe5mbbDCjOzHsAMmvkTXPEc2t6peajK+bi4kLYBJxk8Aew4A9hXxfElW0adJdbv7v+HPvOFqHvVaz8l/X3I9o+DH7POq+L7QatrEr6fYsP3a8eZJnvz0/z719A+Gfgh4c8NTJLBZmSVSD5krFifzNfkWKxcpT5YPRH7LhMJGMeaa1OW+Ofwzkv7GW/tlL4HzqBk/pXy5peqTeDPFtjdA7FimxIMA5XoR+WR+Nepl2JfNGfVO55ma4X3JR6STX4H1RE4khVs8PhgfY0/JYAj/69fvad1dH85tWeo5eVHPv9KdnKgZ3celUJpnN/E1j/wAK48V5/wCgTd8f9sWr8/6+B4j/AItP0f5n6Jwt/Bq+q/IKK+QPtwooAK+/fhoCPhx4VOV/5BNp16/6lK+w4b/i1PRfmfEcU/waXq/yOiKAAhsY7nrTWVFA5Gc5wP1r7w/Okzh/jBqP9meAdUcPtaVBCAf9tgCP++Sa8D+EWiweIfiHo9vervthN50q9sKM8/iK/N+J5v2qS6R/zP1PhSCdBt9Zfoj7r0zx94XgMdgmpQWxUBFgKmMDsAMgD8q7C6vre0sTcySKYEG7eozn8BX5PUpTg7S3Z+wU6kJq8ehgWHjCDX7hre30nUp7Vhta4e2KRj8GwT+VfHv7Rfgs+FPHN0sKlLe6zcQ7v4SDz+v8xXoYJexqqN73PMxr9rSvbY9R+F+sDWfBenSvnzEj8o565XjP6V1iDPXp2GK/oLBVPa4anPul+R/OGYU/Y4qrT7Sf5ko2LnaSR2H+fpSgqUxyfau5HnanNfE0g/DjxWM8/wBk3eP+/LV+f1fBcR/xafo/zP0Xhb+DV9V+QUV8gfbhRQAV98fDd8/Dvwrkj/kE2g5/64pX1/Dn8Wp6L8z4nij+DS9X+RvswVVIxj8eaZkq3X86+9PzpWPIv2iNTEegWNnnJknDH3ABHJ+prm/2Y9OGq/FGKIfM8Nu0oB78gf1Nfk/Es716luiR+w8LQthafm2fUXiLw54tuNat7hdVhj05WcvYxwIdwx8nLITwRkncMg8YrsFs76/8MTxROI7nlFcjgcccV+bVZQko8i16n6jRpyjdye+3kY3w++Hur6RrN1f3XiDUJpJnV0tXkJiiABBUAkjBJz0zwMHg58k/buslsJ/CN0oBmxcbx22ny+tdmHqKriIyirW/yOPFUnSoSTd/+HON/Z+v2k0nULMrkRS7h9COP5V68GJ4P5e1fvWTT5sDTfr+Z/O+ex5MwqL0f4IcJOMgY9/X/PFPDhgCq9Rx1r27ngrujnPibj/hXHirBP8AyCbvAP8A1xavgCvg+I/4tP0Z+i8LfwavqvyCivjz7YKKACvvT4cHPw68K8f8wm16/wDXFa+v4b/i1PRfmfE8UfwaXq/yOgLELgHAHXNBk5B6nO459K+8Pzv0PAf2jboyarpsOc7Y/Mz9WI/pWB+zX4qHhn446IZTiC9c2jnP99DtH/feyvyTPPfxNZf1sfs+Q/u8JQf9bn6Ka4IodKZo9puHUiPIHWsPT9V2ac1sbOdnZ9vzyhTt453Dvj2r81as3Y/VYtSSZ0vhm/igaO0uWElwR8pPevj/AP4KBa9OfHXhzR43KxCw+0PGO+6RlX/0A16GX2dW3Y8vM5WpuxyHwDvvJ1vULUkZlhVhn1Hp+DGvdVYFRjk9znj/AD1r9zyGV8DFdm/zP594ijy4+T7pf1+A9XyMEkGnsM4Jxux0Br6I+YexzvxLG34b+KwSD/xKbv6/6lq+Aa+E4j/i0/R/mfovC/8ABq+q/IKK+PPtgooAK+8/hvuHw58LYyf+JVa9P+uS19fw5/Fqei/M+J4o/g0/V/kbxIK5wBzg5HtTOSD7DvX3Letj8+Svqz50+Oswu/FkaAkiOIJhh0+Zj/OvLPPuNH1Sy1GzkMN3bSrNFIMZWRCGU8+4Ffk2YvmxdT1P2bLFy4OkvJH6I+BPiLonxx8CWuoWc8lrdIFS8gjkKy20oAJGRgkdwehH4itOLwTdS3SZvrmeEnncP58jmvz6V6M5Qau7n6jg68eXnte6Ox0PQ9O8MrLdhfLCgtJK5yzfX/Cvzv8Ajx45vPiZ8atZ1C8he2SCX7HaW79Y4IyQv4ty31Y9q7st96cpvseNmk20l3Yz4a+IU0DxtBLK2InlMLdgFJx/MD8q+pYXWRAcgk4OfU1+v8N1L0J0+z/P/hj8U4opWrwqd1b7n/wSRM9z9Cf5VMV3DG/JxgHpmvsT4i1lY5r4lNn4c+K8/wDQJu+R/wBcX618B18FxH/Fp+j/ADP0Xhb+DU9V+QUV8gfbBRQAV93/AA5J/wCFd+F8fe/sq149f3SV9fw5/Fqei/M+K4o/g0/V/kbpkXHJ+U84x05pkkm3cS3vn1r7l9z8/S6Hy38V9T+1eMr3JyY9gPHQ7QT+pNcxpuiX3ii+gstPtZbu4mIVUhUkj39vrX4/jJXxFSXm/wAz9rwa5cNTX91fkfY/wa+GT/C3StOtZv3N/f2xunb+8wdgR+A2V7Np+rX2VjIBwcAhcGvhsbJqtJn3GAX7qNjUuIJbqEtcyswAyA4wBxXgHxi/Zxn8X6Fpvi3RYdmoFH3KsZJnVXYYOO+0DBrXLZNTk32ObMUuWPqfN9p8H/Hx1GWSw8G69foJGJa00yaXbjrnap6V9H+GJLtdDtEv7aa2ukTZJBLGUdSOMFSMg8d6/VOHJ/vpxXVH5ZxPBPDwl2f5o1zNkAYJ6cY/WrIbeWy2cDAXsfrX6Ej80aOa+JOD8OfFfXI0q6/9EtXwLXwnEf8AFp+jP0Phf+DV9V+QUV8gfbBRQAV91fDxgfh34XBHH9l2v/opa+u4d/i1PRfmfGcTfwafqzcdGlKqgLEnGF6k+ley+Cf2VPEniG2hvNdnTw1p8g3BZxuuXB6Yj42+nzEEelfT47HU8FT5pat7I+Ty7ATx9TlholuzsNG/Y3+EXhbUJtVl0V/EeqSyNIbnWX85MnsIsCPA7ZUn3NdTB8JvDsNzJdWekwWzhRENkYUKo7DHQfTjj2r8oqyVSbl3P12nDkiorocD8dPCX2KDwrqMChBbXElm3uJFDD9Yj+dZ2gIZVUsnzqcECvlMerVtD63L/eooXxTeSR6Pc7AUPlkAjg9K9t+HnhZrP4a+HrK6i/0mCyiSQej7Ru/XNdGXLWTOfM7JRR1mj6OmnxO0MMeAcsmMZ/KpNd0XQ/E9tFDrvh211RXTapf5pV56BjggfQ19LRqToNTg7NHzNWlCtFwqK6Z5d4x/ZP0DV7eV/Cl7caXqONy2N6TJC3fAcDK/U7q+bPFPhTVfBetTaTrNp9lvIxzGeQQejBgSCOOtfo+U5n9cXs6nxr8T8zznKFgv3tL4H+D/AMjhviOSfh14qBOf+JVdHn/ri9fBNePxH/Fp+j/M9rhhWo1fVfkFFfIH2oUUAFfc3w8OPAHhfHUaXa5Pb/VLX1vDv8Wp6L8z43ib+FT9X+R9f/sp/DXTo7H/AISzUoEub9yRYiQZWFVbaZAP7+VIGRwBx1r27UtRkN9JGzs+8krnp7Yrx83xMq+Kn2Tsvl/wT2cnw0cPhIW3krv5/wDAMq8G7SCwGWjORj0q9pQguLSMrIsisuTgg4JGT/OvDW57jMvxP4dsvEenS6fdwrJFKcr3KMOjD3FeNRaK2k3VxaSfurqFijqSSD6EZ7EEY9q8XMKd2qh7+V1NJU36klloUep63YWcmJTNMGIZcgIvzMMehAx+Ne92+qWOlWqwzyqhAzsUFmx64HPr+Va4BcsHJ9TDMpc1SMV0RPouqxavPcLBFJHEqf6yVdoc+w6/nik1V/JS22vjYR83vXrp3V0eOTalqc2nyRXEXAaE/MPwH9a8g/aT8DT+IvCVt4gjjM2oad8tyR1MDZJz/ukD8zXq5ZWdHG05X0vb79DyM1o+3wVSHW1/u1Pjf4kgL8PPFfHP9k3Y4Of+WL/4V8EV73EX8Wn6M+f4Y/g1PVfkFFfIn2gUUAFfdHw1gmuPA3hWKGNnlk020REQZZmMSgAY719Zw87VKj8v1PjuJFelSS7n6G+DdOXwzodrp1uwK2tvHbq4ULu2rgtj1PX8alv5dyxvnmOVXY5xgA5P6D86+Oqzc5uXe7PsaUFTgodkkXoUG54zyDkc1QuNAs54nElrG5BzhlBrOya1NNik3hywsdVsLtLW3hkRmCyhApBKEdffOKxviT4ed4o9Ytk/eQrtuQo6p2b8O/sfauavT5qbSO3CVfZ1ov5GJ8LrUan4jub0A7baIRKexLHJ/H5R+depauY7VTuUBj8oHrUYVWpIrGy5q78i5o9ube3wVwz8kVLqls1xAUUZI5Hau9K6PPK8yu1nGrnONo2k9PmFaGp2MF9pt5Y3AMttcxtG656qwwR+ppwbi+ZdBSSknF9T84/jTos3h3wp450yc4mtLC9ibjg4icAj61+fFfXZ7P2kqM11jc+O4epukq9N9JW+4KK+WPrwooAK/ST9kfw0fEk3glmU+Vp+l219IVIBGyJNnXr85TIHYmvfyyp7GliJ9onzmbU/a1cNDvI+2LeTymYdOQeaw/GOoT6JZyzxxCaILk57Ac/nXysnofULc6yP55kYchsGrHl7ph6Ma0RJFeWcdzbtFIoZCMYYday4rdtPt5o7hzdWJjYvFIN7KvcA9SMHpzx09KmS6jTa2Oc+GunJ4P8ACsk91gTS3MpySD5o3lYyvsyKp/E11EUb3d39ouOSoztPQeg+lZU1ypRNqkueTl3NxdQvEu2SHSrO4j3PiZr8RgDdhOBuzkZPbHAx6WXui8R86FLWQ4IRHL4HcFsYz9Ca7bpX0/EurToRinTm2+1rW+d/0/zOd8Q3TxNpiRMMvdqH/wB0Kx/mBXQGZWnVXOAVPX8K50znaPjr9unw2NO0vxDq8KEQ6jot0HI6eYkDA/8Aju39a/KGvocbU9rh8PL+7b7nY+fwNL2WJxK7yT+9XCivHPbCigAr9gf2H/C/2D4I6PrcqbX1GxtY4sgf6uOIDIPuxYEf7ArrhU5MNWX81l+N/wBDgrU+fE0Zfy8z/C36nvMqncT7Vj+Od11oNyIgfPWEyKo53DHIryH8J6i3Nfwrqq6joGmXg+YS26OCPUqPX3raV2YbhwB61onoS0LJMUgkdx8qqW3e1ZV9M0RDKu8uGTb65HH6gUpMaMq/02Ozs7Syh/497ULHCM54AHP1rqtPtHuYopIwuxlVgS2PfkZqYrsNmtM08KkC5GMHAGP8Kormcs0vzN3JAzWkr7MSOJ8aLeP4k8NW9tII4JJpDMpXO7AUj6cbvzrs5F3ZcdFPrWUd2W+h47+2T4R/4SD9nPxpcRkGbTtKurxAOTtWB94z6bST+Ar8SK9D2nNSjDtf8bHGqfLVlNdbfhcKKzNT/9kAAAAAAAAA/9sAQwADAgIDAgIDAwMDBAMDBAUIBQUEBAUKBwcGCAwKDAwLCgsLDQ4SEA0OEQ4LCxAWEBETFBUVFQwPFxgWFBgSFBUU/9sAQwEDBAQFBAUJBQUJFA0LDRQUFBQUFBQUFBQUFBQUFBQUFBQUFBQUFBQUFBQUFBQUFBQUFBQUFBQUFBQUFBQUFBQU/8AAEQgE1gR3AwEhAAIRAQMRAf/EAB8AAAEFAQEBAQEBAAAAAAAAAAABAgMEBQYHCAkKC//EALUQAAIBAwMCBAMFBQQEAAABfQECAwAEEQUSITFBBhNRYQcicRQygZGhCCNCscEVUtHwJDNicoIJChYXGBkaJSYnKCkqNDU2Nzg5OkNERUZHSElKU1RVVldYWVpjZGVmZ2hpanN0dXZ3eHl6g4SFhoeIiYqSk5SVlpeYmZqio6Slpqeoqaqys7S1tre4ubrCw8TFxsfIycrS09TV1tfY2drh4uPk5ebn6Onq8fLz9PX29/j5+v/EAB8BAAMBAQEBAQEBAQEAAAAAAAABAgMEBQYHCAkKC//EALURAAIBAgQEAwQHBQQEAAECdwABAgMRBAUhMQYSQVEHYXETIjKBCBRCkaGxwQkjM1LwFWJy0QoWJDThJfEXGBkaJicoKSo1Njc4OTpDREVGR0hJSlNUVVZXWFlaY2RlZmdoaWpzdHV2d3h5eoKDhIWGh4iJipKTlJWWl5iZmqKjpKWmp6ipqrKztLW2t7i5usLDxMXGx8jJytLT1NXW19jZ2uLj5OXm5+jp6vLz9PX29/j5+v/aAAwDAQACEQMRAD8A42RtpOwZJ4ApsZ5+Ycjg1+1ONkfz7dXElVyTnAY9/SmwqMdlYHFCYpassxqVGWJOepoKjBHVc8k1ZqloMd3ztBGc/LgUp3+cxDAgqMDb3qzJ3HlSwIPHvUckRGQGyT0pXJEQsVBONwOKFTaGIO1g3fvRcfQQSF2UBcc08FnOeBjtTGm0Ifu5Y9eBk0bnTBGDjk/0oDmuMQLFiLBAPOT71IoVThSJO30qdTSJG4eNiQcgClhk3KS3Ge9Dt1Ju7jlKhT61GZG3YwTgZz2oRTbFADRfKCSOvNOVW252gADP4UMVrjV4AbOAP1pGIycEj6UrGiSSH53bTgZx171GwKEneWzwFP8AOgTSRLvCoPlLEjkioiigEEZ7jFFir9BwJ3bjnn1pJMNj9aqxnKxGZS8m0ZwKlXcDgD5TyCaGiIt9ALZPPfg03JBHsfzqTbmsBB3kY/LtRkGM45LHk0EpO+omMZAxjPSkAJ+UEkGncuSTHyDaik8HB6VEkoAzgnPqKRi9NBQqxsGZeBTkyOT26VW5aVgEm9XGMDr0qM7dgJXkU0RJ6kpIdskZGOMUu7pmmwTG54BAwP50rl2cheo4yeg+nvQ0jS76D/mRtvXHUk9aQIG56c1OwavcUoe+SBSMzOOWwo7UuoWSGICzZGMYpN4RTzu28YqiFYakm8sOcDjipUCqCcHp09aHc0TSQqME+U4UgZwKVW3NjgE+vSsmZOV3oNcOoK7Rn2o5zvxjNCSFZ7iNufJHPFN8w7yAOVGcd61VhpsUl2Zt2AeqgU9U3RE9+wpt2NtWOjRI1wBjA4HrUUjE/LjB7iluZS0ECt5px2p6ufmzjApNCiwiGTuBAGacTlj1ANJG/NoN2lcZGPSlkYk/Ooz/ADpMnmAMOn8I5x6U2S4KYx8vbOKSIch4kGxQOvrUch3djnPX1rQV9BBJjG5eM9M1O1m0YRTjDcgVEmkNRcyu1tslY54PX0FB3LkknBOeR6U7kWcWPiO5RnjjIqQjehJOTikynqEZy5JyOOMUxVw+WBGPzpgtEPKllypG0npj9acWCsueSOOKdjdPuRySbX2qmaSQgHIBzilYmW41QxVifrRvEhKspPcUrEbIduGG4AzRFtxg9M0WMm7Mecso+XA+tNMa4ZiSCAcUxaMUnzChK4KipUILtlu3SkzVRI2xkMcH0qMRrvZsYz1oNNEPwd+QRtXsaV2weOSvTFG+gm7CKWc5YcjvSkthmYknPGKtEOzDG99vT1JpxQJGdzfLnms5PUlQW7YxJlkj+TpnFNaRlXGc89KtIpy00JYgZEJHGOo9KQgls5+Wi5STe49FVlZQCAe9CuofOOO+KEmxuy2HyHKE55HNViSp3HBye/b2pJEvfQkwXZfmwvcCpI8LIQSCoPGKtgk76iK43HdyhphBOTyCTgZ9KRo1YcTtDD3xTZHTzlU5zj0pWJckhY5w3IAY9B7UquSuQCq+vrStYIzuDAbRgdO9MCMsgP8AdH51SYSJGU7WPAK8896YmGfBpdDKSXUc+wYweWpGf5dpPepEuyGlckA9h3HB+tSsqyMwHygjpnj8KaKUbbkOzJBzgDGakQKCNvbj602Z2Vx20jIUjgjINIcqgCnqeRUNG0UA2H5W4Ht1p0WN5XPy9QfftUpMq6It4++GB55p7IAFGcKe9aK5Nr6jjjII6DqKj+9xIBnOeKolu5Kq7SSCNuKQj5jnBJHT0qGtSLiPKYyecg96KhxFciEYyuQVwe1OmwhyByBzxV+RskgYlyWwTwPwFIIVd8g5wcjNTazBpNi5YqrMAMHnFOLHGF6Mc89qou2grKo4bk46DvSscEAgYPFBm7IY8mDn72O1JG4ZskYJ6fWnYyTuxowGZicAdPelRd7tztXjNFzWysIIwELHIAJANIr4HGQx70mYN2GR3Cl37kcZqRQQY1BwBz9aAj5g5XLZzUaJuJGdue9UjZDiMoerY/WlljEce9B/wH0pg1dhEQU5HJGcnpSbS2COADjnvS6gOZSzMA2ATzTiwjiKLySMZqXuUR7Mrk/e+tJgbUH8Yz16VZd0hWyx3IemM0bQVAwe+TSsS5IjcP5ZB+VvU09UICktmjoJSuOA3/xDk9cU1uSfcYpIprQhCDaNuSR6elTswJyDgLjjvVsxtqMQZcbjnrkZ707GwjPUHGPes2HUa+UV2LYPemo7OoIbanX60JFpvuPjUOz8jOOlPYjG4fePHSmURncCGxuxxik2BjuHynaTioZKFYbWDE5BwCBTF3A7SOQa0WxaiOZcn5c5zSSQhwRyD6incmURYs+XgZyOMUi8HDqSDnJpNmDTRIoGPl6YxSblLk/dHfFLc1jIWQs7lumOM0RkjcCQOhBx1pGibuCktGORnnODTQV8vBPLdKS3KdrBGCGHIx3NL5QYHA56jFaEQTYKm35s/Jjpjv601sH7vYZJzSsVN20AshkLnJLr1owBubkcZqWjnHqSQpznjpUg5K+/OPSkilqR4HO37386ANzElfqM1TNIjnO9BtTGO9IMEuCMHrmkatjPNERQ/ez0xTguNwbk8Yz6d6L2Oebu9SNoyRhjjnOV6kelSbVwMDavoeaq9xxSEfaAGGcAjjpmlcKzYBxjnbRcrToIWzxnIHTPSomDLKSr54xg9APX8KlmcmSlcqmDjPemtyvAB9c0kUkSRoC+7+EHn0NIFJXgcAkmi5LTARqzBjz2GTT/AJtzgscA8EmjcaiwwGY9T3NRoNynJPHIHrTQW1FkXIy3fsOoNI2ADzkipLcVYUAFdwOB6U6RRz056VRixi8FwpyvbbT5DkDnLZHFUi4SsMPzMGGSq/fOOn1p29T24/vA8U2XdXDYrHGcDtRy4IGBjGTWTKdmBKhFIC8cURKFAyMj0FUYS3sNAYK24EA9B7U8sAi8dPTvTFqmN3M+RyoA4OetOCLCiD7xJwR3FO5pZvURAQxZ1zg4we9MS3Zt3mMCNx2kUdC0WFUkZOeBULkg8Z5qbXYTY5FEhG5uO5p0cTLnnPvRe2hKSYEgSFudxGKVHMmQeMDJB70MdkMZFBOxQobrjtTApjfOCw7EdTVLYz6kmQNykAY60HbJyAfm6VJtpsBXYME5x296ahRsgAMec1cSXZD5QybSqh+nGabhSpC4wDndnrQS1rccpVGXIwPWlOQC45+vSrbBagPn2nvg/nTg/wAu08H1rJu5qrJCCRWIZTg9/rTGQOTk5XIzimlYwk0wjVFUkdM4FEsXAUPye2elJ7hF9hcEMikkgcccVJu5YhcHpmkVzDXl8rOSSahCGNl259ee9UkZydxWwVL85/u0+NC2CxwT0FIIsUjkqB0605Mrg9u1I0FIAb5gMnmj5R2wexPaglpMbt3uHYk47g0SMAxCn8aFdscbRHOm3CnBOeuKiXJlZTjr3HFWPZk/lhWPTKnHXrTGzsGfug9KVxykJcSLGhCnGTTGi83D85+tNGG4sShfkB7UTblAAUt3A+lVYaVwSMjAYZJGeD0oqGiuXzDc3msCQVxwMfrSAl4xu+909KLGiaQBSzDJP0HcVIm1Ceevb0oaKurji+1chMg8ZprurPkH7vBqbW1G2iIId+clhnipmIYkE5psxbSIVdeQOB0zTydihUXLHoRVER0egZLdADmmOhXIJwO+OtBrK4iv0GcqOMVIcR/PtHT86lowabI8CONmIOOuAOadvKKuMcj1yaSRfK4htEykkgUhRecY4qttCkm9Rc5AXAx14oHKlc8dqNRvQY25QBkfiO1O80lcKOV6YpaBEJW8rCnhiM8dc007gV3ZG8ZziixTYrcqCPpimciTJPbpVGbeo5EZstkZ/hFIWaOQoBx3Jqd2DasBLSZ3EHutP/1kKlhtx1okOLEHynCnPrTlARj3GMYpXNtxNogCgnBPAFBHlnJ6d6L3JehF5oLH5QTnmnFtwH90HilYz3HTBSqj7wPUetM3AfKvGOw7UIbXYkO0bQCQe570iOjAAkcfpVGfUYpyp75PUU8Akbu3ekaJDGKhjx1YYpWUqWLcemaq50RQEq0jevcikzsXPQdqRElYdFkEtnigfO4GcjsPapsYSQiMwyAcAnBpwhA4B5PTFPYcVcazsyFCONwP406H5gAxwTkUMtasYQqqeSSeKTK7iACeMEU0VJ20Eij+fIOM9BUn2jy8gnnOKp2Ii3ERRhNhJBP604ox28YHfNA3JsbhSV4wM96cp4AJ49aTRNl1E8wAspOKJOuVOCKlKwrXYyMSBQzEBs/ORSFSqMd+7Jyeas3irEnncAD0496SMMH+U4Q84I5pbESm0BVMjBHTkGm+Y5kGB8o6YqOhk22Km58ucZFBf7uB1PUU0yk7Eiou4DAJPGSelNMeSRnrxQ5FJpCrHtVgTjAxzTGAXOOSowam9ynaQ4HfsAoMTHhCAM5OaexaStoIU2nPY+hp5fAOByOKNTCeg0Yxk07cduR06YoQ4tAsTBtwbgUiKdm7OOelUXyoazs45OD70JGHPBznnIoehDdxVwGZTn/CmibncBkdOO1ITV9hflXOSNvc0pkjLEqPnUZzVhFcoKd2OnPWlWL5SCSF7UmxdSRQ2FUjIQYFQOxyNpxkjiotfYtt2ImkCsdrbhjhT1FOi+YKWJ3DJ609TC+pM7B1ONx4HJFOf5QpxuCjmg3ugZc8AkbumO1MzsB3ZJ7GqRlJN7BG5lG5jnv70pYsy5OF9PanY1hoiUY2hs4XGBUaE5zjilYbY4EdRzTRKATgYH86LFaEnylQcZJ7Uo2u7buMcE1Ow2lbUZMI1faGJz0zTjJsUZ5x3qtzJNR2Io5BL+7BGM8mpIl8piOMDpmhk819QDBgrMefSkHlqD8vzHpjqKauXdMc0uwErhnA4ojCRgYHJ7e9AmkxhRSAWPI7Z6UpAYcNgYPFFyUgkddpGcDA+am+UrL94nBBGDSu7mytawgxxj8amJ8peRkGhmaWoxGxkEDHUexp2WzvOOmTUsV2tgHUHH4mlVRnPTPpSQ7t7iFFzkNnHUUoZWO3HApib5dhANucjgnrUpUoqkY4NAo3ISwDO2eTS7whztyT70EOVmSMF3FTgsR0qNHb5MYO3jBHama6NDVfy85HBNLlT94cHgU7MVkh4dQpUggijbhSM857UwtcBNyB6U3fkjnjPNSzO/QYYPPB3/MQecU+ImOTAOUPr29qLmqitxysACw+VhwDTCQNm3kjliRVXuJuzEErEk7QCaKpEjVba+NuSaU7y6nAbkH6VJSl5CNLu3Ec84zSj5W7EigTkhRMD8pbOSCQO1PGAhO3v+dSWpEWCBhegpWJZsKo6jJoMJSuxhkc4ViMFsA+lKhBABwvOaocNB74z7HuKMKOpOKDdtNAAjMpwcDqM96Nypxk7fegzS1FA3Z6Y96aB87bhwOlTpcuSdhjDcylu3NPDoRn1PPNUZxuhmd8mDuA6fWmtEVDEPjJ6elAO7FVuQu7cccfWnRfOCN2AR3/AJUmSmJuz94gHsRSA5CLu74pl79RWGzAJyue1MK+bk7iQBQZ3uTRRqsYLN8/U4FNyC2AN3uaWtzVRjbUQKokByR1BpoOxQoOVHOabTYNJbDVk8vsWIPAqQuWweSx/SosOMrjSMsN5IOePelBGDgkcUFOwoRdoyvzY4NRouNu3G3PGKYNK2gtviRWBPQk4pZEEi5Gcc8ZpMyaJCi4G04AHIPrUQX93Jz78d6cWT6jVZhHnAAHOKlwACOctSZ0R8hBGzuvOBjmpCihQXIJPr/n2oRcW1uNG2SLgqM8igsHP3SSRRYiTbIxy3r3xmpDLt3FRk0rExXcI+GAByccjPSmbjGMH5j6ntQhPQARjKnrwc04s6vgLwO9UTcYZCHyeOfzp0vGDt61QmxQ+dowSfak654H41N9Semg37pAdgGPQUs8jkK65Yjgqaq1xJsVIxIrKxA6YFOkXkgfl6UmzZJNEZiR2yG+YDH40+PiNS4yTyKV7hCOtxkjGVApHDdR6UvlqAI8dBkZq1sbS2HFFCgDAzSqDndjAx1rK7scsyNiFQnkn1xTEffgLwafTUUU+hLGCYirHA69KiV+N3JGelCKlo9SYZPy9VPJ9qJJQ0m9j9c1IKSQoJlXpyOpxUe5kYsBuHbHFCNU7ioDGM4+bIJp28rGeOAe3WncfMkBUk5B2gijawjYZHHP1prXYzk1JkpI8sDOH7DFQhS8u1PvDkEdqSBCyBkGV4BPT0NI7hVyCQ56j1pltpBsbzVC9OKehbjIzyRweaGRd9BHGAD2HHHWmq+9tuOTzn2ppFXEDCXtnvSAAklRj1qrGbZIGAT5eT6GgOGTHK56fWpaZF7MR5ioY4yBwOOtNRd6biduCD/9ahIrmvuTBY87tm319zTo1XauBtGeRWbuWlYZIDlyv3cjr6U4AImMnDc5HrVI0b7jC4JDAnPTr1pPNBUYTGOuaZN0LuCH5VzkgYoMagDJ3DPI9KspK/QNodSGGCOcUhyz7QpXHI96CGCBUZiCfm7U4AOm5vpxQXAjQMFwwwy9xUgcsw52nHGKJDB1CtlmO7FPU7hxyQOOKkxmiKKNkye9S5C4Ur1pExTW4wINqfNgkk5pyHAQHgtzuPSrLdhjMrZH3selKRiPvz60rkq1wEXynkE55FIxA3dgKNzRq2o0BnAB4GCaeSVD4UcAHFNBG71GpJ5v8OR7U8gnnJO3se1DNI7Ase0Hn3Bp6ufLwoAPUZ71nIybsM3biAcE9xT1GGxxtx6UkJe8Mlfbx1HTIpQQCAR261bMncXcB0+Zcg08jfu5wOuKnqWm7DEwX7YozgHkZqjN7iNGfMypw5HSnMOc/wAXcjtTubqxHJKisN/ND7lAPUDoKZOjehIqA7yThgPunvSKcIzfeOe/WpY3oNOJGPPTmpFiQEAmldrRBGKk7iFNgBU5Ge/Sl+bzgMBVKk8dc0n5m6sNkYKpABHAxjvRC211BGNx5WnE55WuOcxkDYBjJzmiqsDS6EYBQ9OSadkR4PQ5osCsRyAhRsxk9qZFudd3fpimZy3JjAHHB59KcpZUbI6cCguOgwxk9ByetMwWbPp+lK5D3BSGRtwBHrinAKWJxkAcilc1i/IIztYh/vDn6UwyeYFYrtB7e1UhtjVfO4A4HWn7dzgjOBVbajXYFUBgx9eRSnDSfeAU9DUjl2GlRtBBz70seck8UGaugLjdjGc8AjsaEXB2kZfsSKaYm2xixoCCMBgepNG75zzj69KGrktD2CrExxz3NRJFucjpnnNSmVYWQsN20bgeDUnRgB8uB6UriitRW3YB4xmmytsC4IyapGrsRuCx4wQPfrTYWJfGDjPPsKcjJt9CT7smUwVJ61MUfqMZ/SsWOFxjDBHJJ78U3HOBjORVI2b01EBOeBnnselOyg4AOT+lD3IurDGUxliBuJ7imnLEhTj6VZnr0HbTjHQ4z0pQTgbhkt39KhtXGk7j3JCM2eOlMBxkkZFTobWY5onaQNuCgc81FKTKRhsAHOBWiYPmW44sM7vu96likAIGOMUpGV7saE83hV+bsacoKZ3Jkjr7VB0q6QxXXcC/BJ6+9OdV2nHemZS1G7dsZBPAoPzMBnvnrRcxFbCN82AR6elMB3thuEU9aa1AXJDZY5HTrTkg+U/Ng+xp3C1xqRDzEJ6r60jOVlAAGM4oUritYXB+nvShgTJ6/wAzQ2VcDuVlbgADnNNkJ2rjB/umpRauKpUyBsk44xSYXe5Y5PTFVdml11FyBjggkU4SSEBmO1fQd6VrnPK99BgBC7WyB0460qRbcZ4k7knjFBpTiNDFQG7E9AKfJFl2x90dAallSiPUfKfmwfegxfMc44I//XTQlC42SRwdoweeaUYQHHI6802kJtp2Blb7wwAwPaneUrqxB4IGaTdkQ7vcj4UlQfepflwnfPU1K1BW2Gsu0bgPlzwKarEkMOQCc5q99B2sHnKcK3+sJ7U5ozkEdR1UfxUFfFsADFgen1oYbWbnJPr2otce2oqOV9PSkZSAegwKaRSm2NBCR7lUntTR8zLwRkZqjGT1sDE4wo56GpCEABBO4Cod7it1GyS8kgfKoy1NC7xuwTkdKZGtyUAlNp+6B+tAUqMZzkVDRvHzH7g6cDLdhUQYRqdpOD/DTQ5Ib5ZJUqDStLnggpTM9hFUoGbLEjkD1pVbe2GyDjoe1XcuKZI+GjLLjJ460oOGBxnjDe1Ju49RsqlIwAOOuT3pQ2QD932pIuLH7QyKQw+lRsHXByMbhj6UGjFBUsMkMDkEUKPJPOAT3PSqM2ubYcgxk+vLGmjBBLDIyOKnUizW4rOArHH457UkaBju3EZIxRqDWlhDFhhjPJOKbsbOeM9faqMLajo1BOc4HrSxgHg5x60mbR0EmwoHGADxT87l4+91plrcjhTed3TNOhYM5J5pFPTUasmSVXikbczZwVwCMikc8ndgkWxgxByB19alWUyIQRtxg4FFiYp7Dm2vGFPQnORTXIHKH2+ajUq1hhZWkA6E9eeKcrHbjIKk/lQybhGAMgDIPOfwp4j3AgjOOetBN9RoPmHI+UGlJ+8hwOKbNU0IyiUZAJAB5xQz4ViBuIAwKSZS7oagJUtkBj1FJEoUoQCVPBFNitd3HeWQSqgBuhpS/luCxDBRwBU76GvwiGQmMKwwCelBkwwRcmlYhzHycpjIA69O9RMOW5yW4q4md7kkUe9wG+6KKY7sawIBOaapG4xnqeelBeiEkIxgg80+ARxqRgsMdM1OpnKzeg05UZAK59aRXZgQTxVFr3UK4Z1JRgflORShQUB7EcqaTItqKhiGFGVXHNIxyo+U57Gs+pq3YYSw4YVIf9Xnj2zVoEIkW2NScZP3vpSjBjB5BzznvVNlDWDqFx8o7f4UKgU4LAevHepTJYzlpcLwPfvSk8yKTzjOKpsyYm9VZSEIolDFxjB9alMFqBGxeCMn26VGjFpNrLx3PrV3NOUtrlI231Dg8bcj0OKyRUk9iBiwZjjLHmpFI+8erHk0yIxa3Jgqlh0Ze/tUcq78AHCjp7002OdrEflrG24EljwSaRyQ3HI6HjpVPU5kmx77QB1wOcipC5RF3glqi1jSMbbjZYw4G09OoNNYgbex7CndjkxLfOW3NzmjDvKBuAA6k9MVRMXoPZWMbAnJpqIFjGAd2O1S30N0hx3FMEYxzmgsCijHzdSaloGtQZhge/rTDKygqgORwfp3oSCzHLv289O5NNKsXcgjb2xV6BJtKwrKf3efmHcU4E7skAY4qVYyitRod4yAMYBzmlwXclmLE8nND02OpiSR5A2jDGmn5M+mMD2qTnktRy/K+Dypp/CpgnA9aTGojSGRRnlietKoKMcAYIwaaG4tDWUYAzgVGbd0kD7y/P5VrfQwe5ON2GJOfeopIzn5en8qkt7Dk2lSASx9fSkbiQH71DTZKkJIS4cZ49KD8wRQM4OcYpWK5gWTKNgbSTjnuaVGGOPmJHI9KLBcJpQB93BPHHao0m6MykBTjPrVJBLcn346HOOQKEcqnJHz1mXB62DHI5AH1pzddox8v4/jVI3sNfGwsQc9qM4YHOcjBFWZoCmEBbGR1OaZNcLgAL+OalkylbYcoLBWbgDP8qVXy+CMLtGD6mlvoZ2XUVUZwSoxzg00EOGwTkfKKXUXoPEe1FJOTnnFKAd7LnGfTvTL1SG7ed/GRQT+8DE4wD9KC4qxIG2A5BYkcEdKiZ2ZOAFz92hRuxyb6CR7iMnG1ew60bjIeCCOuK20RmmwjR2XBGPYd6JN8rY3YCZBWpbQnfqSROVQngj6dKHYEEgEDNZNXZUbWGx5ViV4Y9z3FP8AmiyQOetU+wJWI3chN8nGemP60ZLEbSCMZyOmaexN7koViuB94cdqVEMf3uoGDSNop2Id4ZmAOF6099sgJODnvSsybCR4Ldc8jApXiy4Zm5aknYUY6bjW2pIHHQ8YpdyuuefoDWlr6hdRGxZIxuDPnkelPZlLsGGNvHFFmUmmJK4dSq+nOKUHqmck4xx2oLvccY2EgI57/SlJaRiDk4oKV7DAMKNvXrTzG20dAWOcUmY63I5F3Egk5oBIj2g9Kpkys9wAZiDuOCKTe6kqOCO/rSsjO3Ydu+ZgRgDvUgARMhwR7CokjdaIjZwE/vEHjilDAooIwe9Fibq5KCWAb+FeOelRMFRSEBzQaNke3Ym4j5vbvS5csPl2gnvUs5XdEiln39CPUUxnODgHA4q0StdRyT4JBXp0p8jjagbv1oN1JPcayIu5lUtkcc1IiqFxt5I54qWxtJ7DVAG4/dwOKRm3HBz6UlcytYQplSF+ULyaGYSPycEjg+taMErsQ4Qo4cjHHNSIcMFUcDrUdTdLQYcIwwODS5+Xb0zyDiqM02mBcsnByTTYjsA2qGJHORUMtt21GomfnQlnweT2FSOMbQT8vrRcw6iYX5sk5PSm4JOCcYPHFXFldR7Hb907ieuBzRQWGwmRk6A0k25GAUggHHJrRsp+6RlRAxyS+89z0qQHHJwARjFZmXMmxxYOAvP0qN9seBnac0I3drD4oQm4kjioZMySnGfSnfoCS3FDmSMgrgg1KrOzAu2ew56VDQncbKoVtrDJH61G7+SQCDz2HarWwr2HFA4JyFz1z0psZByW5A/UUmyW2OZDuPGV6jPamspK/wC17VMWQ7jCrE53ZIqZhlW5x6461ciUNGJhjOASDmlKqTjknPFLQpXuMldi/TJY9COvvQiFTuPOf0pM6VqKzGVvVccn1pyKQqqGIYjkVItSJGbzWym4jt61N5IBD7h83cU9SdLiMVdGPK4Ixz1qsfNwrHg9x1zVoxnqyVFEjBgMAdaXHzSDb8qgbTjqfSmKMRWUK4yR07d6VhyNuQffpik2XyiliTtG0gnvQf3mTwG9qkmSBEV8DOTkUjbQdvoexpO7JWmw1pSwIVc45A9aFckDcNvGSKEjaEm90I8ozlQTgdCacqbVyuBnk1qU/IaylTk52njNOABwMCosJPuIZQ4C+hwaUELnaMjPSixEmmxQxzk/KRz9fam/fkx90NSsNW6CZbLAnv1XrQnERYkntQyrpEm08HOCBnFMZc5wcmpJeuwZyVUfMR1qXCkAH0oHFkDYMoQZ+WnvIikbSdv8VUkaNicsFyMgc5oyxBwMj61ZzO99BpJ28HGaRSFZy44FKw2pdRqSIx3AYXtxUrFCMgkDI60WYQ3GK2ecgnpilMeJBxu4ycUxNahI3lqzAZ20mCVyVxilYq1hVBfBAPXGB3qQrs69x+VI1UboYyL/AAthsdfSjCONob58Zwe1K44pIaCAmMlieKf5ZihLLk1dwuOZVZVw3ufamqxYt8uQpxn1FBEnfUQZZyoBIJyAf5VHLGmWc5BPBHpSuZXJEBROpANOmKhVbcowOnrSLburDozsBHJJHSoVGN3PvinYm9th+5YwGC8vzS4Y8Z4x2osVcUNtIU85FLFh9oHCihqxpBXQoJVsHkHvTdyq3J/+tSS6hfoP3BQExyBnNMVApV8YBbn6Yq2NpCmVVJ2hvLIGPUGkdiwA9utSkZvsNQsY9pXBHrUjHaNu3LHoKTQoqw7bh/u9+OaQStJ8xA9CDyahI1uCukiMAp2g45qNgwHJwD0rWJnO+45g+Izgg5yKcSW6nJPWkxRuxiquAx69RTAPMkyzdBnNIp6D4HCyKeCPpTrpHVCysD6Z6UnuVfQYzZUc8EZJqWH92FUAMMZHvVmNiPaWJ5wo5OKcAJBu65IxQaRQwIVLE4znqKkAEYJ3cnqfahsajYdkJuwSV6imqScNt5PSoHzNMCxy2RggU2KViA4HykYqyJMdGAXLNggdqau6OU7eVHWlcErkiuoAXAxjIB7mmszZ5XB7Ui7MJBgrgkc5NCPvRsJnbz+HrSeor2dgmYEccnrmlTdNhQoDdfwoSKsLC7eUwYELn+tJnGWH3c4FVYTfQAS54HbNK48zBHPas3ozKSuLGmxXGefemoGkDkBjzljjgCrM0raCMh+bbjd1OehPakkBCjrkkDpSNOhNAAQcthlPSjeVJB5xUvU2WwDBJyPvDgVEhA3N1PpVRMprUF3bHYMAOpHr7UK4IwRj+a0CW4HaFZdvJpWXKlV6gZoOpbDUXB285Hb1p4iYnGcMex7U2znlG7BQ3lcKGGTmnmMgKzYAboRWTsykmIriMHIBPSmM0SIfMb73A4zVcpMUrjyQqbSq78jmozI4yefmP+RVJGnoAGWLOSozzRQ3YOVPcFJKDJAallQiMEj5vWtd9DJ3Y1EDHJ5xzTg+4Bxx2pMSt1FX5DliOOQR/KhiwfbtA6HkVmaXHAF1GTjbnBqMDbt2gn1IoL03FMi7uhH1oC4bAHTmgTdxN+WJPQdOaQJvZiTn8KCWh207fmGGPUGo2BX+IHHPFTuQ9hXd3UhTjPekKlVXJ+Yd6drGTuNyS2MY75xTQxLHk4HrQhoQ/Ochto9KWMkAr2zjNaFK9xwbyyQF696dB82A+TxkUmjfZXE371LD5f8AGhCx2t12nnmsyOYU5m8zPLk5JqMlhlegxggDmqQbkgiKKCp3LgdaUg7yV6gZwKbE4XGqSOpwD69qYzAZG7dQtxJJANzlXwcLU6MG3ZO09BTkO+pG6lT0JOetIyncCOAOPrSQSHNJtBUDGaRVQcsSRTaIs2OwWLYIwD8tNJw7YOcjGKlaDs0NEQEatuHHUZpwf5c/dXt71dxN3GyjBMa9T1J7UkRkEB6BjwDjrTZWoxlPXpjvUkShlTafmZe/ekZNe8CAEFuckYIY00ZDYAzzwMdKl6m/LYkEg2rkDJpnnHeV28DvRYltIkDA/MDz/OkjXKZOM5zioY02xV+ZCy9vvUhQOBySB+lNFtIYG+Zsggep7087MKuASecnpVakNrYEBYgk444HanKwAIPXPWi9xJETcg7RkA5zSFDKWHPPNUU0x5XADIck8UMMKp4JHUY/WgcRmQMbgCWHJ9KejKec7hnGe9AmkxHX5+CFHoO9SNjbx26ioe5ajYYkyZwAAx4UZ70jSSM2CoCrRbqWuwbEJB6N60zCq5CqTIfTqadzN6CNywOCp6YJqRwI8cn8DSuYsAMLnIwe/pSRQYbdvJP1p3C1xxKkZB+ZfTrSFDJBnjnnNDYrNCniNcfMw44p3kqXI9sgmoTKWow8KvYrz9afGokbdnn0FadCrIheIFwxBB6VOoAU5PNK4WuLIABkLuPXNMjQhTnHzHJoGlZi4ZnLbMj2HSonYnIPQHBpopt3JGl+ZQOlSAB0+U5OKb0NBqg44TkUrAghtwHrUomRHI7JK4TJ7Zp4mbjOBgjtVtI57u4uzzCTuI75p5CO+TheOvY1l1NY+YySQIhGCeeOKZIQyKTknphe1apBPUkRsYXrjn8Ke6fNlRgZzmokVBaEdwqpgqASe9CbMDOQcjmhXM20nqOj2IWyASR1FRswYKpIwORmnZlSemgMQyZGVIHJbpUm4NIpz8oGc0zOLQjugKAktuGaa0flgBehPNBbA7VyOQMcChFIKs3YcGkxKxIgUKqkfMc9aURjICkqMfrU6loicEDtnFIhJi3EjA4xVdCXa4FwWAU5PcZqUbmYEHk89P51JcRrN8+QOSedvQU5gScLzxxmjbUt3FGGA424+9mld1JA7gdqlmY0suxcck9RTfmL55OPugdqoNx0jLI5I/KoxlSOODVpXI6j4mZhtB246fSnINjEjqSKi1jRptaiFDvB6HkGlwy4242jrnvQzNRsLOVLYUYLdAO1MIPy5PNOOw2iUoApxkN3pJNrqCMhlNQkNgHIwDhiKjIIKlWAB61p8JKTHBMglhwOppgX5gQeO3FFyrajiDk57e1Jk9cj6UjRkeG3ZwFHc5p6Z6gjB70MLEgO1WIOM8Hmog7BACejcH2qLai1FOZORwP4TQyYdeA3YGtES1cNhYgbqUjhRuBUdabY0iVQRycfSioG7kEYGAO3r6Uu9jIqnOOn1qr6maWgm7AYjGfSnI+TjOe/NMkjZm3lgTjHAqTLK5Yn7wHbvUtCE8xguWPHvxzTcFgoPHuKmwuYGAOw/LheM+9OAIwzOPwpmsSOUZOVOD2NSb2LhurdTSaKGlm3NtG7+lMiBD4J5NFjKV7j3z8hxkZ5poVjk/wZ/SmzKSbYiRlDuDEqacibVkBGS3GT2pbDWm4ixIWJAAQLwfWnMpRTjr6UJs2il0GqSOTj6UDB3YAz6VTNJLQXbhQOvFAIxgjaMVNtTFW6ij5xle4pAArZBwSKtKxslpoOkwkY29e9M835ScYNTa5Mlcap3O2RtTqT6mnfKMMxGR1GKaRlonqG5A4xyCM4prAnaR0PPWm7kysO2/PuDcj8alyCpBJw/X61NzSKuQ7di/NyScUpIQADrxVjXusek5ChcDqeR2pEBVDhgWz17VLBybGMCDgnhqCdjKqgtu7+lQZ21HqzRkFTtb19aZgYIFUbJaCytnC8cU2JC69FAHP0o21IcbskPTqW5xSSjaSR24pdTXlshqtuHIyaYw3lixwDVo55IjIVFGTtHr604HKgKTnOfwokON0P2ncT936d6mX92mSM5pX6Gq8yDPLZ6A1Ksi4AK7gePpSaYtAaUK6gYwOuaJFCjGc+9CGiNjtBOOKWJyHGOFxzVkyvcDgMW3jHbinfMIwpPI9KnQpDNucqR07k0gCiRVZCCQSCvIxxmhiSJsqrkvyfWmO+wbsbsnjip1uaIaYcZYk9Og4xTlAHAbdkU2PRDGXYSMY4zknj8PekGC5bBDDkE0uhhMlKFjyAAM0s6bU3EjjBpIVhpYA/LyPSnrs3dCvHBzT1KXmRyTIHxjB6ZPIJp5G4bcZ7c09SZbjGRgchidvRR0qSNg5+Y8+npSQ4XuLJHgttG7kUyGNlXnjOa0Ro1qCsQhDLx0z60xmKsQO/OPSoSFLcevEjNnJxikk3Pt2gAjk/Sn6i1S0JxMQAQAMDA96gLliOCD0waS0HdvccwAVVAAPSgfIwOcAZyvr9KsXNYbGxCEhjjI69aAxHyjrmgNx7KoRtx+bqPenIuIwcYJGelIOWw0SbsE8elI0p8sjGfWmJ6MAjBN2QFU8CnHBLc7T3JFO/QrlTIjhhgEgju3Q1I5bj5iM9c0MHFJaClcHBbOBnimlgmGLdeBU6mKdmSs+5jwOPSovN2P8Ad3E07FynpYUozkEfKMHNIVVgu0nj0pXsYDJQd6gHHtin7vOj5POKZaFI4AYZPrSrgq2c8UFjVfJycE9qkLbl5O04pWNItbDGA2YIPTrjvTsfulHU0gaW4o2xEHb838qcJDkZ5U89KRN7CKylnABAOOOlMyFC7cil1DmuLIflO3v2pUUSYYjBFaC3YxmMbMSMg9DUzIr7NrYb0qZBZ7EaxFWJALEn5uOlSbQAxIO0DB5ouVB20BEEceWGCaaPncg5BHpSdjSWwoAYZIOR608ANgrwTQQktxNgye5qIgvwOMc5qxNq4srl49oOGNKfkIXnAHPNNIbsx25flIOBnrUkkQCt0znrUyuiVYi24GPvHHSmLG27enCEcL6Urk7vQdgAqSuWzgf40ONp6bmI5HpQa2sMJ3xDk+4HenQsFyFXPvnpTY+ZiNnP971IpWbc7AfWkkS5MI23pnGCDxSqwwM8g9KbC5JIoK7iCARnNRbSYiwPDdKm4tbg0pjjGwFz0IooByS3GouGJPAz1HanbSAQDkNyGpsNOo1z8ykdcUiYVie/piqIe4BspjPfNAG9s5yAvSlYp3Y6Q7l/LvQhUb/b3qWjFiRsHBJ49vWkO0j7uMd6FdFwsKQCM4pzuAEPcDt6VSRbEVwhbjr0pjN5nUgEelPYV3sLFkOQeR0p5jKngg1D3JUbkLNg4H3h3qRZd+3gZ71TinqU9BAxUFQeB6Ck3odjBMZ+UjPf1pWsVHzGYIyODjvS8q5UcDrVFSYF97AbSe1KQQWyOnagmIwvkZHGVPU02NAcZPNUjRvoTqqnkgFhnD/3aGVSuBwoHepsTa+hHjEZAHHtSxkY3AenFDRHKPmcBlJUj0IFQ7WGADgHqM0GUrofCPLOzd8o4PtUu6NjhTnFZvc2ha2ozaWDlQeOlICzMA33T3HUiqQCBQXZ8AY4Wki+Rs9qq1yepNvTd93ccVHImGVs49qy5bGlkwMqjbj5ie1SBlZicADrQO66CDLEtt4xwfWmR7XBKnODgHPWncrRjgViaRf4u1N271O1sHvTVyfJES8EjnOeoPNP3puPPI7VTuc9tbCyRKGORkDmkQqSBgL9anWxSjYJAxA8sA08bm2gnjv7Ur2NI3uAUcNnr3xUI+Vjkg+9UmXNWRKV3ybchiR+lKMBwmQSRxu/pQnc54sSOUS7QBhcn73U0/AUHIGDQzZalZ+Jcg47ACpVjMY2/ean0Fe4hQMckkYHzU5l2YHcc0hpW1G535VuO/1prP8AIRtwBwMdaaQc9hQTn5unSlYBHKgHHXNDQc1xqKCxLfQVIiqGY9SRjrUsHFdR4JMYJ+YA/d6EGo5SWRzkA+1JbidrDQFxwrbgOSaUvtjxhjk5qtSdhhQHsSGbOT2qXZiQYPH1ouQ9WKQ1ueQM54pyMSSWHWlYuCa3Dfu56k8UpXzFDe9BomhBHuXjA75pvlBgSTg0upVrhuwSuCfelwCwBOMVViG7DWcBMHpTlkIwVT2yRwBQ0ZJ6jW2h2bGdppQDK64OD6Yp6op2HFhHgHIbpwajJBY5yGFFmxNoUgBdoJ3DmnqGDHHpznrSBDXZFRs8+goK4TdySewFPZD6kzcwjA6jpmoOSxDjBHWknqXYYkbY+Zsp2p5YhCoyFq+a5TT6CgBmAAqQ4IORz0xSMoq25GEyMg89KeyjceRkUESVxisdxVjkY4py8tg5AI9KhmaGujL1UjHTikMDlGZjwf7vBqk9C0h0Q+c5BA7ZolG5Synk9qZaQsSZAZsZHp3p7KWIDYwO1KTLirDVIGMDOAac5DHAyDjtUkysiJmJO1jg46UrP8ysoI4waDG4R4yPens4U4B6U0MQJub1J9DTixDMAuSOKotIjjJ+YNn1HtTh88m7GSeQfepkVyskbjaT6/NS7QysCcZ/WskxpJbiO+BznaODilUnG5T83Q1ox3uxhBVjlsEUO7LISOTQKTsOMhPvxyfemRAtJjHvVmV7j5EIIPHPHPaiRfLAA54/OmmaN2IX4TnqentUofKfN/CKJJ2M7Xeo6Rgq8gfMM4pg2tj+5jAGOg71hqbkkUe+RYw4Vehbnj0qJUw+0nL84q0PcI1wwzwR3pVJjlPJrToQ00yQL97LfexyaiXs23A5GSODWSuU9iMIQwyTz0HpQismNxzzxVt9DCzuT7gzbW+6aR3JxtGcHjNZlq6HnEzF2PLc8etFQ2O6e5FGxdDwAPfrRHGYkO07lHaugpEkYDjngikA2vkdAOaze4tA2L1HOeRUQBEpzwxBAFOJLv0EeRXkAxgYx9aSMNyGJGTxVWZjZt6j0CtKCTg+9KGV8oR3znFFmaxSiRSsVVsc7uMU+IqnBBzjqaYmN3AN0pGzuHZCf1oegJjyvl7wxBYEDAoR8KTnLelLQ2Q0biSWGCRx9aR4yqlieCCMDrRdDlewgO3AA6DqKZCpEjnk44B/u0zBNku4ggHGVpVYO/Ix6GpYX7iZVO/WkJ25HXI4pGiatoRRK2Ru5PYVKIQpADY4OeO/aqTsK73GRZMeG4zwRUj9Nv3cVSHGSY2PEYII985pwbnIBGB1FKVy9LDZG3JtUbnAJo2Fo+TtJxkVFznknfQY4PUnlTgD1ped6sByeMYxigtDwDlckqO59ajGQ3qpOMY5qyiZQyA52gH3qLITtg9frQK7uJt5LhscdPSnvMiugc8EcfWhq+xTlFCqN7ADjGeabFG2z2Y/ePesmrEJ3d0AIVxkjGegpWj+Y4ICg5IoNGEh3gbTwBxihOEZCOfaqJ3EAwyA/dP8VSGMbsgAbuMmnqPlSEfbuOemeDR5YbPJPvSJv0ERw2OeDTxEMoM4GDz60FK9xrqNoAU+1M8tQwLjnrzVRHPYUY2kgdqQnzI1I6Dk+1M5kkhYwqvyeByKkMmXAbp1FKx0xkkiDeWB2jBzjBqUltyYOCeKexk5XYMCjNu5PYVG7jO315NTuarQDlmQEDg5Y04EO2eAxzyaozbuJGhMPz8gd6cMyqOenAP1oBJ3Gh8L1IFBmBXB788d6hml31FaVgTszzUiuZG3n8c9KEG4xVUMQT8uOM96dlSAOmO1NhYRmBGAB64NIPmGDTsQ73GY2HJJA/2qeR5YBByppk3CH5Bxhc+1PyUQ4GcnFJ2LjJi7lVQR8v8AeFIzrIdytjP8qmzNrq2ojMC3THpRAgmkUH+Hk07WMHqNkbllx7g05ShRY3U4bk80tWGzEkT51VqVMANkHnoRQJ26guMs2M7vX1pRHtK5AG7gtjpVXZDsRgFnBHAzwKk2neeeKGCeojRox45+tOQbMg5K+lHQ0Xca+MEg7R/KnoysFBJyBUl3voGwSNzkAc8d6U4AIXnd+lGpa8hGIZc56dSOtRAtvcgcf0q0ZTeo5vkPAI96bs2IAcA+tBG46RsgkdcUhkXqScjilYTQ1jIWzu4z0qSNyI2GACfamSnYYMxlVJ3YH3u5oOCgVTy3T609h7skijPl5JG7v7UAnBXPB/iqJMtLpcc0R4G4cDgnvTFZiDnkjrgUlsKUbMRiowQCCc5yac74jJHByMUah7oEAxhg+49R9KY0Jf5uNveqvYiWrHlNqDnnPNPLYOFOcjmluaRsiOJVbKgd+vpUg/cnhycd6T1NxjsQ2Sc47GlV2K5GcEd6SRmktyQHAIxz0NNB2SDAyOmBV2IbsG85OOR7etOGUbdjsc0iHK4zO045zj+LpQpUN9fQ09RJojaQ5AB4PJp7cjrtHaqQXdx6oGXnsKjK87SM7u9DNbNjpIGPQjJ6elNEeyMc5PQmsm0WlZDo95cDjGMUKzKw5HB9KExRYMHMm7JGexpqsQ3OM4/OtL6BJNsewLL0AB54pgX5sDceM1IPQlwuzcfypueAhGCOpqb6ha4x2YnaooVMDIOSOtUyGmSBd6cHGOaKybVwsRqeBuOM8ClcMHI3ZHWtwuOYZcc8etREE8ZwO/PWgWg8spTGSPf0o3ohA+8QOKViX5CI+AGZd2T27fWnyna2G+93phEDGN+4UidMjC8dfWlc0aZDt5ZTg8cinJgg/NtB4FDZHkOkhAyCcY5JJpmEWMquTipTbHZXIwcsVVgzZyRTyjIeSOQapmkdByh3bBJxjg+lDIUYDG5j8uT71DdiZ6ocYwDhuR0qLyfnOCQWBwBTUu5FmO2bZBkDdjmlyD0PzdiaTauJqxCxYgow5U5zUiydzxgcZ71b1HFoE/eICTtLdqQk55G70pLQp3toJje+d2MdacTvPyfMcfdz1+lUQnYTzTIjAjgcHPWlIDt8vYdB3pS2NFK49iAVGOD29KAA27PIIzUWYnuROoO7aCTSuSxQr1HUVSFdirheAR9aaFBlDZziqC7Q4FmGfUjmn7tqoCMnJoM7tsh2AvkgDngNQ8QdMkfMKLjHRZATcx345HqaAjNgscAdqllK4iYRguR8wpWLBTxk54NI1dmKHwnA2t3pqDCkjof85o21EvIQICMDLHNTZAHpgd6d7muiWowsH6HNIw2gDeOe3rS1OVvXQNuMZGMfzqVJjlBuBHfiixtGTI/N2liVI56+9EwLSNzmmlYqTuJGTtKscj6UBQ3yqeD14pNmErco1IsLtHNIA7ShQCAvcjrTTBakkcgVW3KM9AKeflQEcnFNmqSY1j5i/MCCBTFhAGQN1CYSSEOR0OF7il2PGOcKo6Y6mrMlG4m5mIJwEHYUgZZULA+5BoaLHDZIhIB5HSlO1iu0g54PtWL3KtcdkLvI57cUiI23PShWQ1qKVxwTkDvSNHlyw5H1q7jaQeUsZAx83QfjSROpKsQC3QgUxCgKSUAxknFNVmdSehXjmobM5rqIhzgk5PpmnuWQHBJ9KpEQH4WRTtHamPHtQDoRRudN0kKCWGMnbjiliGFK55NKRi7t3AjdwRhgMdaiBVY/m3DByCDzn39qnUVrsn3ZkQthj/OmOwO7jHtTNXsNjJCM3JYfdApWdw4HOCOgqkcoFSQABgkGnRSsoCEHJI+Yjim1cd7DiflJzzuxiozJglOSR6dqi1jRyGhvMyMABh1pzlsgdAeMgVZD3HBi20gZIIAH96gs0ZIbk9DUs2TsNYnY20AmhMYyRzntQyZXkyWVt0i8qAO3vShwUycDHBJppFR1IwcHOOgwMUmR5Ue4ABqdhuIhZTyM8elKSCoPANOxKiwRcgJuOMYOac0ZVeD9BSbIsxfMJzgYz0PrTVc8A8Y6GotcXUCzABm4xT4F3CQgk8ZNUi9L6kYYtHjB2+opxUs68YA556VLJbS2HSShcMT1PSkUbpl7e1GpN7sd8zLzwFOfrTEBdGPLe3pRodC2AMSQApDZ7elKy5+bbxnmpZN9R2SV3du2KYQXQt+dWhu3UcmCQFOc8c9KRh5Q4+Y5qroxly9BsKbXZevf8afvYjpg+1Bmm+gh3Dn0HIoDbIjjnnt1oC7JMbog3y4PNHmb1CnHtmhA2xkblHGcmiRgzYx0PBNTIqEmS5ZAOckcYNNlAI5yynpUHRfQRgBgANn2NAI2sr9TzkcYqWRzagXU9mAH8VOEI2blI3Z4zVq6LVpEbuckAnJPGaenBYHAOOKbDqJDl0wxOR0FLyW7jsQam4x2QWGylkOxW46/pVFdCOPBcgtgY6gdaKlmSaKqTOyqAOvrU6P5iY24c1tYzhcfvJQhlyfWo1fK4wM1Ni3oAbAxg+lP8sKjAfLx1IpvQa95C+YojwOWHU0gwzjcuQRnHrWTIYM6j5QxbPFLtBXqQV7VWppa6ImlBckdadt37W44OaTZnyrYSYbwoycE8/SoiuZBs5U8YNNMLWJI0CckdOlPLFsgnLDjjrTOiNrEJdt4Xr7U8HLHcA2OgqWmZTeou4b2wep79qc/yycEEjvUjTdhvJJLd/Skkj4XjHfOaYuhHtZSSflPUc9aeLfeATnkcVaYldjdu3I/OkZBtG1+T2HWr8yH2Axglu47fSllABAxx2AqWxbCjKkD72RyKCwYgLwKW7K2G+Y7uf7qcVKjEEY7EHJquUqMiNrjdJjHGT0FNU+YRJjIyMAUWsS22ybqSuBxyaYwAI/PilcckLGAELc4zTUIY4IO00iEhsh89VAbKjpSqN2Sc9OaQPcfuHkoQM45A9aGbcqsOvUr6UF3shoYMnODSKxJAVue4FARY7CcB2KjHpzmmDMZPOcdaAlZdRU2hF46UF9747dT700Dd0OyN2AMD0zTWcAj1zTsydmKE3uxwQDwfek3iL5AuPpQuxfmIZDnORg+vSpEj2jOfwolsNbhMfnOBgY5qII24HI2EHr61KFO7HxtyP4W7c81Gys7ZyNucDmrJViSNCxORjAxk04IAQN5+lK7NkkNcBUHJ780GX+6OAenrTtcmW9iNic7jgc9KDukcA9O2aoysOABVlPrg0MY4kUHPoMVLbBDkUt0OB0OaMMDtH5etZ9TdJ2HAF+SNuOx6U3zGO7HQ1QN8oNIA2AP0pwKqwXkLjn69qLCbGKxOAW6HvQud2SQD6g9aATvoSiQMchsluKaYtodRwSKGTNMYFw5Y84A4p8nPP3M1RnFMRPlVQMkt0NOJyFBALdzmkap9BrFlOGGFz1pd6gjqM9CBSsmRfoKNwIzgt2pW25H8I7YqGXFdWK4Q4O7LChlAIwBnuDQ2W7WGPHtyFfcf51GHduSpHGBVx1OO2tw+cKig4YVLKuANp6nANUzRLUWUfIVXbge1QNGzZyxOevaouOQ/biRSDgHjGaeOFIPBqxKKYxlYgBW696Xc2cnnimy7PoOHAyFxnqaVEUksBnNZspJ31FO0kAKRjilCgkjAoNNgDAY7dsVFMC/HbsM1SYm7iCMICRkjscU8FRg9TjrTHHbUUMDgnkg052xgg5J5x6UmDXUYJBKpUqwB4ye/wBKVWyo+U8DGT1pJGTV9RI1Dvywx6etPlO9SAAMmnewJXQ4MSBkAEelRkgYXcBx61F9ROy3GNjauMkfwinqcyZOQcYye1aCTTehKqNypYbfWmJmOMKFBGeuevvUNXL66jjhJgyls9COwpHACMjA+2e9RYBDhcLzjFOP3ccE+lbICGMmKTdk/QU9i7OMEjPPPSh2MXqJkA4CnPU5p7KQudwANQJLohDGVkZNoYFRlhTWRVI24X+tUmJrUVVIUKT09KGCxYJ69c+lU7kWBtqBcck9D+tOAHls3UHpUM0hoDOcYJ49AKXaTJuY4z8qp9aRu2wVioxkHsMiozGU6gsc+tJESuMKHdnJwOxqV5i/ygYx6VpYmLaDBZi2RkdjSnjJbr1+tJuxvEaDllXG3PNSbfmd3IxtIGKzuDZJEBxGFBcjgg1HIJPmDjv26U0CeliNSEA43+o9KKqxHMkQBQcYzgHtUqvtkBJwOmfStGZpNO5K74BG7cPX1qJsOR1FSXKV0OTaGIAJA5z6VO5BGSvA7+tTJhDsiIx/MDg7exApsqmKQsuGOaz3Jktbj4WDEngnuKj4MxG7ArQ0i7oIwpTHA5xz0okGWYHAI9Kl3uDSa1BQipgE01QflAA6Z+lCv1EoW2Fkcou4gGg4Egft6CqK5mnZiONr5569TTVfdIx6DuaTIlJX0FZsgMOcjg+tKuerH7vNJIVxjMGdA3ODuXPtSlS0TDLFic4J6U2SwZSQDncwxwKcZGCAscHnAFNGkW0hchi5Od/bj2qNUyi/Kdw5yDTZGjeorSfMygHOD8wpCMbcnPepG/ICSncYAIwaeqhVYZ7DjNNDUU1qNGAT2H8qUfMOWJA9O9UQxjIM5GaASGAPAPUikwHom1PmPI6570jJnd2B547Vn1E+g8hmxghsD8aahMbZySB1NUawQ9VUykAZ4yMVGJMMHwcE85p2uKSsO3/M2B16UwsI+W6kfnTWhW6I8N1AwD1FORkQ7h1YdKZnsx6MSG3DcR0NGSG7c+1QzS10CoctwMdTSsigLIP4v5UJmVraBtUSKw5PQLTGi2tnaAh6c1VxpIVMoUXBOfTtSklGPO7J6YpF3dhpAaNg3TdwDQMxxgjJ7Ghk9SSQ5C4+U0wj5sE4H9aEU9R2Ffq209zSoiyFwc4B+9/WrZXKhvGepOeh9aAwGcjk1FwskOKKyAMc0zd5bJjgdKoppMXyQz55Jx0pjRsCxwcjvTuQ1poIihmPXIp8rIjLuwc1Ld2YdR0ZCK53AcdPWmq5KtnpnikzZMU7t2PXqKUnYCAOlItajQpG1gBg09wSPVjjpQwaZBIwjKqcBT1PvUqqfm446NmhGTEHDEDg+opygou7kAt+dXcVrjQFiG3JxnJBp2TMGDcK3T6UAk07DdxWPvwQBUbSMZFGOM8mnYqVupK7BmAxx2NL/q/mK8jpiswTHrKUX7p69TTVJOCeR6UWG2PZ1JKgAnHI9Ka2d2B19qegXuNjVtzcZ+tPJBUNyD6U0lfQz5WICCBxjd3pOeQPu9abNUrIVMnOeAaVsMDjJOaxe5MtdyORihVj0HGKeGG3aR+HrWq2FFa2HKiAdTnsPSmyBgMK3PQijc1cLCBtoxgk1JuJTYDzkZFSxJ2FQZLjGAB370kKBMbecdSf4aluxe+okkf+kFl7/wAPpUbOU+Zh7Z9KcdTOTFRsnGOg6noakRDtU9QfU1q9CoO4xoghJBY98GgEEDI5PbNK9zVoDGAyqDhT796kVSd5YkLRczsOkCF/3a/JxzUcjgliDg9ancL22EWQMo3Abz2oChRnG05xzS1TIklLcXPyYQAurcjNR5z2xz265q0ZabIcxwQQ21j2zQjgOc5X/Gi1xLRksWCCuCueSc0zy2BXJJTHBqdEzWSbVwibMT56k9TTootr7s9uBTQRjcc7/dwnbn60mC+ec4qNimhQm4k9MYyaZwECgZGePrVJ3BRSFRg4IPfrzTHT5dvIHQEmqtZkWuODbNmRxmn4zHuABOeh6AUMeiBjmPk+496Rt0hyo5IzgVOgJ32GjKZY/McU4MJBuxzjikyugAHAOBgdaNv3VOcE1F+hk7i7QcjoPQ96ZsCDAWri7Fcul2LtDDpjHWnyBSUUq4UgjNS2xpxFwhYKuSAKjmcBgCMb/WpvfcmUl0H7zHHgDLL0INLvZ4sKMg8+tUkVBtkIjLurHjj6UVpcbg2MiTK4LZ5P4UrAuUG3jv71TZi7oew+ZjjC44/wpEZWX7mD0xUFKRHjAyTj2qwmZAADn60nYcUNDFCBk56YFIMZYk/KvOalaCaECKyjHBz1PT8acseRng5HUdD9Ku5aTQioFQZOAOg9aYxY8hck5P0pWHe2hKmzdydxxQsahm5wT0qOpaZASZnC9CTgFaRwN+EPzDqfWtVsYSYKf3ZyOh70qqFYgdPSpYo6ittiHJwR0pIuVIPLN3ppGj0GMCDuBzjoPSpFb7oTnHemzLW4xYxufBI3HkCpGCmQYG84PXsaSZsr2I13Allwx70MCVxyM1RloKmYyGwcnvT3Ql8L0xxmpZa10IWRiwJUFRkEE9+1SMpLEDjgHFFzWOwbCwJ7VGRuAQggHkY71Rly9QYAHLZXjsKduAVemB83NJq5EvMdneT+lO/gwSfM/TFQ1YlDwMIrcjPX6VGXYKVI7dqEdCi2iNcq/JwB2p52JGSDwxpvyI5X1GGUpJgcqaFPmM3BbPOfemCk72HRndkAkse3emJH5andwR0FBco31HKflBB2+tOLgxgcb89e9QxpaCP+6ixnIB4Ao38oO3cmqMmu4EBiGHGOnpTXZuVOfxqlqJWRJt7nqKRhhs5BPWkym13JNoJLk/lVUllYLvO0nOQKRLatoxXLSONvzLmnsu4k4Dcdaq5C3JAcjGOnFNdWV12nePSi5120GqGyCR+FPf5fmzn14pGLTG98HGB0xyaCTJg4B2/pTRd2KzmP396Unq3rwRTFfuQy7cPhCrDBBHcUACQEkcdalmHUcOXbJyDxxT0UR7x1BH5Urs2ikhrSCNyAc7R36mpC2QAAc9xnpR5jT1GNns2efu07IDZPBxQU3rYjfChh95uoApyFWDHkAjGDQZtdB0ZRjngZ6Z6GnMm8lScBeTj1qxxjYYVDswAx704ZVQNvIqXuirO4xwu3cetJtJG7rjtVEyQsUechqeWLAZJIXr9KlgthryOT83CjvTIm2MVGME8U0SSA7WODg+tNaT5gefQj1piu0yVBgks2BjioSpJOTke3WqTLcdLki4C4DBR3pxCDcoPy4znNZtlt2EJO4f3MccUinCg/5NTa5ncRj5rYwFHcU1cEqW5Yc1SKi22SIu8lsYPtTgoVlI4A4JpG7TsLkhuaiBZw2OGwQKDB9mDSYyBxxge9PQiOIsflJxkUmi0+wICil88daawDcYyD+lNaGUh0aYBLNhV9e9Fy6rlyTsXqKerZUbIQNn2yMg0qqGGG/OrtYrnTGqux8EfK3NAkATJGFwRQyefWw5m8vAI4I4ApF4YDBINZjcmJkE7sc+9KATlSPpijbUNxUiB4JAHc0xgFO0Y60XM3F20HBNkgJGfbNKqqXfk4yMAdqLu5nZodHtI2+hyeaUqMkgkA9qZau9xiqCcbeh6VKHIzkfQ1LRtGyGyvlMIMsRzUa5jfI+Vu9FiJtXJfM3HhgCeDQcYI561ojSNrCRRhXz97PFLKp3ABgR6U2Ggjkdxsxjkd6jCYUkcnPQ+lIiTXQdvbC46CpEjJYv8Ay7VOhMNWJKNwAU89/ehArMAOo68UHTbQfhNmAcHqeKhGWDjGeODSOaasxN2AAc81KWAx23eooCNmMKvtKgg85pGy5QqMjPQ9hQ7IiV+gOCrEYznvTpcEhu+KjQm4KD1HOev070KXRXIJLZ6EYwKpajTaegZVkGScnnn1oq72L55DWlwjEjAPPWnmcMoAIzj0qXqKegikuwXIJ9e1MVPKfDNj0J9aa0I0YxssGU85/i9KlXpknHbPrRI1gHy4xnYB+tAIVthyR6ioQSsNbIYgdx0pY8pu+bJxWpPUiZ/M3bhgr29TTwzbS33fahoWzI1mVpeBgnjJqRnMyYIIx0INRbuXzX0I5PMVAACGP4UKHO7cNpAyc9/pVXj0Ml2HIoKjjkD8aaIyhLDjvikbRQKRISfvHGcU7YzpnkY5qi0tBm0CXa/fpzQ2EbcqksTg4pMwa1HAeWSeqDoKaAGJ9+c0lYok2ldvH3qictvIB6VWjJbsSec/llOufWlchF54yMc0rGid9xQAQSCW/wBmlVVkZiOCeaRrYZvU/uz1JGKbhwOvSkS5IkwDg46jFRBAhVup5FVuYSs2KpBjOBwo6DqaVCW2npkdPShiV76D0cDbk4I7U2eUhwwGQQRx1qbHXG1tSKaTBTBByAetSLGxIJxyQRVOwuVsayeYCenPNTLCgPBwfWobMbWZC8JQnJxn0609vujKjcF2gjqM0ItJkMoLLlOPRfSnbQqqTgnuPemybskVtuAecn9KjKLk8cdaSHLVDlIUj0pWO4EEZ75q0ZJ20GEAknJ4pxiy+T8xx0oZLVxGDDjGFPWk8pHUKchCDgn1qRcthFT7wzjIFOLAMpUfNTFrcVHZDkDJyM0jbjn0HSnodCu0DHG1T1HXbSspVXyDtY5xSKauRgkSb8YHQe1TINibsAqehqiU7MQrkZHG78qjAJcMenpVIbfcc4BdQGIPUcUEfIowc+lZszs29B2D0AIFMOIyWyemOelOw3oPTbtZhgsSKaZGMRYHcfSpsTfsCsrxddpA5NPkKgjaQV459aXkUmKpVnIx82DjHpUcpLtlPlUjjNGzL1ewAkL82OMYanHkgkcnqfWrTGrrcRxt+6NpP5VJ/rV6nNUy07hJADGTngDP41FC33QcDj86ncTSWo4ShRg9D09qVmEcfJB56eppGLa6CBCyEkE8fd9KjMRiI+f7wqibXdyVvlwG+7jrSNt2lU+UjpmpL66C5KqCxDHGOO1KqgnBwfU07mnTUGAHH3ieDUZGZMg9O1IyauyUBhEpZs89M9qBtJJ28DoKdi9kI0asucDcDnGaaSWl3ZyAMHFIE7CqQChHTnGKFIxjceTyM0tS73DcofGTQuVBG7AHY00Q3bYbFGQ+AAN5HSpCMZDDkGqFfyBhlsnhfSk45JxigTdhVYyEY6d6WRNyhgR7ZqGxXuMKuuCSOTzihckHjp0q0Q7jUfexIOccU9olbk9D156UmwjqSKB5YPUL0pDG7EBPmB6+1R6m+trIV+YmPfoM0yMZC9cnrSEvMVWL8kgAZBpXKKw4yOOaLMH3HBvu+7VHk7sn5dx9KDOV2O/vPk4HpQHAYgMAPaqI6ijgHgexphk2sBk470WuaqViUbWb5ep6U1Rl2PG88ULRifvDGySBjp1I7VIy4yCSQOAa16aGsIpEqughYAZbHWouDjHU8CpsU2hrDIxk4J4B7UrMCxGAD0GKViNGKBg4KleOvqacGCrxjcPSiwkrMQoskYYEZxzTgjbASRkUjfcaUwwyQT0yPSlAYhgPlx096RjONyJAVcK3PtUqRfLnPT1pN2M1BXI2hYtuDbSeelKd4HzEYHXFNSTG11EEhKfMSSozgUhQOql2wv8AdosSt9SYBFf93u/GmSOYw7N8vQUJFu1tCMbZAqsBgZwaKTvc5mx5VnIyPlA5qEQ5fOPlzx7U0zpnC+pJMvG0HKnqQeaaItypnGFUgmrM27CodgAfGBSuwYEjOD0oKixNq7VLNjHX3p5YRfN1Y9qk0l3G7yxBIIz3qNnVjsAyc96tIy3Y8R7ZEb7248+1EqFCcgFfX2obsWo2Gum6RSQBt5NO53gdFPepYpDmIdskEew7VEZgGxtOMjmkkjLZjkcLyEAzQW+8SMYHShqxsmMWPBJB21IAwHQn2oepou4pmYgHHXioh907sZB71Bm9WSAKznkjI6EcZqPBBbk8+9NA9hwbcUJYD04ok+fIB2+rCruZXTEVTs5b5ugPrTJCWwc5PehMrYef3fzZALHAApvmEcHjHBphezHlgwzgDA4puGyMH5iM4qGa9B/mZBBOD3o2+ZIFzhSQM0kZy1I0baTxnnG6pFA5Geepx6VTHEciKx4wHI796hZVGFRTxzQa3SQjgOdxPTipQN0W0kgVTY001oJkMmM7gvT2prSbEyOSeM1nYxkmhrFl2gnkdPank+YBnl89fWmkZJsXaA3B5PUVCoxcnd90kYFMt33JS4QINvAzzUcyZYDO3ihaDbUtx8YwdrZK9eKahEjjcdnzYXb6Y70PuaRQ7ase4LyqgdOlPjcbiAuc9M0MHEZI+Tk/Nn+GmKwyV6Ac0jNxsSKeV45PemyBhjGMnmqSM7dRonbZ5fG0nJqQ/NksSW6YFU1YuMgzgncR6UoJxwcgCpaNk0NwArHoQOtNhygHVh3zQjPqSLcFIWXb8ppBtPIPTiqt1Nb30EBJLbecdaUPgE46ipsZybQ0vuUYIX3pjqSjK3cZDelMxcr7joBvlRTlQeq4qU7EZlxgHoCalmsUrEQTeSOASMkCkhbcVBHGeKTMpLUkEaxFSerE8npQpD7jgjsDSZaGqCqAld+3n3NStIGRgUwcZFSjRSsNKhdm4cr0oBySMgH0rYbdtgz/AAkjFJtKkEHpzUsbdxrpgnnk560rxOxVd2CRwCO9VdHNLfQEZkAUnL45PrT8lQGADYPccCmtQi+4KAwBPfJoRd+38qT0NbJi7NqbTnngYqMB8hiCVB4x6/1qBN9BWJIV+QAcgDvShSwyBgEc0y4K475s4UbgOPwprN5ZK4GegB6U0XNASHc4429R2zQXwgX3oZnGy2HRhBvJ+XaOB601MNuGBkkVGoO3UkUbCxwDnrx3ph3hTjgVSG0IRtUE/jSMzjaVGcnGPaqE7IdLGBgk8ZpJW5J4bPQUXMnqLtMaA8H/ABpAQ7Lx3556VF9SNbjWB3yJuXA6YNIjEOQxyO/sK0vc1SHleSCSCe4pWQrtcgkHjI71D3RTFQnIyMLkU9ZTuIBKZ4BHWiyNIOwzc+WRR+dEYIVB97j1osiZN3HKhVMZyTzTG5YAjPv6UWGncDIQxxyB1NLGwxvboDwKloHYkkyq5HTGSKiRCQTjGeaqLIa1JzEQF3MAoGeOuaY6FlVwASeaLobQ2IkAsUx+NPJGGyNvHX3oVty0hoConPLdMilkyM5POOMdqoPhEWRcg9DnBINOZgHO3kZ6igz5kL8rHcPmI7UwgDJX5W+lA0SBTnkh89famsAGIxjI4IoK0EYqsYyu7HUikD7hjJLHnBPSgT1HqpWEE4LdME01WbBbndUszZGWw245yAc1Ij7iVZcDsfWixcbbDC/O7IwB3oDB1TaTzgkGkCSuMJbByMZPBqZSfLJ28gYzTZoOyUjB/iJ4NNyz7Sxz2IoRnUb2IpI242/J7kcGik0ctiVnwzk8qOmD2pSQFJAypA4pJHY2NckE+h4puzCAjq1Uc71ZLGyx8bRnvQY8jceBkUG0NhMjdkYIxxTWbevzcYpqxWj3I33KWJ4C8ADrSxx7lHTP61oZK19ByvhyM44pzHJHO6oZqnfQUhUVhtw+MrTEjzz5vA7is76hKNyLzNjEjJJ6Z71IUDyhsbVHOPaqS6mNugLgMTgEHgGm4O44IxVFrQVcqNwOfalMpOB+JqGaXsiCaUpsODjPFKVLZJyaDnvqOd9ik7voPSljJeEKVyTTehTdxYYwqsMcjtT9wiUBvmHoKi7YopJjCiyNySuCCBQmC+PXPUVd7IctNUJggHgDaepojcF8FQxI+Ug8ZpJ6CW45kKLgpxjgimFQSccH37VJ0aWFyGUAqAc4zTYlIQYOeTwKpMyauSbMAdz2FIq+Wdx6ng0MrlSEyQWbIx05okRt4A59aFYTFIOfmzwOKZkxqobof51VxxaQ9Pv8ttOPTrSYwBg59ah2Y3G6FK8tx27UMyxooAOSce9NIx5eXcY0pBYkYJ4pUXc270Iqth25noKoPzAjAHehwgVQRgHvmpbLdiRY/lwxwfWosqHIUAKehovc0joO4KkrzntQCcgcZ9qXUpsZ90En5j6Ui4P3R1BB9qpGT12Hsnl8dVGMmlO1txHUVRnboRqoaQkHOO3pUnPJAycUDUWiNn6ZTaCDSnJkAU4G39aWgSYsaswVWIx7d6Vlw+BwPShDgrjAC23HQcdKUfIMld1VubNdRwbcCUYISKEjOzk7j04qWZNpjJo9oAAw3enCQBccEdPr71LI6jPNWNgfwpz/ALwcDaF75oS6mielhFRVwTnI7ipIIySdo3beeRTbM7PoEjiRgcYIqGI43N61PQq3cmYbHAHzHHX2okdWUbjhUOfT8zUMG2JcKZMkMCM560YG9WxyKtMz5tR8sYkiK9PfNRxuvmAbcEDvVFOwu0Ioy3Pqajcs06NxgKRkCmhNdhQrKCSfTpQsLRTPsfMbHO1uo9q0uSokyMMhjTQeMkcZ4PrU7luNkAds59/u0ySQ8nB696XKK7HHLNtIPPNORxIijG055z3pO50QsSlFibiTcTxtz0qJPmd9wJ+gqUi5W2GkHsNoH60KCFbOMEZIqzO1hXC7f9pQCR60MuQSuM/3TSsZyJFbKnGMj1pu4lQep6YpFxWguCZFGM5HJpCQuC3A7GqJa7iMoBJbdgjnn9aHiUNG3bHFDZm0ug44deeC1Rqd+FUdsVmtzOzuOhXEoyN2aUxAMw4xmrvqdUEhAoxgcgdc0uM9csvQAUxTERHO5egUY5pFi2FCG+YcdaV0OK0uKrHceQD1pEmMgXOdveloZOTHDPmE87OgpXHfIIPQ1RcJLqN2gN1JzgHFDx5i+ppOw78zJIRucbulORwJCuOO1QjRJoduyDng1EF6kt3q0Q9WOdzJlW57A03czIVxgDrzUI0iO2q4znjFNbs2c44wTVXJqIdtyGbAxjmmbsghRtx0po52Eakg/wAJNCOBKwbqKZauh/mBTz0UUqjzec4HYik3Yrd6hISi/Nt9qj480MD8ooWo20h4+YAD1zn0FJv2gHAAz92pMdL3EjxskKgfOMHI6D2pSM8BtxPUmrNo6ihOMBdzYpgAQqpGD6ikaKKSuOAz0Oe2KAu4FSSV71LQ7jmKlUwPmI5zQqD5QMKemRQZTsxXfY2w/NtFFSxKKI0cFTuHU9achB5zndwPaqdxKWhGilpSGyD/ADqUKqkqQPX6VVwUUxZITG288gjgA9aYrERFmX73I9qOg+XlEPRgOe9RKdv8PXmmiW0PVgUPGOaUjaWGegpsdiMEPuODz0pyEiMMemeSe1SwsEj4IKtuHvQX3rx9PpU2tqW1bqIseSAefem7mYL1CgnmrRk9NENSYHbweP4qlAXy/UjmmxpibujHGO9O2g4PUHkVmy3qRu5Mo4Py8gZoTn5VIDHkj0pW6nP1JDCpXBOQeDSyAxqmCC3Qj0FDd9DZrS4wSAEA/cxgkHmmOw+X5QKlaE6Njym0qQ27PanMNjFhgD09Kq9y5JJEQckkjo1PjBPA6g07WMOpIySGRVzhQeaiwN3y9cmkdC0BzhVHQ+9Km5SgyPXFMaV2Clg3GeaY5KqcDP0oCWg6MgoAwB9BSs6pGx3cgjt0pkNXDaWYgtnPfPWmMOCrHHYGhsaXUkcFlP8AMU47VXJbJHf3qUaWIzwAMH8KBJhuOSO9UxW1ByFOApYnrSq2zgd6m4noMDhpMDoQSfenngEuPlb7tIjmEaQqHyDhvSk24UYzjPeqK+IRVEaALx3IpR91gRnPQ1SRLk1oMJYup25U9+4qULtwMge4qnYVwfJkbPTpTVAUNk4ABOQKCd2KrZcfMCGXPFChypOeD0rO6NbPcDhRhs7scH2pEwoII3ZoIb0FG3KkggHuKTBZwx4z1FBUFoC8SMo6H3pHJ8tmXjHHNUmLUDwvqQMdaQF03d++KGzNajVjIBwTk0jDC4PPsKRsloIsZMh6nJ6VO3zDaDye1ISVhpPHrjqKlz5cYZe4OallDNy+575NQgguSAfbmqWhnLyE5LDeG54GTxVjAZckcDrTkRZgso8wMq45wDSDcjHkHnvUJGd7MezqqH5st1wKZkOQ2CPWrSNlZhIytER78UIN3UkccVQ5WH7QwAHJ7kmm53x5XkHtSQJW2GBto5PB7VK7bjzx6VTLauCAgcjHvTWOWDDlT1+tIFFiyIFRWPD4OaaQQ21BubrnvRa5TstxWfeflxnHfqPrSxsyg4O4+1FkZc3YQA7juJPGQabuLOQB+OOlBd+49smT5cHPUigJ91Qc8Gi5nNPcRWWMEbehFK7iMEnAxwDStcIsGOMZwT0zQJMgluVH6UwbFyXH97cOBTNqqiKSOOlDYmIEwxO4jn9akj2owIwATljULUSXUbvJuZGB4Y5C+g9KmDliVwMketUzWLI9xUgn6Uq4ypA7dKplDgp25B6dqaylgCeD6VBMm0RM3PGD2PNOEK7iefXrSbMN2OJUAc8dPY1GVLx4U4xyc9DT1BrsSgbXIVepBxS+YSpIACgnApW7lQbuItwYkBOAARkUqy75Mtz6iiyWx1OpZWB3Xax4AB5z2FMBUR7hncSDnsaDBu4A7wmCTt5x2FEmdyd/elcqKsOKNGoUYBoDtKeVwQOCKfQ0eu48j95wcCmrJuOMADoaSMWtRknDhvug9KlHzcFR0qriV0xvJ6ZK+lSbWHP3cDNQ2NpkLSbuGBINJ5RDYIwvUe9UZuVxxbBB57ignY7cZNNCQqoVHA4605fndTnHXNUbwZEpcuGL5fptH86eN23aQc+/epujSU7aITyywOCB9DSbQsa88k4qr3Ii31H+Y2w8AYNN8wnYSQwBzQ7Cb1HrIXywBOfaioNlYi+YZHB7YxUqbSuOCwHI9KppnMn0YjthRj86ZuYAnggjGaFoTJ2ZKYzvG19wwM5/lSSKJBsbIXqQDTKTuhgbackjGOcUnmtkZAPrU9SHKw5iGzyAo52+lMid1B3HKk5JNVoWiQcjB+XuTTXXCHBzu7etZo26EZAIGeOOnpSKFQKTnFaGcrC4DMfT600OHPlg/KOlBkmr6BjAK56MCTTcneSBx65oKloO3chNuQeWNOD/ACY6e1Fg5riq3HI5zx70k4jjZnC7TwRUsSHk4TpjIphQb+Cdvc5pXNLXEEQVNpx7g09bdD82C3GDSbFypMdIj7SpOD1461FKxJyQSMYzQrFz2EiTajDbhv4felXMasclfp1NNnNezJCSemRj1qNJMMeME8ZpKxrzCzKyk8ZPb3pMtgbup61ZotyWZN0SsAVLcY/rUIIXryen1qRT0EKhZCDjdjAPtSYWNSNuT9avcwvZj4zvw3tmnbVaMbvyqWbp6Ee9ioHIA7+1LIQ3zr90HnPemtBKXQevyoeOKau3ac/K2fzpmnMhsYJPQYB556UOd7EqPlaobM5O+w4HsAASadLgxqvoeaTsKztqNRjGxLLkEcUclmB4J6VdkK/QazeWVyCWzSli785BHIGOtUkK7vYaCSxJAWpfLDKOe4oZstVZiq6njGCO9Mdz6Dr2pEpJbChtpOeMjGT2pu4lTyCqnGfWoa1BvQAGZtxI254FDoBg5BJPFUmYt3AjZH8xPPU+lIrliyA5UcZ9aZstNB8mFGE5b19KY+cYI3kDtQRMIOFOEIY9M0HO3B+VuvH8qze5mtxAhKnLYBB4pJUIVfm3EgEe3tVrY6FsSIArHoFx1pxRTHgDg96LFKwzeQ2cYxxk9Keq8cZxjmkYt62EwhQqemcimqA/JXrQW43BTtlAIwuMZPSnOu1OCRz6daocY3Q8HCscY+lRu5Q5UAtn0prUxlFoYHZgN1TghDyOMd6HoOKT1I2AZQAvJpUwoUD+Ec1Opq7MRSXjI4XPQmk3BY+nIOCc0yFuOcBpEUnGO+KQZyQBnBoLtdjml2kDIBPY0GNdp2k5zzmkzVDgp2nuqrTNq8DgdCD3FJCkrisQHaTBZj0NOwHG4cAHpVNGKTQgZpA3Qn0NMKmMk8AYyRQhO4+JWKg9AeRmiQDcD0YKeKbJldISPOGU/Ke1PKgxEcEjrUsmJE0QZsj7w6VLGoDjOMkc5FNsuKGgFjjOQKcflIbNQKz6DFIkGM8H9aYn7tmKNwo5WqRSVx6kFN4XGexo8zMmcE+1Va4aR0BFHnAgnH92nMxIyg9sGmafZHR8YDE7T97HUUmSTwc8VnK6OZtkIj2knOc+napYZirbcMVA60rX1IT11HSqhwxBGfSmps+bbnB75p6nRaD2EyYmGDgf3vSleQsDjk9j60NExTQwkOWI4GMZp4ADjpjpmkNt31JNoIQA5J6VHKPMAQcKvSl11He6ERVOdw59D0zUwkC7l27j2xQyo2iMZyWZmAwOPxp4HyBe3UkUNFqVxpTyiTknPXNMI3FVyMGkVowTlSpGc9/SnLhlcLncO3pQZuKuSD7qhVIJ4OaYfmIQkfN2NCM5aCsAFIXlumKb83mAPgr71oiUiRgobHTPpSMBCuW5ycCkhiAkElhwO1NkXCED/vnFKTsbWdhV2blAG3PX2pC+GPzfdHDZ61CuyJpXD/V/Mudp4wBSEbv51omCv0CPc7AYB3ZpqoxwAc5qrkyuKqbeGz9KKljTshVIA3YwSOlGTIu7HJ4q9iVqhkQXLZ4xxQxETkDkCle5LQ4MUwQcMaSVW8t2U4YigpoEHLKxAIAJzTsJnYq5/wBqlYzcUxmeRnoaUEOvBAGOBSAapYYHftT+JCeu0DI+tI0WwYGwNk7qACuSfxp3GvMaSzHJ5J4IpUAQ7lHBIyTUbk6J6EZYiRiAu0jr75p23e2NvTmrWhT13G4CksRgAHJp0gAAcfMCPyoIdhzMSgKjaCMlR1FMZweCPpVAhGbdtPJ3HHHQUrblQ7sZ7VPU11HHc3J6+3WhTgccr39abEm7gshY/M2fUGmtnY+DgGs2W9RQFVQdxDD16UpVvlA4Gck+tPQzcWOH+r5479KiI6YGSaaQLQlF00jkN16U11AdVJyR0FO1ht3F3rGSGJ3E8ioWPmSZ6DsDSsZy1HFiQXJGffrTJXzubGQOcVZlJsliA6/dPb6UqgIGBGak3py0Glxhf1pApRdoGUz3FUN36DvL3Z4J9qRlPTgUC23A7VjI/iPWmMXTdtGeg64wO/NQyubshW27+O9TKhf2XHJqblrVEJbaoYZIU9P60yKfDs3OSeM1ta5i7LQN+9cqwxnFTTxqId7Nswcc96NtBxtvciZvMJUHGOM46VKGbaqYwPp0pFXutCJy2WUEDHOfWnEBlPzYJ9PWgWoqkk85IPXcKdHEu5lHyqOahitcY5xIOhXJNTyRDJYA4xnNLsLldyNIyiHzT9Dnt3qN1BTC8kkc1pc2ikPL7BtKcjqfanKQwBTjn0oBtIiR5BG27BfPympSzMozjcDyalpGUdyJyZCQMg9qP7h/lVGzJQ2VPr600MpXn+dSwvYVSHOCeBTm+XgHOOMUjF67DCAVIzk/ypuSFCEexIoLuxxkIGOtNG5yQTy/3avQOYd5h3MuBgcZoYfuydhJANAPUhlVpUCqcZHIpYlCAL0VRjNU2KMUSlckBWIGP4aQpgHJ5HIqSmuiFUF8sCNvXOOaUEhiGAx1GD1HeluVFWDcPOwcqT39qXzTH0JIGOadhvTUAu5ckgEd6dnaAB1FJolSBJdyDGQB3odAyuxGGIA/CklY0vdDD+8ORg46jNODFgd34Y4q2Z6iJDgEucZ5+lDEbnG7K4xmpRCXcGZlA7r2NOYESKzYIpuxTTewu0kHA4PQ0qExptIJOKklKzGtlcZAX0z1pDjBJOS1IppMSJCDkHIPJFKybuvC5607mbiLg/MqngDOab5TucRgZHLHPaquWkxwKsOTgg9KeSpwehyKCtL6gysSxOCR0xTW3E5zz3ouOT0IwGabAPOMmnhT+Pr7VMnc5RFGfNCqMdyTQAExg5BHSmgSQ55RwT0J5psiqSSv3ewHWmapaaDUUMQpbB9aUEbfU56UpEq49YcDeF+UdQTxSKEVWKk5f+E9hQtTRLuPRBICQScUiko5Yjt0NFgdkRKxcgjBHpUpyQRwGI4wKlomMiPGE+dckg8jt608EIuAfmYYJps2ukOQbRlmyvSk2jzQMfKMfjUMdx2Bu3EnAzwT0qJSA3yjiqtcTsPbg/e5FJIxfHHI4B9KOWxlLsKYyirlsn1pwVgEYn8utWXBCtuyWHriomV3O3OAp70CktR8rZzknIH400ybvL+Xk9hUNFDlclxt4+tR44JI59alIqyByWjAIIP94dqd5iMQrDaf7taWJfYRYzvZ+UDcYzUiqrIfn5PTNIzaS3AOpdt3JAxRSMr9hvmK+Rnbj2604JhQEwB3FWXEhfAfIGMelODArkDnPSkyorUcP3hwMfL6U8tlMHAGep7VJq7EEjBSQF3jHX1pZGLsDjZxxjpWiRk7vYQofkK8ACmrhZAOnFS2YNWeo4RAFWPIHO406MR/MpOTjPXrU3LsIpZBgc5PT0FI8nmZB2jI4oNErIbht3UYx1NLnaACO/GBUvVmVkgV1LkY+b0pS28synBB6VZSa6DQ53kMAQDjBPBpGlYylSuAg6AdBQ0F7oUu3yhfug5yakXbJjPODyfas/QcXrqPmMWFEY25zncev0qDe7SKAdi4ywbqauK7lylbYGJJAI5/lT4sKxVnwD/FiraFT1YjhTIdvODyaZkNuUHGAMH0qDaSQmCXf1HU+tSeZkcjB9qLGcWhuCqtycnml28ZJ59aY+gxn8sqSOD1xT4xuAYg5q2Ra70EeMk475zzQFx8zHgNSDkBkU8FsD0pMDaQNpx60O5jJajwwXgkc9MU3IyQWx/jU3ZURCVLkdMdTSmT5CScc9B1pM09AcMXY9e9QhweWGM9KERK5Mco2QQfXNKVZ/m4xjtSluUm9iPaY1Py5I7DrTmLIQoPBH3aaKV7WB9wYYBZehWhVXzTwcEdKsmyTAOSxUqAo6GmzRZDKx3YOQKdxtJjtnzlh19MUjHBB/rSJuKAMZA4pgRctx3qWCuToOV4yB1pjIRwhz6Cka8rYxgysjEcrwwPapNwPf5hVJC2FLiQdByMmo0UZHOFzTbGoitDtcFWJyRnNKFwxzxjpU3E10GPGdz854yB6UoI2Yzk96GKKSY9mBBJ4Apg2J90Etn9KNTXQTczSPhML/DmnKnykD8KVzNrUcYyHjA4XBxSyKFbrmnchrqIIwPUgVGf3ZOOcH8qL6g3oMIMci85BPWp+uBu6dDTZncaYsyYOCD97FCuy53fMOaZtGNhflBGfukjmlaRSWyMcH86RpZAJAM59KRlRlDZOPeq1RndXHKp3YBwuOvpSOuSxLdD1HUilc3SFQByCSSTwQBSMrBgoGR3HSgmaDYoQ8kDHAprMFK9ucZqjC+o7BQtjp0xUi8Zz+fvUvyN1d7jWwhT1J/Okk2rzgY/lS1Zm0kK8pKZHQdaaZMyL/Ep9+lNGadxuVjfaqnJOcmpcjYASPc56U2bRtbQXcFPHOORjvT8mUjPJHas7AM4lkIO4lRkH0pmPlYEZK9DQJiISMbRgY4p0UixsQ6lyOntTM+ohwXyOOKI2bGVYjfxmqQSepKy7FOBwelRnqRuwmeKB6X1HtJGHwrbsdeelNfDfMM4yOcVNmOco2shzBWQsOO3Woy74RFJ2scEjsKDEcAUR1HzHuaRmKkIvIHp3NUilYcqhwCVwQfypWh5Iz05yPSm2a8t0RkKNpFAJA3Agn1NJ3Od3BGIyjN15yO1OjjQg/OGOPzoNIavUcHES9Pu849aG/fH5ep7jtS8zae1hiQbPukM3UkU/dtmY54I4+tO9zli7CB/lYN3phUqVKjcOhpI6E0yZwNpAH3ezdKC2CMDaR3A6VOhbI5C33Qu/nJBoZy6ZwAV4OKtJEXdxAd3GMHHWnxYX5WHahgKCRHk4xnHPWlZFVvlYnA5oTBPuKyAqG5B7U0hjGSeo9KCJbkbBT8wGW9aeMPKrnG5entTZV+w0hg6hT9M07cSTg5X0rM0jsOAbyyAcjvUJxkFhz0NUhSYqTxlNuDzwMU5GKngc4ptGT12DLMCe+eooqNCOWQkQCEuflB6095QoUYJ3dCPSrCL0IiQGHAzTlYMxwPw9KTRcd7jt24gL2/Wk2F1JU4z1BpJWNW7j0jYsrcAY4B6UzapOcHIPOOlULoLIQiMFwKjYblDZGQahnPPcN5Kkls8HigYfACgd80rDWojbhkfdHb3omCHaPvEdDSNfUfn5uhJApCcuuOMnoRTSuRJK43btZiB14JpEB38ZxWhI4x7jjOD1FM8kqSXOSealsqzHZCqOeaToBjknuKgauPB8zAHLEdM0gQAEkHcOvPSqjuEhi8Z2sQB1BpFJU7WA9sitLigrsWNSOWbr3x1p2EBxisnudLegzhWOORSr8wZn6DtTOeLu9RcspyMMT0+lNcsDkEADqMVVjZuyHsflAJwcdqdHhlwDzTJjqMUtI7bsgDgetDYjiyy4pXB36jUbb0XKkU04JJ5x7GmYXuOY/OMfd75pwkHlngN6ccUmrjXujQAzE5okGE2sN23kY60rBdthGxbDdKRUCrtb5s00U1ZCDruIO2kTc4+VjnPShkWZIzbG3E85xiiVPMA2jDZBJI4oRa3tYVUGVReS2TnNKcGNWzubPTrxVM2skhN7ZJXGMdqIn3knGcDmlYh6jd+FPbHApRzgdCBzQ0ZdR3TjrUjEKq8YJoNERY8tc5JHoadlC4YsQD1PpSsUmiINuymMEcmnBAV44UnGaYnZvUfuVUbsfbqTTNyltpBz1wKWprdEpj8wDB6H9KNo3E54PFIl6keBkqvJpEI3FV+ZwOlPUVkhpxnodvUimqV3khu3Ao6EXVyTf8Au8ZCleopVfywT27mk0J2uPMgY5z93pxShC7BySuOcetTsXYYVzkZ4PpSFdjbVHHQ+1FwcRGXDr0bFK3yhT1B5PtTItqOWUOyyH5XwRz0PvSHBDAnBPSg2SVhkwYJtOeD1okfaykY54O6rEO8sk8tj1pxXoFIKj1pXJa1uOXGw8cnrimFy0ZxwAelMtMApXJBPzUgU+YQ3SgUnfcVQu3dz8vpTmWNjtzgnn60tRaIYH2n2zz7UrFWU9xn86OgJt7D5DlcqAMdaQIBv6rtGfrU6hJK2oiY4HQdcGnZ3sXAyF6iqszmtqNUllVtuGJ5NOLFi42gjHNL1OqOgH5gG2+wFIwI5P3cg4xQKVh3mNu44HvSEZJBJHfpSM230GrkbCBjHGDTHBUZJ+YnrVISu9x2NiHjPGKduKjJwcdAPWqYmrCI8hjC5w2ec9Kd9/cMYIPNIS1I/K2IGwCW5GDnj+n0pUG5Bk/IOlUxWuSogz6qR0pUcKgCg4HesmjRKyGO+W3A5HcUyLAQg5B9aaRN9R29dxGT6U0vlgADxV2NJSuSg5kVhjI65pCqlgxGec1LJtfcCmWPHGQaPLKMuBkDOD2qS0uUNpYhl985qONs7cEfUVSJm7kgIWVlGQSM8UNtJUbefWm9DFLUJ2Cpgnv0qRlLKAu0Be9JnTF2EaRpo2AGSOnvSKdvI49vSpG5JgxAfd6enWmuoRScdadyV5BE5ABHBPpSopy5LcGgp3lqOUqI8HP50wuQV29DQZtpbkikOpyeSetKW24XsetUZ36kRznA4TPTFDSFHwF6+tAczuICLh/vDdng+lKycspbkfdx3qHpobRV9WK7HICsfp60E7sKAQ1NCclsMWJSRkjNPCbVPvxzTbE4hHuCOrMCvBxiis7k8w35ShUAkepp2DhMgBfU/wAqdyIq4s6ADIGST09BUMzFI8qMsf5VaLcbD4lBYnAJIwD9e1LwASDx0xVM0WxMXCo3PpkelVkZjCVxznJzTKeuhIoypDDnoPpUYPl5BBHOOlS0YS0JdpV9rYI681Cyggc4PagaV9gjJIUN1FLIVY8HGKlmqWg2STam/wC98wGB1xTmAByvJHpSIt2FWV5VBC4PQ5p7yBEJAHB6U7Bd22I5n+dXbC0pYMT1OKGjFN7DWZfM2ZBwM8UqDbG7E5GeKSRskxjhozuGOh5PahZMgEglHHLA1ZhJdx0Sqctnnu2KdgxspOCT3qW+hrTViFSZZCoJPPJqWX91GGxuwcADrSZo7sYR+8JfgYwAaThMcDqB07UyFvck3ZfA4HtURlCMcnKMR07UI0mO8vqc4JP50qsOQOCOuaoUR0e7cM5y3ahhvTpWb3Kd2gIIQMMAY9KiWVxztBOcYqlY52mDYcMrjaR6U+Flxs2kDtTlsJjZGXdjd04oB3SLjrUxJW4/GXYdM0jxoAM7Tjg+1F2b2VgVPlAB+QU2EMwOeRTuCTHFFALbc4H5UqKdm4EFD94H+dVcpJpjYnGzYTg9c07zP3YI5xSZpcRn3M+F/hz+NLEwMOAApPJNMWjGOAmOfypwCsQw5GOgpsxSTY1pBnKEEnjFSb8AccilY0uhiLkAEe9PEn3gy+4oMnKw0gZDbgBjoegpsa45J5PXPSjUOa4ojA3Eck/pUijA+Yf8CpXKQ0zAIpA46fWmGTecDgjtQkNy7iBxGCRhT796IQXwwGCSOKb0KWpOxC4Xacnriq0keZCUA55yetQTJCiTBB2ksev0pwlV8Ac57DtVmStfUmj47Djn2octKQSTnt7VnJG6GqSRg4P+93ppJ2E8HI6VKLSIiQQRnn2pR+7TDkkHmtCR7cD5ehBpxbKAnC+5oI66DiGYcDPvTdqyEg87Rx9aoetxHWQRkkAgccdqeiZjX0OOc0rodrsaVIYqeMAnNKVaRNwJAPJqtBJqOgoOQD75HFDb3lLtnk9zUtjvqC5jwODjqaVJAQQEz71JV+gyRGiAAGfr0oYnzMD0zjNG+hOqHl9yMvSmBm28EntVJEuQhYFQSBxxnNSDj7vfqtUzLqCnY6gDjPWhWUk9QM/nUtGsWKrRlWCnnrSAJudwcll2kEZH5dj71KQnJbCoyjKnkY69SKau1lGBkA4yadiW+wiFnkKtjAPB9qS4jVyACBg5ppWJQ6RcLxSjGz5cEqM8jgGhsojkRiM5JI5OOBT1J3gk4yO/Q0JjUW2I43CVgCCOKVSfLyVxxuOfaruaqI6I71IY7VAzmiN8KQG5BGakqyECr5bAnJbkYpHymC4474pdSGuwSARhBkHcu449qWOMRqDnO4ZqrkNXQxslFJYAL29anjfBIIAB7UmKG40ZIzxgNjBPNNAYryclfujNQatj1YD+HOFOR6VGo3t5Y4BU01oZtoVT5WCR0HWngcdRk8gelUKOjGTfO/zckelRxbyzMDweaNDS9tiYhiA6nikZGfYQTmgwvd6gNpXGfoKNwkbyyTt6HHXNQ9DTbYYUK7cZ46EH+dPDLkncGxyKEUm09QyHUggnIwRmnYMTKuPk6+tUwkrjnf5uDgE/nSOvmIQmcnsOoqTKwxUwUG4nbwc96RUwrZfcOwPb2q7iSux8KqBwDu9acCSCGUlj0PrUM3V1oQyp5aFxu9T6inkgIGHOf1oWpnsxvnNvVMAA9c9aVwWU4GAOme9NqxV29BwDrnP3e/HeismSlYT7xLdemae6iQ5ByBzj0rR6BFqw3DOMg/L6VE4yD16U0wa63EWQiTrjAxmpAinOTgnkmrYRYH5v4duQeaaCYn4BPTkCkacyQR4ZAc9zxmlERDt82MDgU2S/eYiEtwcEjvSop3sSRtArMq1hnBHYE9D6UwqEGCepwD61SQm+xKuFRs8+9MBCghASuc5PpQyX3AkylWQ7c96ftyAC3brTJ16jGLKpJG4dm9KQE7QSMn1pWMtUySOMMQANpPJNRGLbk5OOmKaNuggVt7hl+TFPwxVEVsAfL+dNmVriACLcG6g4xUjEMQRhcDms2aRagNWQogbAIY4yOtPEgZD0yfWki02RD7xLgmQHk+lKSRzgf7vpTY4sJ+WG1v8AdAqIxhiTnrxxTQTVyVc5JPOKay5VjyMdKfUaHEYVQSQ2eTn+VODA7QM/UjmkyxjAt7D0pkbO0jcFlUZBPShHPK9wB8zBHXvUiNgHjv8AlTbFa4SAqoKqHPrScbycYHYVCGlYXPzqrZbvTmGUO3r1waTNLEbeZhVUBWA9ODShcqmM7RzxxVGad2OwrseCQBkimKCuwKOM5H0oNdxJIsZA6noKVEaMDcT75ov0C1gjIDDHRh+dOfPp8p6rS6lJpjNyspAGGU0smQVO3GODVohu3QRBtPKgBeg9acF+ck5HtTFoyVc7GJGB/OoZMFwp5yf0pdSJJEcvzPuBwo6CpUcCEjo3r3qmOKSJBgjcDyOuKbKQ23uoYA+1ZlNXG7flbIySeuaQKdgDg7h0IHSi4lEfsAJzz3JpBIXwqtgDnp+lBotNB3O8YbBPvUYZi3oBT0BxsJJGQeu0Dg/SlAWMYyCB0xUc3QjktqGPmbJyOop6ymNlAIYgdqe4cxFJKX4JyV4piOZwFPGOnFGxSkP2jO7JYNwQOtOUh0YsMqDgA0+g27aEskRJJyAD1FR5818fw4ojuTJD1Uh8c7ccUKnzk5/CrbM0tRu3Ax3J5p+cIOCMcVKZVmNUFd2Oc+tRys21Ah785rRWM5EsLdC/ajOTjcAD0rOW5cX7uwoO1gfU/nUWxl5XPXOPSpubO9tCXcJNoLcntSsS7EKDk8e9CB36oayhCCOo6gUxV2SZUk56itehi2xxjACljwCCKUDClR0Jzmp1ZKS6jsmQNjrjApsa5AGenQDqaGWhNm3LABWzSxg89D36UIm+oDj5SBj2NC8qyjoDVMNQkfeODjNORVbALdutT0I1vqPZQFJzntimEpEABjngjFSF1cU/KMjjAJINRhjIOh55FNG6khCxEbFV+Zj0NSAjAHAB4q2aJ3JHjCfKMNkZ47VAAQoDcNjB96m45AjKg+YZweOKSRsMOc+2KRi3oKCNnJ4PQVIxwMdCKozTb3E28bTyPWjA8reT8+3BoNorqDHIBx82Bj3pEG0ksCHxhR71LIbY9G2kNnFN8stlgQpBz9aLk6MCSy4xznHJpCBGOMk/yqh6IchP3vQjr3oGYyxAAGCTQVfQQM0jruOUUcKBSuQoO0EjtT0MXuKvzKCBgjuadsB529R1qJGnqMLOwO1sN93ceR7cUxFKfKRn1NCJ5tRRvdl2fdzzmpHUJ82cimzVa7jDhgvY56Uit5XIOD6DqaNxNdQYZ+YADnJFOAAbPVT2NMSQ5h5a5XnHalSQsFxld3Y9qTK1TCV13gdwMfWogXLFAO+MYpIGO+aPIK7m9uuKPNWUbuMDkiqaEn0EG45wcL1GaKixQpQbS2aULjkE474pmN7MN7EE9AOmaY0m9PmGWJ6DrQhOV2MC5d/l7dBShiEJ5z0xVAmDOx4Oc1JJIMgHB9hQJSQ2LCyH0xnFKoJdWPAIOKDRa6iRyIsmeiiiRvMwRx3+tSy1K4gwFXgNkdPSmNGGADcAHoKEyGSKAWzyF6ZpvlDeNuMH0pXBRuPZVwqgYB601nBY88DimrkySQjNtj+bJBIpOkDYOORz681RmnqOVmToOfWkaRtyqT1oNUxp4P3uoyBSB/NQlTtbvTZqtVoOEYU5Yls9/SjOWAJ6DgioZk42FWVBGNy7gO9IXxhV6Z4NTYqLsOyGboBjqaSUhnbqQBzRbUu5HHlxkjDelSKgC5x25rQVriZUYIwF6AUhIViGbgjnFIWwjM7lAvJPJNEm4NxzjrTC7exGR+7Y89cjHWlWPYhByv4d6DNO7JoQSD8yk46inrKcYIAwO1Q1qbq1iAv5m0NhAOvvTmTEobg9iKCNCVY8sWUd8ZqOTKTbDngcMP5VW5clpccjAjDDaTzQrB2K7SR6+lS0Y3VxwYKGXqMEZ9RTC2FOF6YwfQUrGjmkI+3erKct79KYjPI7EhvkbkHoadjNyuPL/KcgHGcYp0IzCdwyxFOxaa6jYzsULxxxu/vU+dl2gZ5xnml1KbVtCBXbcOOhyCelSO2yQsByeTxWjMovuOL70JHOOlNKuH+ZTn0NRexbVxV+Qlcfe7EUFkBG3BY9fQUblWSI3k2uOPqaUSANgnK9cUmTa40SFsbRlQeTmnJJjepwSO/pUXHytbCbwcjcCCOnrQ7ooQKATjHHelc2jHuNnl8vacEn+L2pnnjy1DHknv0NNy6DUUSPIrIQOoP3KZGyZ5OMdM1FzNkw+6STwaY3yTAhgB707lNXIASTkjdg9fWpFbYwOMbTRcxs0xX+ZyQfl7mlLqyFRxVIbv1JNygZOCD0Bp0gVFLYwRVdQ6CFtv8AFj2pYzliM8npVMUUw8s7iMjIGTinKxKAhsksCRQOw0ttY8ZqEoVYMBnnpVGUk2PDs7FAuzHelALlVGdynINDQ4b6j3KhgQMetOlkTDMpG8jIGahpnQmiKPBYt0HoBTg3zjJwT92kib22JZE/jA+X+I0yQqjqDk/7Q7fWqM5ajFdX2ng4PbpRGxkOSAEFOwJO4qvkn07U7OFLdSMcVLNkkJuG0gYBJ5NIJCisOQCcZHeqiQ9GPVtwOQcngUhHRRkA9/SqZlJajDGoyCenf1pqI3nIW5XHrSbIaRPu+bjHHSo3UMST1PXFSidyRVwAd2R3NIAAxzkg9KdzRbB90YKkr6CnSE5IAGMcAdaRvC4hYbFVSAD6U0ENnecAfrSKduoq5dScfL2GP1qNlLsrA4I4/CmYyV9hGfDHK5BI4FPXc5G4jBHAFUZWa0AsQcdWIPFOV2B256Y4oaNYyHyNnKgcE/KfSot+QQRls8msmXLVCLu3ArgqOxFSYKgEA/N1Bp3M1Ea+eCSeDgUshGDt6fTrVobG8srHJHYrSKwZm+b5SOhrQleYpbAGOnSpPlZQufmJ65qWShZOoX0HQUxXEgKhsdqhlu+w4KYwoB3evtTnAO4HlcUIcY9COPCsF5AbjHtUgIcMqjI6U2bcqQ1cqAysC3vUUeCctgUIhtrYUsQSeQo9qdgvl85AOcUnuRcd/rEzmnhBhdxAA5J9KVwirvUZLGhcqGypH3s9qkCLsTaflHU0rmjsRAmMMxYFvpQMFM7evpVozjqKwDJ9KKZfLHqML5UAHOetSKmEUZAA44pNmSaYxxtbAb/61IiKC24gkd6SdwaQhYDPcgdqfISV3KM8cg/TtTZKsQFi7ZHC479akwGAxwfWm9CbDwNmCSASMc0ojLICfSpTKSbGhF2++aj3YfCjkdaoS0dmOwFIyegNOLZJJAI4walmjfYQnBK5pu5iOOB61OhUWuo+UgZKjHAwab8v3icg9BVIidri7C6Ha2D6UyTCnnPHDcdqpslIVFZUHzBsdB7U6Qg7GIxjrU3NNEQkbWAxn0oIKvuAwehFDLUk9iV25weg5pmOuRikZSWohjYOwBJLdB2pVIC/KTtz6/nQUtNxkbAKzEHA9ODmnBiV4HUdxVWG5WF+7ggdBmlaQ7Tu49qehDkyMAyHGcLjrTzGA7HGd1K4XuChmBIP4Gl3FFI4ORjGKRaRHKrNEECjrk5pzZb7vSqHZpgrchVHJoVSTvJxt7UmaJphJtOF5yc9KaybnTacDFGxk7X0JN2E2A4B9OppWfAAxtJ7+tIvdDQNrgnJ7DNBLByhyp9aoyasRs5JYZPTrSADyguSW7nPWkzJsljVRFtHLDmg/KhIYlj2FISY1CzybcZY+vQUZJbAOEHQjvV3LfcTaAx6/N704bWO3PX8ah7iuugM5UOOSFOMAc05XXg9VXtnNPoXFCRSh2Z0xlj07Co5mLySOWJYrtHsKz6mt7Ee/Zgqxbjkmmm4CNuBG3pxTuOzEklD4JOVPXJphvFVEB4xxUORcYyl0GNqkUMZBbOarSarBFt3TKoPck4FYuaTN/YTewia1b7yoYsP7w6Gpk1KOUJsPuCelQ6q7mkaM47oUXZlJG7OO1S7RLEgJAIGaj2p0LDpolVAsIJfGf4vSo/PE0pTPJ7elXGdzklDlHiY/KgOWU/nUMs7ImHwDzj3rRyQJNiW07KuWOCeeO1Wll3vvGCG6mpTE4iZAdk3cdPrUoRHKheuOlaJ2IcUwwA5yduegp5JRtxOQRjBqkyHCwoPUsBgcgj+VKikSF8844HvVXFYXHBYqAT1NCKpcAsMjliKtMiSFyRvJwSTinbGUId+farFew0sVBJ9ORUcRLgsAT3FKxm3qP3eY+G78cU0siMqkZ4IBNTZmug5Wyu44LHtSvKkZ9yenpRZhdAZCBxkr3HrTAp37u38qtA1zDoYvLcY5GM0hUFcg85yabZKQjEEDngninmTYxC4yeMGs2Xew1XUOUHLAZxThGcF8jGQMULQTHxkeXg55NMZyzL/ABKTgmnuznbYittypxuPFPDExk9e1El1LTT3I9pIbLYPbNO3HdhvSkRflYucFck8mkV1BVPUnmhlolLhSV4GR1pkRRiSeSO5pJM3jbqN2LnHPHOf6Um0qxyOW6CqFJW2FCkHBbA6c9KRoikpwSc+9K5na4h+Ug9D04NJErFuGJ2+9UmZy0ZJMFJByMmkTAJJOafQuO46RxGPmGQDgULIBIygc4zmptc2drDRFL5Qk2EI2VBxwT6U8FmVRuyPc1LsmZJDScgAEE0oAyc4AHPPequVZpj2BQ8EMD3J61CnBxghvpVXRnO9xVJD4Y5z2x+dOZuMsBwelD11M3oRszxkNkEEjipjGirxwfQVC0BajQGZwN3096cz5TLDn27VZqnYN/OQcj1pu0MoGCSfSgvmT3FKBiBnHeghjGwxh88f40A7W0I33Qq2RlRSxuQCuMjGaTOUTLKASMLTsljy+09VHrUlRv3ElUHCgU5WOPvEA8UGjQLGVzgg5p3llWzkDkDFNBFMarOm7cR160VRqIy8Db170qALyRk9qhtExdx4O44bhvamfKAQeSTxRHcckQyxlSp6461LHKpZCOnetGYpJPUYU4DEgZ4Oe9Eh2KpHXsKW5LVnoOVlMYBb5j7UyUMzhgwwOuO9A3sODCQAMDnHzHpSYy4VMj096EQg5C8MCOx9adyFVdvfNDNIiDAkbOcYPTtTh8ylQ24EdayZSGuH3ck7QOlRmQB+e47dqpESHBvL5xn+tPDAAAfxdvSqaLhsIflffwWxjB6UwNtUFj16ipsxtpMcWXYCBxQrFSTik0PmT0EkcSoV+7n3pN2VwePbNIJLqhRwmBnB7UrnaBgdsU0TdojVGO7jA9fSh4yx+8QBxn1q0S9Rykrn0xjNLvCqM9fXHU0NagrDWYgDGdxPPHapEG4lj/COppNIEISdqtnk9xTA2yQlQPmHPFVE1VwcO6blwCGFM88rIUwQQDziqZM247jwo2BsjftzkUIzn5QO3JxWd31LhK60AbvJII4HelEgJ2nvzSJejB4gxyOMdz0o6pu5wKa1H6hMQyHAA/GkOSwOc5FUiHYU4HPYdaOWOQACR8opsiwvPysMAd6JOW29R1GKRKQZySxGPT3pc8DAwx7UrjasNaUqckHI4xUayqu44wF4ye1ImL1sCgjB6qe570xZkHmLwTn1qbnXFMR7hdhOefbjmqkuoYDEtuZvXtWV7GypSlsUrjU4LaPEkmSMZArM1Txja2ScuM+hrnq4iFNXkz0sNgKtZ2SOeuviVbxkbSTk8VSu/iPFKzENljnp2rw6ubUlsz3qeSzi/eM2fx+0nCKcMRkA9Krf8JfLLcBGUAr2BryqmaJ7Hs08rS3Llv4mn3/KSWbgYJrZtNVmumjUBixwMA1zfXpSO2GX0kb1lfSWoETKQykghq2LbW0MAU4yR0rso4tvRs5MRgY2fKhv9pAqUBztzxn7tULjX/s024FRhcZ9TXsQxCSTPmKmDfPaxn23jAGXcxwxHOehq+3iPz9q57EgntW6xMZFvBOK2LtnqCkEcE4HQ1NHqwdQqgjaefStPao5PqxYS8EjgAkDGc5q3HO4k3E5AHGK1hUvoc9WlyDw4OG4z2yak8wKCN2W7+1dMWccojlIdNg5GRzmplcZxnHtWxi0wkkLFqYoyCUzz1rWBjKLHBQoUcNj1odAh6gHtzV3MLEkcmSFwpI61FKSWYLhecc1HUq90OjT94R0BGOOuaaARjA+6ME+tWU7Dgo+7jPNIVxK5HOf0qWTZMeRtLEgkgUA+ZFnJBHNNaGuiVhVDW/KsfUk0hIKOxwc9v60ak2shkirtUAAgDNNJbaDjr0o9TBt3sKo3QkdHfmnJIwjVW9s07XB3BSwcDt2OKkUiPGF4HBNGxmiOQD5mwT6UfcDZbj096C1uKMMFJAOD39akdS6kg8/SpZUmQFieGOfTin7hsCjAbOSTRYIMfIMvg9+lR7jg85wcY96DRXuO83Z8uTkcHFJGu5i24k5GPpRYGxSyleccelKG+YZOcDik0TrIXG5sYwRzmlXMcnX5cc0EsNgwOOTz+NDDIByeadzVWEdGGOetRxoY2JznPamtRvVkm4k9cY6AimsXVsZAJ7DtS0E7joshtxIpd3zkkc4OcUDs7DJGIcZyc9cn+VSrEu/c2PmHHrTZgvMjD5fIJx9KXAkQvng56CmD1JJIlI4GBgdTmoWKqCDuPoAKNTNRsOUligBw7cDipDEGUjjA61L0NL6ECoqnaCAD+op3KyjGCF7elXclD2B2hgeRSBgMhmqWzbcYFLOSMkbcZPSnKSpUnqfTtTvclwaDl1Uuwwxx9KaqBHYEbgDwalkpPqO3bdx6c4Apyv83PDY4qdS9A3bQ5CkCldiwQqMbu5qkO7RGWyOBnJ6UVVyG2NccADg09ZMgrj8aztcuG4jEK45P1pzEZHHGepqrFyaQkoyDgEUz7i7iFHqQetJmbJmGxT02kZqNVaaMlFzs5OOtJOzJtroNCggEgA04oARkkcda03C76idFUj5vakLqdxC4BGKBpoR8cdxnkDrSkliOMc5OO9JjWouSWckkk8lvWm93buOlSFhGX5FO7cxHPNLGgwR1XrTJsxm/wCUYOB0NPC5IA/A+tUXEjGVJyMn0FOC+YBlePSglryE4UBVGBnmnuzO6qOBjg0rEpjI2YemdppwU9xyKnY1S5hVVmJB4B9aASxfAPHOaV9SJIYMIMljnp1p4fIPyY+g61oZjA2C4b5i36e1SbQ4AOPWgtJMjJkVkbjPegSFs5OKVkSk1oCglgRnHoKeEBAOOc01oaxuNYYP15yakSMEFsAA802xNXY1VHzDp6GkVSsu4DnuazZSVh5Yldp54qOSMIefl759akmWrHRSCNuDlTxg0n38KwyOopotO6sIQpDgg5pQny4B4GCRVXZjypMQMrDkYU+1GdyDvtPGKq5aSYrAthjxUbnJZgSQOelFxNakyMzDp8p5BFNwp+9nd2qGxOLY04BYnj1561CzK7scBQRis3ISWpXuNSFvD87gKTgHPbvWRf69aW0DMZV8wc/ermqVo01eTPUoUZVGkkcnqnxBgt1bZIGOccVyOofEiaRDIgyAMYPGPevl8ZnDg+Wkfc4LJoyjzVTmJvE97dtI0lw7Me2eKoz3s85DOzMrd89K+UrYqpWd5M+oo4enRVokLzMXXJwB+tIku5gFLAE8kVy81zp5S3BKBKy4JPGMjvWnAu+YsB1IPJqkx2Ok0+2Ah34bPU461tW1wIGiPOOvA5rRSM3HU1Jr03MmZHZ2PQk9aR75Y1JA4QcA9a25+XYlRXUybnxAYpXZScnHese68QmVchwFycEjrW1PEPY46lGN7pGNdajypVjubqMVJa63O4zvKFO+c81r7eSd0wjRjJao6Cz8UlZY2Z1zkBjnrW1ZeKlLM2VjjB4JPNdcMd/McVXBKWxrReJILlGKsIpOnXse1alnqHyKWJA7E9q9GjjYt6M82rgGkaKTieIESANnkA8irEciszKw3Adx3r3aFbnR83Xo8mjLcThWA+7tIFBnYSbsAKAefWu+MrnmTjZ6Eo3TZYbQO5xTovlRioyenpXQmYSgLtKHDdQM4ppAK8kn0rS5ySiNZtqjBIJzzU+MleOcDOf50EJ2Y5ZCXwT8gHpUZT5iSBg9Bmj0LbuKFZm3Bhx2o8sqWOevXNO4RSH7sxjHT3pW+ZRngdAc0jW4Z9BkDt6mmcMCSoOfvL6U0RJtCqGmTsMdqRg23Bwc9qpmVubUiXcZVBPA7YqRunQ8nsKQmm0KWIAzwAOgFRiRinTKDoaHYy2HOxLfLjBXnIpWHzeg9BSQJiqRJ17cDmkT5S2ODnFNrQJE7KM443GomjEaYA+ZRyT2rKJrGw8vuU7wACOmOlQRyKh+YZGeD9Ko22EkRN2MnPXGamVxGuxTy3PNWloZyk+gMuRub06U114L9BUCbYpVvujpTjgEFTuOCSD2qyb9yPJEhKjccgnNSGTcgVRznoaVik+g4SbXx14wajjfCZx7fhRY1Q4OGX0GOppG+UDnNMTbuOdflAHGaAM8luR70GqVxsgEqgq3zA4I/vU5YcKTnk9KVzNx1I2Xa38jTPJYfNn92zYH1ppmbiicw+YhDtjPGRwfzpWATPQ9t3rS5rjcbCDCk8hscmk3lTgHr/Kp6kLQRsghhzzgU7YBlcYYdaq5VrDWzt2AfWhWU4J4AOD71JN1ceGbeQwC4+7j0pcru+UU0bpaDAwdiOmD1p8oG8Dk56HPSh3M3axEMAc5B67RUjKwjRzj5uwOcUhLYaAQwyeBSsFZdwbp1oGtiN+CcA/j3ooMHe5IFQOQOlBC8Ngg9GzUnUlYUhW46DHI9aGChAxzuBxiqFKRHwgB6qOuaCQ4O7Knr9admZXTFk2tEhLEHsB1oBGD0yeKNQTSFdFMYx19KYx8wsc8EY+lUKWpGEVpMMeB6VIoI2KuNp96GyI3WwMhjlz0Hv0NOPBJVh60Gyk+o0HdgEjB602WDev3tx3AkUDdnqOk2sxYHB7UiuFOOSSKXUlbjTHuixkZHIpFR1U5PPvVXLk0iQgFgMjgfNimnLfL0WpbJbvsLNmNV2rkNxnHSlVgUYlwR0+Xg0aE+pEVXkBcEc5FPPKMd21hjGe9DGm7koUyHLZ3dDSPtQY5z0JNR1NZLQZ5StkHoOhqJwwyDgKR2q0zltYFkyFGcZ7nvSp8zccc80y1qTBU3YzjNMkKq6gDdnj6Urg0krjd+CWOcLxgd6dloznaAhGRnrRcUb30Bishyf4qRZPLk29T24p3NdmBhcsHznI6Z70MxHAxj+KlcuVrXGNHtLEZDHqc1K6jbwMkDqeaTZzPca+1SpGSVGCMd6aA6Lg/f9RSR0IcU3P8uMYxTW+bLjPpweasznuLGSOGHB6CnKm3dg/eIO33qGCYpIIJJ2nOabnzEZCvXnApbFqzFb5Y2CkA+mKSVhtXO0tjkVnJmln0M+81KOxhLMyjDYx3rlNU8bwwozBwuM8+teZisVGhHXc9rAZbUxb5uhwGvePri5yI2JHX5WrkLvXri5GWkZvbOBXwuKx06rep+kYTLqWFppJambNcBlOWBI7A96rMCocMSCvWvHlK56iio7EYkIcA/n61ZUl3Vgx29cGoKHbVBH8R649KFkhC8D5iefT2/rQNmnCUC7sckZGfXvWlayeZIrBAB6j0qkI6zTlxGr7hjritW0hDEPwRjJP4UJkMlS1kEnBG3qOar3KqHOT16mtGyUzmtT25dlGQD90/xVzF3vZWCqSM8CkpWKauisI7gMDJGSBzirdpbSSM5P3QPuVblcIxsDFo1Knlz1IqJb18jy3PB5NSgkbun6o6yNk5JABOK67TdYbBWRiEGBkda0jNwZnKmp7m3b37vOAGO04I+lbGnX/liRmchSeea+iwOMVN2keJjsBGvG8d0alveB03bhnp061OJg+Aw+XvX1lKpGSvE+GrU3TlyS3LCnaN34bakWcFzg4x1B6V1Rlc8+cbE4fjKjOe5FMZhI6gjBHpW6OZoaz9dw46cU9WwWq7GL0egqyY5Vc8flSF1C85ye9P0E5N7iDlCQuSOAKcFYlcttJHSglK+wkqhThWA9AKWMBsh85qx8rT1HMu1RswzDORSFSjcnCgUESuJEPlwDjHv1p6FlPrxnnpQ7BAZuBlxt5IJp6swLYxkAdahoJSsRs+JNvA/vHFAbzO5A6LVmd7jxHgKFBKk45pXUsdoHO4UXK5Rm0BsHII60hYBt7Dpxx6UPUlqxKGMhDjpngU3GXcuxPtUdQTXUFA8ssCCoPNN2718wDjPTNWjS8XsOchVJAzxihFTaueGPOT0qgTaY5yMjHI6Gjbt3c/QVjfYGwaRdh3cH1qvG484Eg56Aitehi3dk/3mIPJ9aQKUfgZJ6Gs0aRTYBmMpLLhuvsaAQqZK53fkKs2v3BUVkQkZHXFABMrA4VD3z09qTYr63Q9CFGDyo70Rhd/yqB7nvSRpcjLCMEEYIOATTw+1iP++aqxHNqMkDFy2OMYNA+Qlf7ven0Jb1JH2yD958w3DihwxJxg5B4PasrieooUKFBABPemFQJCCMe9UCVhW3ZABwPUjigEq+T2I79abFIdFJvkLKAFYnOe1RiMqxBG4E5BqVoKLZJvBIJHNKqBjljwvIp2aNlJMRFVsZyOajc5lHznIPT1pGc9WOlTLDHGOeT37U2J8tuxuXBwB60E6Kw48LgksSMZ9aUw5Rj6+tD0LST2FALkA+lFTuQ13GLgEFvv96lX7wGOvcVTK5uhCynJGMEd6bklD/CR3prYyaaZICCArHr3pFbZuXbnPt/KqC5DIGyjAHk8jv8AWpGXLMB0oJTsxUcnB9BT3YFwFwWdeMUGydyI/MSByelKqfLgseDyKTZFmmK4IY8lh23HinKjFSeuRSuboiVWJ64xxmnj5Qc4INDbM35DZCIypAwpBBzUZBAyTz159KSITaepNH8+CSQp4HFPkXaSQ2QKcmaOSaIVOwYAyfSiZx5fT8PekSnbYdvzHyfwFLImBgkDPPHemn2C7e5CE4PzEDPelcBSTmmykrDlYlOAQfXNSAAqM8moZo9VYh84mQggjPFSSqGVuQue/vVXOdohkyuAxLZ4z60LlGHXGcU2CJjhycHBHTIpq4KkNwSeoqRyVw2bBychuabg7sDdwDVISjZhLt2NkDAAI5pVOVBJAyOOaOhbQ5JGiiGCGbNMY+Z8pxyc5HrUWG1oCgoQW5weKUudnXqeuaZnFNsfGAWBJAGODSNgkBiAvqTxTOtKyGKPLU4Gc9D605T8uFXj0qjJtsUI2eRx2OKYpyAejfzqWTbuOLnP3c8crTC5jLAg4YZVgahmkYroVZNRihUl3CjrXMa54ugsRJIJBuJAX0zXn4nExw8W5HtZfhJ4iqk1oeea74wnvGeNXO0n8K5Ke6klYhmOCe5r86xWKliJ36H6nhMLDCw5IFGZiokx0Haqpwy4J615jZ3MrFgpUkZwDj2pxQktkjLc5NQFhCyBu24d6R7gY+YdOmKB2FtpFkmyzbNo796jllL3GduFoE7GjaXTnI4Krzj2rb09WDkk4HQZHHNURfsdLb3DyABpNob5QPTFbNlK6uVYkbeQSOtMaLU7SSqFYkAHPy1majOLeTfneG4OK0Wxk9znNXuS0wXdwBxms5CtxIpIxjnjrWLNEd14V0a01mCTfEsjAdD1qPWvCh0t0SNQVbIzS1KONv7BlZl2nofuiskW4t8Mny5+9TTIe45Ltkm7sR7V02i34uIgWOQfzFaJldDrNPviQqkfKBgHvV2SQOoGSMHq1dEJWMmtC3Dqbbtoc5XjjvWpaawYSyswJYggV7+DxnJaDPmcwwHPecdzYtL1JUGcfN1HbNWCu1evzE4Ir7CnJdD4epCSbTFWRh8oOCTnOaezN1UfNkZz0xXZHU4pJk5Cu6yLkAdDnNMMPL4Y8mtb9zGUbrclSQrGvA9zTTHskJJDA84Ap2uzFxaFByCR68A08uFfr93G7P8ASnY1iMGwfP1YHJB609pB8smMhuwo1Fqh8UokZhnBHQGmSMTtwpJ7+1Bm9dyN/v8AVsGpSpK7F5+nWncQillXoCx6D1pSpZwxJBUYOO9SwsxqoGIPQ/zpArZGV+XHbtT3M0h32g7hg8GnKGLMS3GevpRsapX3HRw+aAc7ck/L6UbNq4JyD0J6Ur3LcSORT8qoDjPLelOVty5I56CnbQwlETJU47NShQvJwSvQUyErsHXMa55HWm/dw2c0X6GyiOVwDkgVGJOXAGFNS0wdgIBfG78KsMoVu30psySTImYh/lNRmTfICHyV60rGsVYmdymCABt4JqMvgsW/CnoW2kSHiMycHHWmsm/gDAPOT0pGbd9hQTiRAMgcGnRjK5bkdAKqwJ9CKYtIjIVBA6c1KP8AVD+FgOc96bFrcZJlwcdRzgUqw5fruz1GelTfQbWuo8RqRhiSR14oVyrY3ZyajqaK2wojbf1zSS5I6e1WXy9RGQR8t0PFNhwE2g4Xt70yJRJEC+WAGJOcsKazEnAICj2qbaiirDmzPtx90dx6UiyIxYA8LxVWJlKzGGU54XnoDipEKlhuGT3qWjPmbYMBvxkkHsKQIVQ847Ypam1hJfmUhecDr6Uwb2jAz+vWgh32ROihjg/mKKi5SiyNPlZlOM+9KAVK8bTWrIs9wUEtKD9zGQcjn2quPmDp1HX/AHaaBoWUYZPmJxSq4yxJHrn0pszvYlLeY+SM56H1qMOd7KcZHRc9qzBbjpJMYGAE/ipIiQpYcH3H1qzoWoxdyxnIAPHIp/v/ABdxmkwUWDAEYJJ9fanK+0Y+8o5yKzY9iM7RuI6+npQcDqc+4rRbGbsNK7x2AyPmpsQLMVJyM4GfWi5NtbkyFSWAwCn3s0meoHIxUtlPVDElwG7E96aAXAU5LdsU9NybuOg7ad+M5C/eFGSr5H3upFT1BNgD5hJxhj0FKg5IPar6G0QfBXKcsOi5608YjBJHykflWbHKxX3lpAOCPWpJP3vA4PqKfQ5XK7sS+Xt7Z4qILn92xPynIwcf/ro3NeXzHsSSC3b361GrErgjgHp1ppEtWB3CkHr2IoL7SGBxu6Vdh7CnDIwddzHoD0NRRElFHLN/OkyW2P2u8xVsc0vETBO/tU2NU3YkThQGP4etNQBkJIwD0HpQVG+4rOEiK/dx196YDvB5JHbFWW2OjA7np096ckmWJAwRwaViE0RRzkNgEgBsZ9KVlKMQOD/Kpehabew3z0jDc/MevFZOp63BaZ3N8o5IzXJVmoJyO/DU3OajY4LVvFz3hkRFK4OBXJXN298zKGJ2nPNfnWYYqVapbofqeDw9OjBWWpjXOIUdnbBJxiqM8xdfugAdGFeJc9VFPlGO5sgVHLgHGNoqSmV/NWIAhc5pkkwIJzjHagZXZ9u7mozJlQcnOaB3BHaZmAHArQtoWc479RTRnI17G1iABdwCByta8EsMGMkYDDBzVEa3NaC7g4d3z82V2jPNbFrqsCRFZW8vccAn3po0La3SzxfKQ2OBn+dZ0pE6skg43DDN6d60M3uc5q9qgkfBO1W4YDms+FmV2WNjvHTIqGjQ9R+G5H2iNDhNw2nnr612PxCsVsXSMJudVAyBWRLetjxfUYnincDIbnFYV15YVDnLEEsMY5oBrqUCoaViPkIxt561radDIY9yHA68VRnfodTYXZi2AnHI5NaqTsYdz4KhiF96aZpHYely5XhyuTgrntUks8keHJAJOAexPpW0ZtPQmUU9y5Y+IhFKYpG2q/8AFn7tdTp+qx3Cjad5HC57V9xl2KVaPK90fA5pg3QnzJaM0NyFCcZx6HpVi3kZywB2E/dLcivo4vufJzVnoTorRAKWDsPvYpAdpZVPAPWtYszewoLbgRnA/WnEeYc/p6VdzmcbsUxgquR0746UyXdETt4BYEg9hVJ3NGrLQAPmO0A56ilRW2lTjaTwBVPQxu2yQcHKjaemaJHBDYBJXg1O4NkbE5ztwKcMx42nBx1qiVca4YKWJPXNSYJ5B3ZoHs9R3llRIc5b0qBgy5ydwP8AD6e9ND5RyQsCjBhhTnB71Iq/LuLZBPNQ2LZkisM9cEkA011xwOAOKSNXqRsrsAqk455pyqwcjgKAMt61behg07jpkYyDoT1pNwQrxg4zg1G5Vl1AYdfunJ7Z4NRyFXeVNu2RCCKpF7oa8Qkl+RuO9OXaI2f73OBjrQxRTHMgQgsRux070Z3RnqDnrQhtJMWT5EJGR70JDsjGPlJ6mm2UooT7sbfxDpTDnO1RnjoOtSYSetiRcbQhOGPOPanBSFJH+RVCihnmAYGeDTmwEbGTgdu1AaC4+TcOSR1qN0bYcZHuKTLs+g5wUUY5Prjk0SONqkAqw/OpuU721CNWAX5uvb+tKXCkc8+vX9KFqRdIGlDDbggnvTjuEJGRgHvV2Nea6G5ZzgnA9acfldiVHTA96lgpXQeeqR7I8g5AYmo1ClCME+mDTWhk2Kg2qMnHvT9gCswXHvTItzEUrjZnB3A/pShvm5br2pMWtyVjucgHGO5NKyER5b9KzZuthhbccEjHtUgjzglugp7GMmQ71UkYJ7ZoosCk7D8BmyemM/Sk3A4z0NaGzegzeocqQenHNEZVSR0PU80Ga1ElyH6cciklTHPtUszaAsQgyCSvYdaSRmeQMF2ljg564ppCQ8HknHSnPIpUBR15pnREQjGMYOe3pSAkk55z3oaNRu7DbcjPY0qr8xGcrUbE2uOJGdu0/WiQLuUnOw9qdyZKwKhUjnOaURhcFh16Gk2QncaDuQscA46+tIZPlHapK5dQ8vzRjOOcmhIyuSMrjoTTuTJajQ4bcvUt1PrTYmBJx24p2uJPUVSdx6D6danK7l49P1oasbLUqFSHJJ5BqdyMYzy3qOKGZvQiVXL4dOD0IHFETEhyB9Ae9Scy+ImJaVsg4JIyKaw3A4A45BJpo6raDPM5GR2yxFPXKqpX+Lrmr2JSQ0xECRiOF6Ypqqp4K/NjJNUiJRsyV2Bzt6YqsAQBgkH1pCauWUTZgAgkjk00J++GT0B5pdTVXQ1AXw3XPenKDuA4x3FDHdoGVSQM5A6CgfKrJsGR7VJd+YeGDfM4wQOMCmDJOSeOtNOwiup/eSHPl549jTZZSsRXPI6ZNRN6XNoJ30OY1zxAtqShPPsehrh9Vvri9uxI8hWM87Pavic1xjX7qJ93kuD09rNGZM6eYCAB6VmXsxid9rhC4wT6V8hKR9skZNwRM7eYMAmq7usTKB90dqxLWg25nE33VwTyKyricudpPyL0NAyvLLuTYFye1G0MME8Y4GaAISvmDPf0qRVBQ7hQAsMqoQBwcdKlhuGP3R0oE0WYJs5DE7z0zVpLwYBaQnBwRTRNma1lrcEKgk5ArYTxBatmQjC4zjbVodi9aa9AzYCnGOB2qabXIQVV1wAMDA4q7oVtTHvL2ObABXC9M9c1lMNsgPAJ5qSz0T4a3qpqsDuSURwSvqK9T8VRPfRPMynnpu5wO1EtiG9Tw/Xub11HRWIJrmr5kwRj58nNZFNJmWBj5vvEHqemPStjTZ2jxhSoyBmqMHublvMzIVOOe3r1rTtndYQEUNgDIPambR2LLK6IMqeRwarOHztLnHXPNBdijehsjcc5IxnpVjR/EUmnTFnJZT8uD2r0MHiXh6imjixNBV4uLO90rxEl4FEfzcdq6G1ud43Z+Yc4r9Ew9aNWHMj8tx+FlhajTLkcm7nJ9SPSpEwSxxweteinc8lqw7cccAnsKeq+WQpUe9NI527sU/3cYBOaYy7Zs53KWyR7Vqi7AHCcqDnJpgLOEJbHsOuabMNR3zEqG4J7U8jYT1J70bhew0hiBuwV6inBvkY9D/CKYJgclSc5HamRqUbb0YY4PSgdrscGZg3GcdadsZvm7elO5qklqBDUjEKU55NZsUkug4ZWMkDmpCxJA6E8Gki4jCcMQx/3aQsueBhRWhEhQwdCTjGaWZdx69BwaVyVYackKCeT6UhTaxJ5c9WPpSuXaIkmVB2/ezkY/rSqcE5HzHqKfQm9noD7WUjv0o2Mpyo4Hr0oLa5hzEBcswIpA5cDnj2oZohG24PHA60sTnGcYz0+lRY5na4ijc+0qPU8U5mZtxLbSOuKpAkI4EeMY24+U+1G3+HNUGlxyDcwGevak2spBApMpAsY2M56jtTQrMwYgMDUdSnroDZA2jCnBxQw3cjAOAciqRhKNmOUbcZ54zj1pSRPuwu3Paq2Ki9LDCMbuc5FOMgwrD73fik9S42QoO8AjC57AVHjY52jPbrmktBVFfVC7mIK5wcjNLknjOO2RVGST6jowCCo+ZR1zSOoRs7fl7E+lJjeiFYjy12nBHAwetSIQ0ZJ4YdRU6m2hFtAkJDHnGB6U0htpIPOeRQYSWorcksOB6GigjlY1zlwORmmupZiyscfrWjNNC0sSbM/xe1QNu3HnHoai+pqkgh+8TjJHWlYHBcYZv7tBnNDSTgOTj19qc4Ubm3cZ6mi5KGM3UE9elCk7eTyKotIUKxyxOARwaQl0jHIJ3DkCnoaq6DK+XvYZ25JzxSj5JyqgkbQV/GpYuYVtwGOAPrSkEKuT06Gs3YiVxYxmVWxkBTxmnyPkfMOg4FCJiyGSRV2/L8x5pgxsIZguTmqLvceuVKsWB3DgCkbO0MGwCcGmtCWrjFiYKApBY5wT0FLCpRGzkgdCOhobGk0x3mbDkj5vWl42HPTNQEiP5XdlI4zxS4DKQeCKtIVlYdvBj45YDmkcB1XAFFjFRd9B6Lk4ZecdjURcNwSEJHAPU1R0pWQ9seYGYYQgACl3lDuGBt9RxntUsSXKNWQtI2MEEcj3psasGIYcOeoqgfvDlYGTGCNnNI/JHGR1oJSsGSoJPANNRS7Nk5z0oESEkKABg0jY3BiCTik7ktgudobpinBduSB06mszWLuiPaVOQwYN+lEjDy0APzDkn2pt2RSRBLOoDEnPfNcd4l8UC0SSONgZGGAK8zHYhUaTkz3srw31iqo9DjLi9ExkZjncM4Jz2rPDsbcqH3bfl6c4NfmVWo5ybZ+rQpRppKJSuS4CgMMMOxrMn2hgz/vMngDrXKzZFe5lkdyeBkgfSqUkmwHdgnNSUyGRw4Jxg4NUplGD1PAPNAiIrt5GCSOBTdhfKkjOKABIz5QQ5yR1oSFwm4DOTigBSFXGcbh1pn2jZllHegBJLshsgdPWolnffnJxnpQLUtQGUucDIPat3T7e4YqMDB9atDNW3spYQW4BPQ1be0mkIB+Y4zVmblZlj+zneAu6cdgBjNQtp32g7wrZHVTUN6lLU7TwdYRxzoyowdsDivYNYjNxoqJ5ZQopIYdTxSbuHU8O8V24ikbep3HOD71wd+4lY7/AJWGDxUltFcRlssOF7mtKwTOxApIzwwoM3E3LS3EdxuZsEKRt9a1obiKNgp74BFWkCRanuEY/KcgcYPpVO6cxyfKuR1AFJllG+V5wu1TgnqfSsi7XZuLjHPGKSdhMm0PW2sZiA5G6vSNC8SRzKpJ37upr6jKsW4e4fJ5xhnV95HYWDrKRtOGbr7Gr4JJVCfunrjrX3MJXVz89qQtoLIxDFeMHkmhieC3UHt1roicLTvYfhmAbOAeo96QgMwJPynFXcqKALhWAX6U0J84x8xHX2obE0+g7YMA9T1zQc4yxGe2PSiO5k/MY5U8E8Hv704yght/XpViTAONxBB4Hc8VIybx94LntmpvY1ihUUkgbsA0gfIO1s44ovqD0QA4VhnlRTE3Fc8En0pMyT1HkEptBIOOtNRiBnqe1COlsA7EnclBUpu3Ln0A61ZF2+goK7QCOo7dqaMb3AJxnv8ASkxEoBYr6jilmXruOcVJdo2I3DA7gBg0FmADFcgU9DGWjHIRIScckcCo2YorEDLHjrTRom2ODgyEgjAGCKd5gBOwZyPSk0aXVrhIxVgCMBqjAO/r7URM92SkKhXaenWot4mC5ICt7Ui/hJSvy8j9KUgbvug474p3JZFnMhI7cnFNEjNIVHp+VUYKWtify8ZUYYnvSEllzgZXrUs3G+ZtGAvB64pxIyWC5z0ApCd2PRMsjk7TjNRsSoHOM5wKpMXLbcR8MApAzxSjbGWXcGBI6dqGWrCsCCCoAAP5mmRyAFiwwfSpuKTTF3ggY6nk4pC4ZDtHzdhTTuZu3QbHIzKxC/KeB71KQJYgD1xTatsFr7jgU2lMgEVGCY8kE/41K1HdrRDhL5m0kbMdKbMp+8M9eTTZSVyQqAwUDzTjOAOlFIvkj1IwNvRTmlGRuIAyOx6VZnAe2cgkYB561C6AHIyevFS2VZXFjLHcAce9OeTIHepQNaEYUEhSCMnNO2q6kYyPWm2ZWQAop5HTpjrSFiRuK9elUvML22FjIKcnIxTQ+Q3HT2p2ByuJG5bjBwaVAVKn7qg4yKVhczJGO/btPHqajJCgD7x96zSBq+o8ZUgAA47UjyHcVxjA6r1quVE6kZdiykg8c81KyK8JIO3ODmoejKQgUGVlIyQuQT39qQxlic4+XrVXKtqK5DAKFGMdaXYB+8DfPggChGyskRDEjlQflWn8sAQRtyB1p7nPJ6kX+qOBzk9+1SogJJPPrVI0UVYAgQHAB9KYyHae2wZ69aLlJW1H5zGgJw1IoHmZyAQPTrTLuMeU5ALLx2pJCHAJ6CpM5aihFMobb1pzIVw2RtU5x6+1AogQZJGYDYDyBSDKHK8r2HpQJtoZsDNtbPy89amQAKemO4NNkXGK65OWCgD7x6fShiVC7RuHqKQJNjI1KkDGQOcmleQxqMj5SaC0n1DgMOwXrzUbSKAXbhfT1FYzemp1QgpKyON8UeIUtGWGJiu4kdK4u/lWSPzXk3SDqByRXw2b4hzl7NH6JkeDVKm5y6mJcTsV2K3Q5J9uKcuNxyTgnggYr5Ru59gQ3CoCzKSe596zbiQLjjqDjIrMaRmTSFHO4EjGeRVR3LNu6jsKBsa0pjVlxnPWoHlLIAAaCRiR7eSKYuBzk5oAR5x97JqD7UzI2DtApOwEEcxeR92BTwy9cY7UkND41Xdlj94Yq3EIwpYjPtVAy9CwwmBmuk0yQ7MY4bnmmiWa9rF577SG6/lxXQ2+lpGiEEO2OO+ePStHsYyVx7tHCq7lyfusCemayzIZiCuRklfl74rNmkEdv4EtVjmSQKWLDGVBya9dn01rzRkVYyrkE59R6VDdimjyHx5ocdvLskXJzlSR3ryXVdLZpncfKuegHarWqOiexlhTExU52giui0y2SaBSCAf6UjFmgtv94bsqRj/69SeUsKKSM4GM1QgU+YwKNyP4fWpftO9CGkzxyQOR7iiw0Q7lGEGXx0bv9TWTfzHzNw4yeQRxS2G2Zm0byzdOgq5pOtvYSEY3IOgNdNCq6c0zjrU/axaPU/DPiNLiGKQNk4G5c5rsIbkSPuORntX6Vg6zq00z80zHC+xmTiYOo3H6UDbKRnPPTNepE+emuxZEhCkYzjjFIyFk64Aq0ZNDISVXLDd7elSYVcANwRQxXSQxWJcjZjtk02VeeDnHUe1NGL1HIF27eGHb2oCbD0znvTbLUReMHHQ8miTHXqR0qTVeQ4sXbAxnvxSlMgBV+9yRTRDVxoQDGcYweKlUqxBUcjjA78U2So2GhgoyV2nd0NIVBI2k4J6UkU30CTch45Pr6U5U3DnkjnNaEpu9mRsmSGXBI60+SMyZbIyDjik2DvcIgytyOPWnTEqhwcknioNItWGkMYxlcHGTUSqxJY8Y5UZ61SaJaTFGY8tgg9B9KakY3ADLE8EUkxpWHFVTcW4XIzikjBUsG7e9MuwHdIhUjGTwT1FSxZwN+Xx7UhbMDLHJt28dzUSxhnJ6qe5qkmEmmTSkNnB6jg+hpEOUVvQcn1NNGUhFBLMvX3p23DD5sMeAaVyVuOSLJznPHJprLyQAAc5+tM21FKsyHacMe1CkbxxkDmokWOMisM5JA/hB5pgCSZG05HTNSmyGk3qSBBMjKX2mqjqEcHkjua0TCdrEoUYyWwD0p7r5SAkde9YyepMWtkMVgCd2F4PQUoILZHTvx1FUh2DAVyIyNjDkEfyp6q8hUbs+ueKtsLDSuxi2M5zzSYY268YJHP50r3Ju2wMq71XZxjkn1qRZmCBX5PXFOxomJO2FGAQT6UU0VcUpgYB7DmoWbA29/X1pnMvUcxJRRuz7elBIYhwMMehqWbqxChZJpMkbTgjipX+YDGMdBS21GxqDDYOQfWn8gkdqVzC7TGkDv6UwuBhAANvemU9thBEVBI4z2FIXAGAdpzirWpkSI2xsYBPv0pHkOWPGF9KCr6WBFHDAHpSIowMD5loJtYfEW2ZPPPrTmULzjGRSZas0RkBUVu54FDhvugHAHc1NiLWEBO/oM9Rx0pdzKzNjk9cUbFRV9QGDj5vmx2oVDvOTk44pdTdJWINnluWHoc5PFSwIJPmUHpn8K0OdrUcoBQZUjd0NK4G3JJ3DnGaEbrYiCuTk8D0pDE7dWyoIJpsV2g+8U3ZOPQ0GNZGGC2O470hp3JTCkpwq9s+4piDG48nHelcckOclGAOBnmkbHryeOelSQ7DCTg5J+XmljnDjHOR2pWM79EOaTbyAeeD60xdzNg8KQfwp7ENNscY9j4HKgZ3HoaeJCFDDgUGkU0IAQ3zHg8DPSmTyqigY3YPT1ptnRFXKM77cvuyM/p3rnPE/iCHTYM7t5IK7R2z0NcGKqOnTckevgaKq1VBnm2pa099KZnzlDnIPWqcl8WZ5Ojv97B5zX5ZiKvtZOTP1mhT9lCxGUMjZ4Ue/Wpo49x6ZA71yI3uQ3KskRKtgdqoSIQjBuH/hqmikUrqLjavJHUkfpVKZRDu2Jh+wxUF2IvJKFtxyvt1FQzxhMYPSglkTShYc456VTebLrjjFBJEkTAszk7m6fSgruU9geeKWgEKheWDde5qYSiIfdD/LwKEAyIOqYJznvVyNPlB7imBo2sghXJxjoa2dPvE807Bk/wC16U0SzpbG7wNydvQ963FDSQkq5C4ypzz71rrbQnQbPZxyFf35bK9QangtY0IWPlgMknpmsnvqWj0DwAI4L6IOe4Jz0r6DsbKHUdOwgBKp8nsKtJWBnmXxD8FNcIzOownJ4/lXz/4jsdkrIFYKSccVCNW9jjJISJirDIz1zxWppkgik6lQBxnvTZDNhSWAz1HOKbJIr9TtODQCK8wWMKSckjAqP7QuzOdrngCqQMGuRDKEDCQbR869+OlMuI47iNj0H93FKQMx7uLyc+/Q1nBz5mQB7AVCdidjb8P69Lp9yuSQvBIAzXr2jayt/ZwSBuH5xnOa+wyjFK3sj5LOqHN+8OgRTO6jzBnd972q1FsCjDZP/wBevtIyuj89qwaJo5QO4PtTyd7YGTwSa3Rxu5WfcX+UnGO1SfKuRyWPOGrUy6hnYuR19+1EceMlsZPcUmOzZKkeBnIyCOPWgysSSOmenpUI1b5RhY8465zT48ycIMEEbv8AGmSncNoSRipB5wfejcQwIPA5yKCtxoYNliMDr9akCOMhc+lK/QGrrQdJICCGUVGCC7cnAppGF7CeaDI27ipA2DsznPb1pmkXcZyCVIzz1qTy2XC4LEgmk9SkrAZS7AcH1HpQMPu54PTmlZIV0+oM0mduflApFAAyGBPYUOwvVhnduLccdR1JpgKpuZRtPQ0ItSSFdgEUbcg96aqhC3zbgRgAdqtIu6bGA+aN2QMcCpEfaQG5PoKbExRAN7PnBA4FOXAXHGff1oM27EbdAWGcfzpIixRgykU2ZN3HxZC8HryM04oRgHljzWYK44SFkc9COcelNZwCMAlwOKaLbEwCpIJAPahl2qCeg5+Wkyr6DQ235iKkMwBLGlYUWMSQs+4ZDZz9aE/etwMZz19aYNjWQuQASDg807Zs+V+nFKQorW4+Rc52/dP60yMncT932pI18xViV3BOARznNHzAA9Bng1pcTV0IAdxIGeeeakhUO7AkeuKlkQT6j5IlOCCCSORUEY2k5JPbj0qlsW7p6D5Dn5lAOPWijQGxgkyXUdc0qqS4PBJ7GmYpXEjOwlyVyeMelGw7h8xwvQipNYtbDXTIB5LD9femMRt24PNF7ky8h/mYAA5x7Uquvrk1NiE9Rzx53HrnmmbfMXGOnb1oua77j1hQ4BOPb0NQuofAJzznNNMzcew+IbV2uck9T6UHaHZckL2PrTDpqI7NGxAwWPC+9LHhxnGT6DtQzO+thSMc8lqEAGQST3NK7KTGFkY/Q8UrSFMsSduOaZXmNLJksckryuDjH19aa25vmA78ehp+otGxVRkz91m9v505dyEqScnnNS7Gmw+TIixgehNMHykkE/3eDjrUkuVyTaERN3BHfOaY5RyrZycY/wD11SZrFdhwT5SGwSOMjpjvQpUIVzyf1p63HJEflYHU5PPNM8zy/wCE/Wr3Mb8pIkmwHDYDD1pXj29DxUvQ0vcaqjcW4O0cCgDeM45BFSJ2sR7x5ZzkNnmnRNGRkfep2ZmrXJUYEDjNMjUZJZuB2qGVLQVl83kcAZpcZ4Jq0wSbIpBtXIORVeQYkDNgKVOO/wClS9TRNo5/xBrselQTXDEEAYw3rXkGr63JqMzs7t8xzjtXx+dYhwXso9T7zh+ipXqyRltcSSEHgrnkZqZH2ttc8jsBXwz1Z98Wbceaox8oHJ+lPEwjwq/cbqaAElAlHVhGp/h71TmjWZ/mfIHU+ppsaE8kv5YACnoxx1FQyWpDMhALgZrM0K1yibSDwe9Y97dKsLKOe+aXUb2KK5uByc1IlsFA3DDetMxGSIYyT6dDVWVWGcfMcUmOxAsJVlycZGeelSKpIBJOQeKSH0J1UhgCB74qy0m0gqOKokVZt3BbAq1azybwEbbjkmgTR0+lagiRDewDHjOa2oNTWTYvmcetO5EtC7Ask2PLcAYyCelatu6r5anIYEZYdzSKjsdZ4auI4pl3HPOcGvobwDfNNbfMc5UDB7VpAos+KtPWe3bccucgV87fEHRBCZgiZyeGqeo0jx+/tvssjLjPr9aktYwyDLfMeAo6ikxM1YpP3ql/m42mllgRZG2kFTzz2pCTKFxgkkMNnf2rJ1C4aOQAMARx7GqTGQwagxYE8cjJ9varUV6VOdxYMeCetDK6D5ZllZWPJrJuoBG+3O0Z79qkkZGwgK455GK6vwt4jNtchZGYIGAwPxruwtT2VRSOHG0nWouKPWtK1ETRr+8AUitiEKvGMgV+nUZqUUz8nxMZRk0yYSY3AJnjOaljffsGM59K7InltaiSKrKSB1+9mnoqluSMAYNbXJ5dbjmwML1z0xSPHzz2pOxbTHMCSSfzpgYsQGJCngVJnJ9xJJDGqgde2acr+WzdNy9atJWBN30QE+YcYAwc5pSCVYEfMaTdjSwbUZVGOn3qVg7nklSewqETJjXb5CSMgcUFNvIPFaXMbX1FflipGQae2FIwAfpQXDzEf94w2k8fpUju5jBVlOf4j/SlobysiKFBEuerYyT61NvVM7fTk+tS7GFl2ItxPTGajCMpYkAinoRa+o8SHJAGe9Rh2I3HnnmnZblJolfDRZ6GkaMLxu6Dk00zVJPUPs5K8HO3kUbSxzkYziqbKaFc7Wx1GPvU9QCAc8gHipMWvIiyS4+UZHTNSLE6gvkHI5NFyVZ7ix8EkjAyMGkc/OWGC3UcUrg7boe21l3BvmP3hTGYFsY7fnQh25hyKOp+6eTmmNhz5gPHQU2OzECK8yRgjg569Kb5R/jIJBINK5VmPVjG4xyvXn1qOThmCg+uKqwm7EinIY96kZsA8ZbGetJocGNUs6nqe+MVHyAeuTSCTY+NdgCgHIp5YKwUj2+lMYnIYnqo9OtSY3sr9BiqGkyONdrDPPNDxlnPBAPNS2iJNrQiZV8tgwxyOTRSEtgBJd/U0rr8hPp3qwVhuflXjFKQHONuB3qGNOw2WUrubJxnAp6gSYzn86kHLoRvH8+AQCDxin+X87dxjv0qtTOyHY3Ky/lUa7lClTkA4pWGkmEZWVyehGac6hm+bg9qauNwQZGCrEc96YSDkA4z1NMhsU4wFXBA9aUYGM4XPv3osyUDjfk/dx3oVgYzxnPQ1NtSrXZF91ADjdnFOBK8NyTx0pm2iFKgMELcYzikUkbvahkNajmUpnHXHWmBMguSSKktoRkDOGLHaRyKRZNwI6MOPwqiEOER3kOA47A0/wAsHIUgYHSlc1iMAZMncCnTFOCKHUDO4VVynZsN+eoIPSgDackcUrmUkG4DOOuNwH0pmQSBtPPOfSgLjhjOVG360wq7nA/H6UuupV7iY2tkDOOKVE2xk4wVrQi1mPWVYo92OnXHWmht/wAwX7/SpaFKQol3Hbggj070zfuXOcE9RUAndkbDzCMHjOSPWs/WNQSxgZtwwO1Y1JcibZ2UaTqyUYnjHi/xO+pXBRMCNDj5T94+tcmtwQW4yP5V+Z5hW9tVbP1vLMM8Nh1Fk6sI4CwHU9/6VIG3Ab14PIPevGPYLMM0pUqpIUfnUsbjYcrzTuCHwsDgMSVHOBTDHvkLKDtB55pstIl8lozgY/H0qC+KW6Fg2GPQEcVJRzmoXQ3HA47Csj7O0zAHkHnBoG9i7FCkXzAAso6HpQ8Zd2KjLHnAoMkrkDwGbjpjqaga3YKe9Q2VsQ+TvZdwPy08RLtxnii4mAiOBg98VII8HBOPqKZViTKLhQDke1PtiS4IGR0wO1UFjUtIDJjbuyTXR6XZykZk6KRjI6+1K5nJX0OusdPIiXICA/w5zirRiCvsyAQd3TsKpEpWNnSYQsyFiCoPGK+gvh4rLCpJJyBge1O+pR1utW+6AbmwuCc4rwn4kW6xPIE5RTgGhso8H1iDM0jFCSCT9apbHQh0OW2jipJauXIZz5XKnee+aSWbgoMlvWglIpSTleCOehrGvpNsmTwB6UGljPmkkVickAEEYHWrFrfgKAF2t3JqugNE8d8zSqgIO7OPrU0yi4CFsZHUjvUiuRMquoAAJHQZpyxsjknAf+96U1daoG+533g3WxPJHA7qmwbsucDIr0vTr77QpZTuHc5zzX32VYr2lNRfQ/Os8wzpy5oo1dxY5HAxj61LCQ+N3AXvX08WfHOKbJZIdkhx82Rn6UxUC7tuGJI5FWnchxsACCMt827PQ0/Jf5hxjnrV2J5huN8ec56GmbhvTcMAUjOT1JyPlY8fN7UMoZSSMGmmaIhVgpBPI6AGplwQD8uQfyoZotRCdxAB4HPTrSHDvwecetSiJK4kYJUqTja3JpTmMbc9+Ku/QztbUQTtIuSeh60ow5JPHHU0xc2obt6YC8impI6qm36Zps0umSgHb/EzE5PvTZlDIpIxu/HAqOoOKZCjIigc89FHGPah2Zoto42ndijqTyoeDtViPvnp71EpDyJxtA5xTJdk9Cdj8oOffjvSjmJmKnr+lFzSISfIuFGMjrTRucMche/1qyZuXQa4LZB27uuKkxxwePpUMmKb3GmMKuMFiDxk5p45Bc8KOPmPelcfKtwALBcHGOtDMFlUnhego0E12Bk3rknr2pyAAOzvkdh6U7gkAbc3f3pfkYAD7oPPrSbNUhGiWKIOAGJztIpgk2sq45/lQtRt8o7sACMfTrQxwpP4c1RjJkQYIw3ZKntT0Occcf0qtRQJAAVBBxjtTmbpjjPeoa1G3YABx82G9ac8SvEdp+YHOaL2HDUZtO07Ww3AYnpTdyg7eSlWtS3oDL5bCQ5GBSq/yZGWA65rKRhKTbICHVsHBXtxRQrEpSHSMFO0dCByaXDAEkgh+PetGzdNIRGCEAAn13UrgOzYOFHJrMSfYjUK4AJ+XrU2OMqcqRxSZF+5E6nblVy3bijJk2j+GtVsZpDnyEIydo6CmqrKAuOtSaWQBwhwAOaGdUZRhgexpq5atYjVsEnOTTlZd6hevehmOxIEwrHdye1MGA3fg9B61Q9Bqy7Ubfxnin4BVsn6VLLi0CyA4zyB3x3pFUIx/iye5pM0b7DZEbI28H1PSnxhs9TyakzW4FMOVJPIoOJY8AEbT27/AFoNBH2gtnJJ646Cl8vYQ/8AC3agtJAzHPBxTV6AY5Ixmn0E9x7rlV547mmbi2TjuOaNBajCGG7dyAeuKcQZCGHPPSnoDQq/MHO4hh3Hb2pn8Sn/AFee1BnsxQw2sdh445700/J0OCalmyVyRkOzjr0piEqpU8Hv9K0iKWgFcE4OVHUU+ONRwW47CiRjYiVikh+Xdjg+1SN83Xn0xUMpNIr3MqxRhj75xXkXxF8XFJJIoHPy9a8fMa/saLaPqskw6r1lLseXXF48/XJLGk8xoWIwM+lfmM3d3P1JKysi3bzHyQWHGQc1PDOZQSUPoDntWIy7DL5Q3E4x0NCSNKN4555GaBonQ4kLgYPSrAZoo5FJ5xnig0Ks9ysSA7iSo9aw9X1ASDajZbOaAZneTuw8hx7ZpX+WYqCFA70GTuR7gGIyDnqakhZmLkEqCAOaTHG5Ky+WxJIOKYgBUNwRg8EcVk3qXYV7PgKoz/ETTUsjklcY9TSHYU2rh9uCAR1HSnR25OFABORzVRLGR6e4ZzJ06D2q9aaZ5YwecDJrUlmza2YRflGORXR6UsiYwCQOT6mpZLRspNKrb9xMYUnyxUUl+ZmQ4HI9eaomxv6IkbTgZCk7SWT+I+tfQHgCdmMKgHBX/wDVQXGJ3Hi26hW04PG3n2OK8B8duJSYeu7OGHWpkyIrQ8b1y2dp8LgKucg9axER7d9z8s5xSUimi7tBLsCuF4wTVC5dzIF6EHg1ZmULm4+XnlgazLt1cgk/KBlvrSuWmVJHHmbSuFwCahKktwcL2x1pjaFWby4mXHI4FNjvSPlcsNp5K0EWLzMNpZWPsTUkTNOdpf5yQVHrQIt2szQyITkNu4Xsa9X8F68s9nk/IFIAXOa97Ka3JW5Twc4oOtQ5ux6BaTqI9hG5h09qdvZvlPykn86/RaZ+V1dHYXzmaQE559Ks8DBIz6V0HM3cj24lDsfmHQUrgSoccAnpVGaaJFwAWXk4xyeKjLbwCRwBimJ2bCJgqBAMYp+3LFzkkihmikRlQzCTkDH3f60/zNoO0fUikWrsa7KJASeFOBxUgwwDc80MI6iNuRnxkc1C483GRgj+6aWxnPTQmhhCpj0Gad8jEDGQRg+1NO5KaiJ5ewA9eOSO9IzsoCovHX6Uxpj1+9kt164pjThogduzB796mxqpdBUQEjv9KCoAPIx3qWaW0EYq7Dk8cDigqkbAgcHkHFVqYuK3HF13cjPfrQCGU8kDOcYosK6ew6QmRdwGQeMH0poAC56EcLTJkm9xXYGPCrik3LhW53noAKqw4sRiVlLdMdPelLsCM/iKlmtkPYZQbSM+hpjuVjwwwcjpUisIDhmOcYOM01mVjgnB5OR3pXIeg7zRuJJCgjil2hWDYBwOoqkVEUglRt+Y7h+FOmOHHGR2q7ItuyI2fyvmKjawIB9/Sl3SM3BxkcjtScepzy95jWXA2hTu9TTo+AF4x60r3Faw8kxvnPIphLOCBwc0yHe44q7k88D3p+7cGIBJ9DSuti4tgrY3A/KxHBpkYAYEAHI5B/nQXJsCMAgklT0z2qUxqijcMAnkCoa1M1G+pG0hRiGyB6UU7IaK7qzAjdj/AAqUKPu5OSOCDWjZSsMAMZ2MN2e5p/BPYDHeptcI8vQYwDYUYXOcH1pwRiQh/LNVsNu4FCSSRtAqOMszYK8dQaZi73Jt+3jbz0zTXyhXHzfSs3uaJXQigxjIXOeoxSJKsgIIwx657UJXHpEVMIwPT29fekMXylixKnkCquTa4seCc9DkDIpfljRyTnnNPUegDDIOzHnmmccoe9DuUKDwAPXFI+zaBt2nPJrMp2sPJzuAHGOMU0PuTp8pHFCRlexH5gYhsDPTp0p0Tgocvg/zqw5hgP8AdB684qQEb1y3HY0jWDQhjIYDPFIzbFLAdOoJoBjTICVXjHXilZym8bMKx7Gh2EroFXcrb8gY4pUcAEg8DhvWki3YCXLFTwCf4etAfMi8AjOK0RjbUayrggHLZycUhkILbh8w9O9Qaq6JQWZ0IIzjO2o2DeZkdT3FBbbY5VMcmTyOmM0ijHIwc8jmrJ6Cq/mj7vQc01mCrtH1rGbMOpxXjbXhpunM3mAPnCrmvBta1Y3F45b5sn5TjFfF53V0VM/SeHKNqTqGVHcSFuD9atqrNJuGCW9fSvjGfbaFpnCMUOAuO1WoZAUCEcdsVAx5fphwx9KmsgX+fBFAFq7dYbZc4LHkCqrXhBJDk8cigtNGVqN+8g2KchuDiqJXZICRgHuDQF7iyupB78/lUM0hYHaoJ6CgVhbS3d2zt3N3HpV1oRCo9B2pMEirNG8nfC9afFKSAq9Bzj1qSkSxrLnfkqemB/Kr1rBJIqhwMnkYNTI0NSO1jRQ+07zwRSppDM52YVh6msloA59KYAxnGc5J6iiWwVfu4DdxVqQFm1idNoJJJ+6K0ILkoysMrtBxj1qr21JaLZ1ANFn5t5IJHf3q3ZIs5QqhyfvE/wCfpQ5aBGN2dXoVlM04IUFN2P8A69e3eCjJHHGynBUbgwHalGR0cttzf1qcywlTITgZUk+teU+NEj3k5/fAY4qG9SHFW0PLtUhMkbblwV4NYxs1hJRgNuOCTzV7oJIibT1EiyDk4wuewqlNAFLcdOAatPSxzNGDdoYQ7Odo3DNY9wy+YMHKA9c8GgSGZB8wqwbdxtbsPaoywCjPAHTNM0K7MEbJ+YGkGQxOSV9D2FUJlyGcZJLbh2qwYFDBw2Cec46UmSToXZCwfJB79TXQeHtUa0njXBOSO/euvC1PZ1FI5cTFTpyR7LoOoNdWqsemMGt5XQ4+ban0r9Qw1Tngmfj2Mp8lVoXerxleNp4zUkZdOHwQa9BHlyuyUuskgBXA7ECk27uCAMVoQpdBAAu0c8D1pwIO0cDihmiFWLgfN74pWUsQBwOpqGyrIQ5ZTgcGlGAnPAHB4pXGkMdCQdxB9hSodi/eIXuDVLUdhsjCRGySB3J/pRHGY+Mkgfd9ap7GMkr7kgL78Y69c0OxHQCoiZ3GwEs3oMc4p0bB8MH46c1bHHUbMhYFQcYPWllHAXr2NI3ihVJxjjHaggOCVY5xg/Wl11NHtYi+aOT5vwxUiT7zk8LnK49KqxnogAzIcjqM5pUAbgnaM07Akug8Pu2qDkelJINq4P4CmrIJXGxK0RIZcjGKAixFepAOabaM1ew4MwBJXjtTjjKkuBntisWa89wY5kHHHqO9V52IXIOR0I9BTRLaBBwQOR0FAAjONxZicHHakyW1YkVQoYHkgjj1prOPJx/Fu5FNXuOMkKikPnOeRx7UgUmcqeUNaFt3HqqhMNyB0oDEsTjoOBQ0TYmRQIy7HBx2qL5Y0aTbuJFZq97ESVtRyPvxgYpr5dw3603oK2mgsZBcgnqfvUzzfmLfd96SaZnzNKwjkyjnmpAu3AweRVbFxV9WIWxklcinsxdF3H3AosbdBuzdnJAooOfQaCFLBh2wPrQTleoyOtJl6NATlANxwOcUiSAgFlz6CgvRBIQc5Uhu31pFdlbJPGcCge5KOTyRzzTVYFiDjkcGpZLiMR1TYWPXqB1p0rrEUbHBOB707CWg12DFiOG54pkZBALHBPXFMptEgGTtBJ470kn3MZORxQT5iKWEfBNPO2QjPBHfFVsNNMhKASO5JPGBQTt6ckChj2F3gbRjBFStk8nHA5z3qWG5C8h4IHynr7UyVSy5B6gkUkZaDjGgAYMdpHpTVjzECq5wcg1TFJDjzOzBQo6Af1oKfvcnn+lT1KigDDcOB0/OnyLuxIRweKo3QyNwjkFdwI4IPSggu6ruyM9h3qGJMcSB3O4cdKSNQcnHJ74qhXTEL9c/Nnj6UyG3LgEjC9M5qtkQ029CRkK4GQT1oChs5OB/FWdwaaEUEsBjBz3pHBG3HY/nVFq4smZVUjKqPvCkJ2pgA8dead0W9UNd/KIZeQ3pVLUNQWG3kcgqi8nHU1lU0i5EU480lFHgnxA8Tm/upEV/3eeBmuAILtnkk+tfmGY1nUqs/Ycto+xoJE+0JFkrzUon2L8vUe9eLe+p66JGm3bGJ5IIqWOZhuweiigskWcIynPIq7azLEpy5w3cfwmgXUSW4M2VI3BcdqzLy5CRkZK9ePSgvoU4JCWJOT0xV24T5SHXDKoODQK5AjZfcAPYe9OlIupQ7HBPXFBRatykMZZTy3HNRzTErkc7e9JjSIBFJM7KGwDWhbacdkfqTWUmPqaMGmK0Y+8cnHNSmARELvyV6Cobuixst2UUIoBI7+hqWK+ZcEsd+OpqTWCJRqLswQkbB196tQGDJZ8YI+XHalcckaCvCka9Cwx8xpjWwkmLr1HXFVzaC5Lli1gkkJBG0Dg4HJrptK0pg68YHpWLkaQgej6BpogMW1TwOWHT6V6To0aW1uNoxgc1UZFSjrYra5eHyHKnkdOa8x11pZTIXO8t0x1Ao5hONjkdVt2O1VUM784B5rmrxmDgtGFJ7elWiZIgaXccjgjrzVaRVi8s78MTWyOWSKF3Ek4YjLk/eI/rXM3VoiCRycov6U22ibGU5QPlFyfWlR9wOF5poZFs3Ek8k9B6UPHtiJI5HerFcrSkg5PQDNallehoPLkUb8feNSxEnniNePy9KsRXe24jbJyvQiri7O5ErS0Z6f4B1+SUiJ8lQPuseD716db3AKNsIZzgDvmv0TK6nPSR+X51QVOvcnO0CQKArcckc04nepAJBPXA6V9HFny7sSLEUZcZX2pQrF15LD0961uQk0SMRHu3Dn3NMbA/3R1xTRZIG27ThiSKaZRtz1H8qTWo20kO3ZRWGcdDu70oKFXGDgc1JmrMYDiRu4A/KnA7hx3GeelNFIjIZipBzuOMVNnGOgPTimzJoiYkON2QRzxT2BB3H5gw5pIzsEWSDtGc07G1x8vTriqNYxQjRpuYr1HajfvUAYB5oNVaIhIYMN20nvQHMQRSuc8Y9RSsO45mxkAZGcZ9ajYAscjgGqRlPcnVd48w85FRxqpY9/WpuaRFCqMtnA6im9QCRnmrIlKzLHmiMkgZqMuXzz1GTnoKl2C+gwyMdozkdM+1OEe0HsDzk9KREXcanBzzge1JJwobIPGaA5V1JLbaQW744FCRBZg7MDnsal6FOyEkYc5XPpTDCVAJHWmiWOwB34yBSq2OAMjPJq0axEVVDnc2R1xTg6vGoIwR1+tN3FZIEkDAKSd464ofPK+lSLRjgQsfBwcVGnLDLDnlqlg0SY27n2gM3A4quX+eNBnee/8ASoTsYzRIwwQ20gA9PWntMFfcgHPY9BWidxxaQm8SOVyNuOTmnKo24KnOeSaZbaYkzFBhDx1opGLfYgyWbOceopwK4weBnP1qmWrIViSykjC56Gk3FWfnk9AKku/YRSWXD/epyptUbiAMipZUbsjkk+Xav3S1BQnGONp6nvQPoBwSoK/NQo+Xa+SV6CqOZ6CtKEckY3EY6cUkKnA5JPOaLdSovUcXJkK7QT60jPlCDx6n0qrFyk0KAGXbuO4j5T7UisUJA4z0NMSYhYuDu/hPNAYPxg7zyTSZpcRUByP6U7K/eDZ7YzUspJMTf5i8gYzk5piLulHOMcgCjYTdmSbS3BIUCoyXKMgyMnqemKZnNACR7n1qV32hR1OeB60nuC0IyM7Cw2lSTintx16HoKbBdwGB82eem2mRqFk4bcw7VPqW2ICXHUAd6cNyjkbfWquSk9xMlgQBkg8fWmhz5bkkKydRQymNAUsC3U9wabO4HCjawPU1PU5x8MoDgvyp4JHanlGZyDx3xTubL4RrSADGMEHrUZlKnBGR/Ol1Kch24LuO0gY6GuD+IfiGOw03ykc7mODiuTF1PZ0pSO/AU1WrxR4DqU5uLt5GIIJqmFKqScrnofWvySrLmmz9lpx5YpEnn/IuTntSBvm4NYXNUKrAuS2SPapY2GODlSeKZRZQoc5/OpVuNoUe/wClAhs14sIfbyR0rDMskjmSQ7snigpk4KlcnOO+O1TM77wCecfxdcUCJrdHJOMFe9OEZXJGMHigdhskhjXAXJ6cUqBnkKE8HHFJmiNi0siCSw5UcmrxkSJFyMMvA+lc7epViJ7pwx+YYBHfiqJvvnJyQ2TipBXK7XcjHgdRycVNatLOw+bk4xxQ9DeKZZhSVp8MW9MVpRWcpBHIA549qzcjVI2LHT5JgM9CM59fat7S9HD58wHDdBWTnY3hG50Fpo8eB5a8gcgjrz0rpLHTDLIPkG4dDjisXO5vyWO00eAJEqEfOowa6S3JgU7SAD1Bq4S0JlDqZPiGVliJHP8AsjvXGXSs2coV3HkU7kcuph3NoslzIqjcmMhiMY9q5DU7cHcp+8CduRxWkGE46FAWpRi4wQMA596rXljhATgt7V1xkefONjBneSBSFG1zxWPc5ZZIxuCnrRe5kzLkgIfgFlxVOQyDJ24OcHNNEtj0ViF3YUnkYGM0x4S+QSVHpWjIvciaLEasF+8OlM85k4C5P1pF2LYKvEAfvd8GpoXMUbAdzwfSrWmpDOk8Paw9hOh3AKSASD1Fe1aDfLIAUGYwFOa+yyerzJ0z4rPaN4qodLvUzeYBncMY9KeiAsexA4NfZxPgJJE/f370nKsNp+XHP1rY53K2wgYOp3Y9s04jZgg7s00SpX1G+aTkdcjAFNSMGNVP8XXNJmvNdaibiCcngcClaQygLyB6irSMbpMcANpZs0rE8g/d60FMBLgkHqORSoAzHJwoHJ9aGiWriBS5wSTTW3JyucHikiHCw+M7FBPGDjrQz5LcnA64POarqaRVgGWPYf4URxBWYghvxpt2KsmKw5BHPtUnmeciAAEqKixqhsmGOO/oO9MKMOpyvqKL2M5C7Gc43bQR69qkCLyB371N9RR0GSTBFwU4pVbbyBk4q7XJbXYYQX5J5FOVcJ8rffHIoFuIwCgHFGDITk8VQ+UaGCDBU7ehPpQIzHG5K7gef/r0rlKJLkxZ2jkgY4p6ZbJYDI6kVDQPQjzskUk5BNPyC3JxjoKEJkcucE44BpAWcvg8evpVaBHcUuvWRfMzwD7+tDAOAucNRexctRUhwHI6dFNKEYEZ5Pf2pN3JirCFiNxHGOhzSEktkgLjv7UWRqPeUvgjA4OCKa5AUMVJYd/Woa1MZxe41sqAecHqKmUF2GMBQOlC0MNhsahAW4AzzTRKWyyqBHnBzVivcUqzKRkZPpRQPlImYH5iAOe1Ex3AEde1WA7afkJOcDmm7Q4G1gDUs1iDAoD8uac4eRAvfGVpNF2GKgldQfkCj86kABY9u9DHsiMldwbuOgoVs/NkZ96VjLRj2YMM4J46DtTVzHjJ4zRYErMRgpkyM5+lRliquOMH1PNWhu/QmTIUZxwKbksevNUx9NRkgLgjJIxRHuiQYGfSpZKeo6MDZuYYPU00sOcMM1JqmNAJJx1z09aVW2cNy2cgelBk3qTbc4YMDnqKayA5OefSlfWxpZWI4mOSCBkfzpyEMxLHLUNGGwmcSDPSjIBxyQaaGgZmQZAU0zcQw4wT+tBSeodeWOwdyOq0eYd5BxtHQUFXHE7WCkE5756U2U4DN94dzV2FIQYRQAvvmmEjIJBYEjgdalmVtR+wKMBsgHIPrThIEOQPnAxStcvUYql/v7RjmnCMqq5xhvukjjND0G1pcq6jd/ZkLs2IsHPP6V8+ePPEDXV7MT03FQM18/m9TkoNH1uQUlOpc4TzA+e5zQznJX0r8ykfqC7ETHJGe1SZ2gsOneoGKsgcZ6A1IGAIUEA461YCxzMi5JGAelOW6wGVjnnPFA0Zt1dM8jncV+tNiZ5AB39aAZcjRhxkke1TNG2fr/KgRZOIUOOwzVNrw5xgnPpQUTQwNcMMtw/QVswWSQBXIyV6lqzmykXHn+QMAQp7ionfeARzj1rBs0SK0sUsjuWJx6U6OFnUtt+Y8LUtmyjcuQaUGP3CwIxwOla1lobtGjRpu579RWMp2RtGFjSttBZ1YlOR0Pvmtuy8Ol3Ysh+QfNjvXM6lzojTu7G5aeHnKpvHy+npW3ZeG2DMc5OQVArnlOx306ehsWGhEsRj6E10Nhpe1yEBGPUdamNRMpwsdHY2O1QQOT2q5MAIuh3HjitUyGkzH1KNnBDEuuc1zWowGQsU/vDAq0yOUyLyJVt1XaRJuYl89vSuR1OxO4uvIxkDFaRepnNGTcZCthQXwOSOn096oXEqS29wR8wQAKTwa7IyOKpExruJELkqxHrXOXIP7xug3CtU7nG0UhNvLYypXJB9qpNukIY9DxmrW5jIcF2+WHOB2PtUTYkJwepwK0IRGymVFOOF4FV5cKGDDBHQnpWTepoRwSssuM9SOtXy5XBOGHc9q3RLLlvKjCMklyOSM1674D1P7Zb4RmRwRgHpjHNe9lFVQrWPBzek6lBs9AtJN7DuMDmtGIO0pYDIA6Yr9HhrsfldRcuhMr7844IpG4AHTtWtjid2NKsqkD5vXmnR5UqO1UiUhrCNZ954A6E1IOSOccU9TRWIFZhkkZHQVIvzMoKj6UriHjCg4XB7AUxJeqEZY+3SmS0rjl+9kjJ9c09SVONp59qDSKQJ8pGCOAeMUpBx8p7YOelSxNITCIRkFsg5pjIfNxwSeoppjeiFcqSRnJPp2oVs89M8AmqMrojlIYqMnIPJWpIyC+FPvQy7krKN5HpzikQsSQTjPr0qSXJkbjerMQVweo709pRGGOPy61KKVkHmCQgg4BpQzqW5DcYyKsbfYRQjYB70M7k/KdoBxmqsJXDmSQcbueR61IFUDOcg8gik3Y0sIem7bkimFTnDEYx8wqbjasSeaAzdAe1R7wQQxOO4Hena5i5jRz0yB6ClHBOCePXpSvZi5k0OVsDb+h6UqgqpyT1wRimEbXHtF5Z4Xr39KhaIK33tzDmjfQuQ4S7hjH5U9Sx5z064qWgTaI1nDblXrQMGM8/596tIlSbFUB1jRRyB+FATAx68ZHWlIoSVAWwrdOKRXKbQJMfKcnFJbHPPcczBgyq2eBnmpY4xGuVOcdQady4RTBgu5m24JooL0INmEwRwetNUEnYueeBjvVXM5XHbgMjb845OTSKxBOMbc4ORimVBixzbZCox8tNZ+QuQG7CkO4qoySMeNvahpFO5cfNjOah7ml9BcqQVOCSOtMwDtUHnryM/pSRDHgF8LuA7nFI4LykjgjkE9Ka3Ltca42nC008SKG43frWhnqmOCgyBQQM9iaay+ZuAGcHk0Gm4iqyLtP3hx9aduKsy5KqOuDSMbAxJ3Dna3TmovLIwCM+9CGPyVQqOe9Oj8rZ8wILd6hlxQm4AnhSexoU5AAPGeo61I3oxzEBiOg9agUksNwwo5zWkdjCbux6jMZc9ueTSbWXd8xz1GBipQWdgiwxDEYHQe9Stg8nHB79qoqCXUYI8MRnIPtTQGDnKjaehPSqExX2gAE80wIASDlh6+lUhbjyuXKjgdTmmSgwyAEEqy8EVk9y1EXyA3fGB1pqqVyTg00xuNhVkLliV69MUCVcYOeOTjtSlYInGfELVVs9NaJZeTzz0r531u8+2XR4HXG496+Jzusn+7R+i8P0eWHMU41A2gfe7U6UDDcfOOtfESPtk7kLlMZ6nHSmISVODyf5VJp0JIwY/4cZo2nd6j1p9SSTYy8nkfWq1xNtOVyexFMCiDubB6VchIQYHIoAurtVQQ2T6UouQm9j1YUAVJ7s5wD16URRvNOVIOeuaTKSN20WKA7j95etW0ka5BQbiM1jPzNYo0bfTTJ944Tvk/wAqlm0ol/3KER9iRzXM5JG8YmvY6DJc7VSNuFyxI/z61tWHgS4kVW8nKA4GBXHUrJdT0KVFzR0Nr4DAIJXr1z0Wt2z8GLGyqi7Sfu5HauGdZs9GFCK3NOHwgBIobaIhwTir9r4aNq52rkn1HDVzuq9jpVOKNu30FGVkwuAOOKnj0oKQAuV4FLnuTddC5Bpw4GM5NbNvYKwUKuDTTsyJIvi12oOOnaoJIVYMCvPbPSuhM57amTd2+92zkkisefT1VTvk/A+tbJjaMK+tVMbrjB7Vyt/bIEZN3J5IrZGUkc3eQtDJIxQEHrWNdRCAhRgo/UDtXTCRhUWhj3zb4HGcnOTWNNGuG46gZ4roTPOlYz54wrsyEAjqBUEe5TucEoTWsWcsyEkFyWwVHAqN2VnYDAIq7mRA0pIYbcVC/wC8ypHNLqUZ8o8tzjtxWlaXPmxBSuFHJNaJjJo5Wa4GFHByxPpXd/DnVUi1AhnKozDrXoYCfLXVzixivSZ7bp1x5kYweABnitJXYtjPPSv1Ok7pM/IcTHlkx4VuDnAHams6ySADr2rrR57JScKQT83TrSZ2sSWxgdaOpK1Ex5bLk7t/SnMHVjkgZqmx21JFVCpUnJAzxUQ6HbyQCaz1G9hA29gw645oTDlu756e1MySuyQKN3yjC04lkzsBOetBq5eQh4UEdR1pGBOBu2gHn3FBKaY5pA7BTjZ1FIUOQcENnJJoTsTKSGnYWAHGR1oGPK6gD+tXYyTVxp6Lxn3pQPMkBDFe+cdaGzbXoOXA4HDHrzT9q4HIIXrWe40tbsSaQHIU8L0B60qnKBdvJ56U7WLumQrEFwpzzz161JEnHmY5/u1ZLjroPGN2SAD6Gk8zY2cAZ4pDWgwMN7E87efpSOxTAByBzmghtiOOQuSAecinKCCD0+o4xQKOu451TOSMt2NM4O5RQRJWAHJwadtIcg89wKXUXLzagZNwbJ7Zx704TMQBj5epHvWlhXSEWVg5Ifd7elOacgLxkqD2qWjVSvuPMfzgYycZIBzikRnchRhB0qdBt2GAsjMCnyjqTTVclc45HSqsZ3aY4OrksuBx+dPdwRv3BWboPWpluaJjSh3EkYPek8re2xBuJ4OelK9iXqGza7KuFHQ04u8MQ2YYe/SmnccfdF+1LzlSaKfKLmQkzGMjavB9qYzEYKrx/KlYubdwZhtK9feo3bcwJ45FUjN3FQ/Kz5GWPzZHepFUbN2QR6U2ZkbHGB1BpHQZXAIOOtMadxQu1/u9eKQjCsM5z1qGi0NMm1gOBu7etTuwfYTjAPT0qki79CKRxtLDp0pI3VmDN90dDQ7lWGzRrK4ztO0jA/rUykL3Gf8A9dSXYjZgrjkhSBwBSgFzhThV55NFzOQu/wCYNwydxTSRtHXLHnPamIFbBJ7ZqKQb3H59KTQ7j1KspXo46ChWAXd0YcY96WpN0IR8pDHJ44oCoYQoOSuQKLk7kW0oyZ6EYJFSAbdyg8GqQrMXyi7ZJI7gU4EIRkgZqhbDAxdgBkAUb+CwbIA5FKwriNIjplsGlaXngc4wBTFfXQAcMpIzx0ojbc2DgYqGbR8xVYPlc9+1Ru3lBWBLY6g+lQaPYXco2lBwaq6hcfZ42PAJGOKJNJNihG7SPEPiXrzSSxwI56/MPWvM2aOTzPvB88Yr8zzWrzV7H67lVP2eHTGgfK2B0pGJkIC8E968BnuEe0knIzjjJpVwD8o/GmO4HhiM7iaevPOaVxDGP41n3czSN1GAD1pgNjfLg4GCMVcRCgPagBhnKPkngd6U3LuMEDapzx1NS3YaRJDamWUFsAHoK00gZFKIB+VQ3c2SNGy0mW4nUMuFPJPrXQ2WlP5gjRCcEZ4wM1hOdjohE67SvDDyqAV4bvXV6d4LTdgrtVh8pxn9K8mtVtoepSo3VzpNN8HxRDCKAFIwfWt6DSGjZVVNq5yfavMnK7udsNNC5a6agkZSPk9fWrsOlRqMgfjU6M1T1LP9lhYjlQB2471Yhs93JXJ9uwoRupE4tVjxgkA9x1pRBtY5AKiqM73LMMe44Ce+a0o49m0jimiJIs7FbnBz65qobNiwVjhSeT1q1cySKd7AkLN6dBXP3lsHDE4wDxzW0XYGjHu4N6uVBHY8Yrj7632yEN94Hoe9dClcFFWMTULVZVfAw47A1zV9p7LKp6DofrW8HqclRaHP3cDJvVgd26syZTJHnGSD09K7E7nl1LGbOkiPIcZBHFVJQzRYzg5ORWiepytFBiEBRs8elLFH5u7HAHetbmTQ2ZQSecA8fjVeSMISOvuOtHmMozKAGAXknr60+xuNjAtg47GmSy+8xQkqvBq3pV/9mvYnVipU5OK1pPlmm+5lUV4tH0F4W1WO+sUZTtOB16mutiI2k4yx6E1+sYOaqU00fkeYQ9nVdyUyL83H+FI0gHChQx7ivSVzxnK6H465xkCmzbdpGcFeSAetWhJDxKvB5A6806Rcc/eBGQPWmzTlGF2kXPAbuKjG9WZc5XIHPapuiZIcigYIIwfTvT1OxydvzDj/AOvT3M0rDwdpDenUikMm0KV6Z61LQ7sVNzu2ScdaRjg8/SqQNLdiKCcr75pzyEoSPajqZO3QYIznJO4k8UHG/AGQORWgKLSGxSlwQVxipEjVCcfM4GT7Cs5NFK73HksRUbk7c4JbOKlGvqKu3Bx1IGSe1L5gWbbzg96bJbSY9I9isd5zj8hRkr6BfX1pXKv2Eb7x5BJppGARVJ3IcrA53D0OOtAQCLJ6gZJqib8wJgrx8oIxzTyzeV1Ge3pRoUr3GMoBO7jI6n1pMDAzwR3HemEknuO2AkkflRLhWXad2f0pBypIaxw3fg8+9OMilTzsHpVGSfQSMDeOnPA96e/yyKoByPapbLVhochmx3609W2MQenY0EMQFw43EtmmNjzCqnkDO3/GkbRQ4LkhVA2AcY6UioQ8QwCC3JJoLa0B2DM2c88Zz0pYSYBg9R39adjnd7jjukQEEEjnntTMu5KhtpBHbrSVgbuxwZ4/QgEjBoobAj3OXbcAc9AaeORg8Gm0uhpdvcDGwwM8HrTc4ZgSNoqUNjC2CwBwD0FKZSItrVdjFvXUXchHPpxQ5J3DOciiwXGM25SQckdOaVSAfmIy1N6FJ3DyhvXOTz6dKUkh8HnHcUua4bMbtDSbSePQ9DTRGiFsnj+7npSu0axsIpUSK4PQEU45BPPBoY+YcxAjxtAbtUMhYMFI5b0pGcmmKwYrgHnqTSsBuAxml1ElYcCdxwOKcRl+nbGPrVFN6EW4kZ2cdCM80qptx8owPWkZpi7xj7oyB1xTF5KgAFTyTUscpdAW4JzwNvQYqVFCrsIyT3rSJcbsiMrq4xzzyfSlEY3Jydi5zmqZMrgVIHI5z1zSghlJzyDjAFTcSTaI9gQp8uTg4B6U9doG5gQpORR0IULMI8mQk856e1DIPLx1JOSak6YrQFQCTg4HrTnAJwepPUUmNkU2di4IyvJ5rlfE16EiJ3gDnoe9c9aXLTZtQjeaPAPFt55+qSYJJBrBhJYFh6+lflOMlzVmfseCXLQRIDgMT3FMUh0Vl655rhO8jLEsABx60qp5aH5uDQAgB3E457Zpc4Ho3pUsCC4nCKwA5PesyQtLjJzmqAuWcYLDKkYp93PgZGRU6jRWEhfC7jhulXrK2Dkg52jpxWcjWMUzYitfMwwXoa3bHR2aTOOOuc1hKeh1widr4c8NTXA3+VhPu7vrXf6P4OjUqBGSWGCpH3jXm1ah3UoRludfpfhYIyLJGQ2K6S10WNlB2dDjaf515k3zM9CFloi8mnoH2qOcVJ9idWDEAg9Kz0RqokkdjxkcsetW47MbDgY4pM0SHrGUjIYYycChEfcAAaRY8wZQA/WpIrcMpY5PoKBoswRbWO4YNTyRkBmHY1cURJEqEBcMScdBUTuc4HU81vaxFitdQL5ZLDJwe9YlxbAkqBgDvii4mijc2TSB/l7da5LVNMyCrpl89MVSlYFojnr/AE4MTtGwAbTiuZ1OFppH3lQFwpwMdK6YSuc1R3RzGrQhDu2ksOC2MVgOwFyOPlUd67IyPHqLUgu08xBtX5hz+FZsgKvu6e2K6EznlHqVbiJXxuUEse3aqcimJiqnPrWqMrAflTc2No461UlQM2FbOfbFWiGU7hfTn15qqmI5B8/B5qkjM0baXcRtPTg5qaNgsrA8nsfSq2FueqfD7WAQkTMcp/EehHpXsdjKG2BhgMvBr9GyapzU7H5jn0bVkW3ZUjI25xyPemLl+cA5IJHpX0yufKpa2JUiDjIzjr9KZJE5Zv7wIIPrVX1NOUdEdyjcvIzmpUJKDjAHrQwEO2Nt24Ent60yQF4m6AMwP0qUZSfQjZv3ZYLkKcE0/dvUtnjHb0rQhXAkeUMHI6jFKke0oyqSx688Cgpb6jpCVG5SeD6U0lj90CjbUcknsPHB54GO3Wk2MY8bsUrq5Fh6vgBT1x971ph+WLJOD0JHU0/MtbWIo8pKo4CgcGpxhgVDY29T3qGEUNKHeBnIxgc05IyAO7Dt1qkUkNLKSADz3xSiTDKAMg96djOSuxfmDsOKd5hDKDgqOCKh2I1WgEMCNwzn07UqrtXAzgqeTRFi5WMZflODyMc+lKVO4L1A/WtW0NJjwpAJxgCmsu3YSSo7jPUVKZbWlxm/dkckelAdyyqq/KOtWRe7JlYDIPTI570ibXUsMfhWbeptbQayhnU4JGOmaac7xnp2BqkzFRBABknrRJgqwzyRwMUvMHERchMhQcjr708srRbsHfSRKQ8DZwTuNMdS3+yf51V0dEG0GCgDbsHoopyKNwJIKkc4oSNLpkaLu3KcZJ7GpGAcIQT8vBGOlUzBrsIGZTuPzDtxTWYAg7eexrPqQ7dRZDuwc9evNFUUkIzqH3YJJGcikJKMpGRjvStoCdxWY7M9TnPBpgKlskhsjNJFNoHxIwYbc4yKcWVjjoSOTT1M/MY0YGFGMnoafkFl3fLx1FWZjBGq45AUdaE5+VjwecgUPUtaDw/mNnCh8YNR5DksQeO5rPqXe4OpcZKkYIxingB1UtxjPWkw1RXlQtwvA7n2p8RJUfONnYVV9LEpNMHBTaxzyMjHemxMZWBbgHt3oZSV3qToFBwMcc5JqNx88ZBJ4J/CpRo0rCq4LHGMEc0xsF0JbJPXHUVRnboPAKgsMEZwPeje28gjFLqJpoZtwN6ngjIpGXYE2fKBknjrVGYDYqlh8uec0kkqhgPTuO9CuzRaDmnDLlVwfenJkx/M/TpVFc1yM8Z3fXFLvw2NuM859alh6DJGBYMSPl7U84YHlsEfLnsafQSTvqMabCAfdbuMU5MNk5+bv9KVupsuyFOFLduaQPsV89AD16VLRNrFS6utkW1h8oFed+N7oQ2Esof94OgPrXmY2XLSZ6mAjzVFp1PCtTn8y5ZgCcnnNQKO/QGvyus7yufr1FcsEhsg3HAOT0ApUPlgnHzDg1zm4i5J4PI5pJSxXIPO4cU0AHIPPWkbIzkjkVQFK7fKqQRj3qpEWdvUCgDQXCIFyMkcVSlYu3XJzUMCxZQuZOVOK6LTNOkk2MAAp4zWUtEbQV2dhYaYoSNQvzL04612/hfw+9/cxiSPavUgDivOqysrnpxskkevaB4PS3i2spwRgYFdPaaDHbg7E5x6dK8edTmPXp01y3Row6cYyj/xYI+tWYrIoo/Iisb6mqjYsJDskbAxikaJXPB9zVNmiQ6KE5JAxipnGcrjHBFSx2GeXtXBXOB19Kk2nAI6gcfSo1GLsyBjqeoJqVYwvQdqopMckZ3H5vxqSFQzEHnHeqT1G7MmZhtOBxTGiEh3KMk9T6V0bozasQvGC2D83vTJYFCEYHNZMFG5QntwfmHToa57UdPLh3J2kHniktynG6OVurQJz8zFckZFcdqNqFnbIxuzwR27muiD1OCqrI568jjkMagBdgPVeDXLarpASQOq/e6gHrXdTbPKlHUzViRHKjccDGcVm3EX+kHI47V3JmU46FSRRuYYYH1xWbLlX5HzVqjlZHuLNgg575qN4U3Z7/XrVkNFNwMEHoe1UHTlsDpWqMmTWW+P5W79K04o2U571TJZ1PhHURbXiorExk4IPXNe/wCkTq9pAzMDlRgA5wK+zyKbeh8BxBTbmmaxYSEgdqAWWRh0Vu/vX28dj4h3uTiRtvIKntSMSXIwQcZOe1CRfQEcccZGck0/OcIuFJ4DHp9K0t3Ody6Ii5zgjJBwfanMOFAAxnnNJocUNkjOWzwMcUAr9n4OQvGKRdmgZf7p4A5pQpyHVjyKBNWFDK3DHP8AjT94LkAhQCB070CvcaN53bhjDcAHr70TBg28dyBz0xQrA7htIz+X4UIAwKkYA9e9OQISXKjkZORkelNST5jnlTWY2KcHJVTnrxT9wyMnrVodxqqrDaoy3rSiLLEY+bPNU2Q1cewYPwpO3nio2ysozzkZxmpFGFyRQSpAOSec+lG8BiOSe/vQauNkL52QhxtGepojYop3Asd3HuKohJjg5IYZyD696QbiATzgYUHtS6lNOw3YCdqgDJ6UokEbnjjpiqZkk0xS5ldScBV6il+R3AUkZ5x6ioKcb6tjCd7jb933PSngD5g2MdsUEx0G7GK56Ad6UKGGSwUHnJpMGrjcjYCD19O9IzfLg/L6n0ppA7CKG+h64p27DgNkEj5Qe9UCbWxJGvnTEEccmkeIFccjFCZsncjkUhjtzkjAx1p0S4wmPoPWqb0ItqKVKgFR8v8AdolBLkEcHv61nHcxm7PUCElUKDtJ9elFaWEiNY23rtGVHbFKx3Er/tCpZurLcmJHI/PNVZFAcEcKeMUkOVrEkccaq+CQx7Cmt+8xjjJ70ddTF2toMXON2N2OKcxyvQ5I6itfQUVcYECjYclW7+lEaKhxjOe570ncpQsKAFT5WLM2Tz29qHzuA74pWNNOhJG+VYse2evagbGbIHHoaWoNdyPeFDLt3D0pzuryKVj2qRwOwqGONugNmTAGSiDaMnOAaiwEaTaNqsck+pxj+lUFtRTKQgwPlI6Ypybio2nnIwKljfYQ/I3y5Vc/MKVEMpOccde360+hCvewh4ztbgUqYcAdW9+lFhSsNk3BF2DJHUe1MjR2wrnGOcVeljG2pK8QbeFOV7A00uQccZX07VKfQ1shhRpic9+QaeqeX8xbPGcCi4WGHLMrE5BOeKNmGDdAT1ouD8hGdiJFCjLAYZhT0AXheQPSgFcWSJsbwuSORUYdmVQueeRVGsZWDDPtGfm75ouQuGAPIPWpYasydQLtCTjIx07GvHfiRqQ8rylfk9VU9K8HNJ2pNH1OSUuardnljlS7MMtk96az8dcbemK/Mpn6atNgDbcjPJpNw2EH5c1mih6uoJHcUFCcHk47VQADmTDcA96gc4PGSDQKxmXL7pCe3YGrFtGMBmxg8k4pXLSG3r7nUq/HbAos7P7RIBuyx5qWyrI7Lw/4XkutpOTz0Art7LQY7eUIsY2ZHHrXBVqanZSprc63Q/DEl1dxD7O0kZOcDtXsfhbweiCLcgEnU8fpXBXqrlsj04QO+i0xFUHGw4xVgQgTBsDkY4ryD1IqysK0RZQCMgdqeqBUz0zRsaClVG44w3QcVEkMYf5V4FUhdSYL6cHpUbom09iO9N6jE3dcLntmmFywO4EbeKz2Cw8BRt6jHepo13D5huz0pqxSsIqsCflwKliGzoOWIp9R3JP94fl1FIxIQleBWqYnqH+rHzcjrUEuHG8DispMaTI9mEIwADway9TthtYBee+O9JFrTQ5q7sgAwIIK9fauT1XS1BPcckkjoK6YnLVhocfqGm7p2cDCp096568tiuSTjPGPau2m7HmygY1zYCM4jzuPTJ71j3NsZYMxqNwY9Otd0Wc046GXLGyKdwwc9TVK4hV25A9iK6Ezgkii8SkltxHHIFR7AgAPUcZq0ZMryWjkk4JB9KoyxmIkEYGeQa1TMmQRsDNnOB2FbkMhZAQcMO9USyxY3BS8iYfL82Sa928F373NjGofcBg19Jk1TlqWPms5p81Lmsd1EfMjB2gM1OCSKCWI2kZX6d6/SYWsflTbch0hdkUZOQMmns2SMZwRyT2NOxbuhF3OCnDDGcil+4q5IAXk1SMN3cYZf3p+bg9MfzqQEAhQTwPvEdaJI3ukJGJJQQ2FboNp6in+WWXjHSp0LiubUYMjHRQpwR605QFUFcDB5zSB7EJjQHI+uPSpVfp0471W5yrcV3J+YZ49utKsgIJ5APUUF3uLtMa5YZJ7ntUbxsq53nJO4H6UPUQ1iWOGyzE5PHNKkIU/M2dx4HpUjSRKqiLAxgHqvtSK2HzIuM9DVRQ9bj1A3eh6g5pd4cszAEjnNJ6FNLqAckkDIqLAMgLcE9Se4pXKgSGaLY5ViDkfKKEUshYYB6CjzLkNUHgPjj9DT873DkYHQj0oMkhEjdmQHgn9accK2WIJ6ECqJaaRFnLMc8dBTo2yygDBHWmzFXchTGSQDyPWnMNo4xntU3NXFoRV3lifxzSOi8HB6cYoRnYaGyOeMdRT5IvMtyxUFARxmhrUnci3Ybpj1FOAduucD71PRDSJdzR5XH3u5qNm37WLBSpz9aVrlXtuL5u4bhjJ6U55AWG08e9M0jK4ky+Wys3yg9SKaqYRix3Nj5SKVy2tLskUogQHljz1qN2OUwcfTnNCT3OST1HIBITxnPbHSih3uUpJIXO0B054yRTSd6vnAP8ADmk0bJjRKcH/AGhikRssykZNUKUlsCqq5JP3u1DIQNvAPbNBDj2GxMyxEPz2x60OwjUADGO3pVlx0I5JflBA5NLGzSnG3A9T0+lD0Ha48IdxJ+ViQBmkKPwSR+FTcpqw1yPMDcggfnT1jBU/w554NUQncZs4559KFcuMngegqGiUrEoUMWXJ47VCiKWYc4yOT29qC7kbfK+1R3PPrUhVYzG3GR1UdarWw2Kx3FzyV9KAdqlBjHp79qhkq4A5yg4HXIoVSCcn5ccN61SFJDSxEm4fd7innkl25wKGyVoMUlISwzgc/Wl8wOQ2zg/pUoExw4DZ59KJP9W2CeMA0mU2yJlKncMkd6kjO/IP3T0HpRuRcSSLa+3rznGetPEXyNjAPXFUg5W9Q80kFSRx7VAZCWzwCOOKNtTWL6CNu7LgjmoJpCpyxOMZwaG9DVJ3MfUr8Q2Ez7gRyPpXzp4y1Nr7UJpHbqSBjvXyWcz5YWR9vkEG5NnOKuD94jI71GcgEkck9RX5/M+8WwrLsOSevekbb1I4z1qUMduVGbaPvd6kjYYHOM9qoBDPkkE9KglcEfMOBwKB2MxgT+dXIHYQHH3c88d6hlK5JHbfaJcFTt4rsfDXg972WKYKAPujI5NYTnyo1jDmZ6RZWcVhbERKpYfKVxzXQ6BoTX14hdWCsOBXmTldXZ69KHKj2Lwj4TNqVJjIxg5Pp616DZWC2yHAzyAa82bUmdsEW5IDwB071E8YBxmsJI6o7DzEoUY5NRLhiVJ4HNQy0RyDLgjjNKEy4I6t2pJ6lCtEZSwBAI7UjxBGXHX09a0AijB3kZIB7VJ5WBjjrnBFSNDWiAB9OvWnxo2AV6EVN0aJaEmWyFHQCkYkEZJ54ouZDleRX+XoetPVdvUZGDValxVx+PNOMDAxStAGZkx05pM0sRFOeeB2NUri3Eudxx6e9RqQ9DHvbVSWO3k9jXM6taCKFiucseeK6aZjJ3OL1TTXG8KCMHIyOtc1rdtvicDhmHJA6V3wMJR0OXnQNgDOcYzjrWa9sN5+ULjvXZFnDOJjajCxYFfm+boaypVaOUE8e2K6UzzZIoTAMZGJJFV2ByAwyTytbI5pEDOcYPB/lVO5j6MWy3qK0iYN6lExklRkZHWtWzmKkZPTitSS5FJtIJGcEcV6t8PNVYxOrbRtG4c9K9jLJWrpHjZnFyoSPWNP8ySFRkEkZBq3IrIo4ye9fqEGrI/JHFqTuKCzQ4H3g36UGVwACAA1WRJ6CgFWyXA2jinSLwRj5WBoTsZxQ0W4QEMwAAFKVGQFbC44obuzR2SDzSijaORxmlBby1DZJIoCM+gxozsIzz64qSN2WPpy3Q02W3caFwX3ffz+dPG0KeMk8GkmYJAw2AbV3kUffb5hxjOKoscWOPlHHamA4B4ww7A96aIcmNK+XKCcZPXB5odvLVT1GRtA65osgWo9N4Uu2M01Gy4U9vSrRSVmOeU7VwQMdRjrSLyN3IX0Woeho9R3KjHVsZNBZWmDBSUwMZ7ViVHckZYxKDjcFGG54pjbF27cgj16VSuOaEKFiJA2QDyD3oZWGFcAeynNaGVhyAK2QOnYU0qVx2pN6kSTHBsxMCN3PWgEK24ELipIihRIzLtGCBnk0IACRnkY4p2NrAz7WYDGQe1BYZYH09KqxlLQSOYZI2fT6U5lSRcHIHofWizWpEY3GIFbaCelTvCFjQA5boRUyfc1UURn05+XsKQrGzEHqfWj0MpWQyMKSxI3Y6e1DfKuB+fpQh0xnmSMSu7GDwGqaILsViNzZ5qmVJsRseYM8YyB70YRcDbjJ3HHepdzBttiR53bkJA9BRRqVzMAfOTGcHORmm/IcgZx0oe5stRrgKAg3fKevoKeSMlgxYjuaRLsIJMcY+anD7uWJLMRtHrVDSIyuCNrbfakZdhx+dVcoY0Ykb2HIpVby2LHBwfu0ML2EPJfnbkdqjgcNFt3cjuaSIlIlLCeRflxtGMgdTTmdtuDjof/ANVOyFEb907m+UkcY9aViEXI+Yim7DlcA5KZx1pUHylsgcj8ai5EXdiKAULAAYNNjTzZRtJH94/0obOmw5XCkIoHHak2+WXbI6H7wqRiBflB4yDSK7CFMrlASMAcVQnYkG1dqkDHrnNRSMVQBcAZ4qWZyehGwkVDk5J9KemUHzA52mqMosdE7AsNo5wSRUpTcNy/xUM2V2M3puCk8+tOY/IoQfN/OhLuJMVFxKCRkn17Uiu7/dA25OaClqyMI4kI2jbUYiDSt8vK8jJ4NK5skiRPlzvbBxx3qjO7E4YjHqOgqGzTpocJ8Q9Y+w2XkqPkwWJXuTxXz/qMjSytk5G7OK+Gzqo3JRP0PIqfLTcu5VBKgkc57VHc5GCARivjmj61Fbzd8oySO2KmTarEAE4pIbBZVEvqD61I0wL8cY9OtUSMduG9cZxVZ5S0YPbpilcorlieCO/HvV+C381Av8R7YqJMuKbOp0Hw9JdSKrAoowee/wBK9OsbOOwWJYoy0eOc8H868+tPoelh6fU6HRtIl1CcbkyBzXsXhLwsF2SeX0UV5VeelkexTpJxuz0XT4QgAwo4xlq01CdQOOtc0bJamzWuhGZSZQM49qiAVpR8wH1rKTuzRLqKyhlIIx71Cc+WwCjPrSa0H1GhTySTxSuoGRkZrNFoQZGDwR0wKUjtjcw5ArQGhwUHfgYAOc45obaXcDP40Ex3GjDAKTwKcG8t1AwfrWcma7kjc5J4WmmPcBngGpJY6NfkHzVKshU/Nz7VonoNIcrKseR1701dpPUgnjrzSZZDL8rjjIPaoLncBj3pIUirPZ7lIHzEqc1i31idpyAfQVstDn62OW1bTWYuT3HTFcZqmmbUZcbd3U4rqpPUclocpqWn+RtONyY2nI5rm7sfZpNpySc5GK74s4KisY0kCnjcOc8Z6VlT2wc5wWwemetdUTyp7mVMoWR1GWjHQ/0qtPmTOFIxzzXUjmnYqT7VRf8Aa6mqMrMysRk84rVM43uVphtbIwCfSp7KVlI+bB71oSzRjRpSeQAOa7TwRf8Ak3YLY6bR6Gu3By5KyZw4uPPRkj3XRZna3jUsDuAOD2Fbjr5q5Q85A+tfqOHnzxTPyOtT5JNCrmFXJ4Xqx9KriUOwIIZD0IFdpwzYBw0gJGMHrUgyAGL5GelHoJOyHbhkndxUcjDaoXOSaCG0xUyFYH0pyuVXaR1/WgcWokrQr8pPUZ5B602ZShIBzig3Vmhoj2hWY8mnyyKrABuR29aCbWQgm+U4OWzg8U5OSoGATQJO4SA7yxIBHTI5qIgMwyxI789KtGc2xsagsMEkA8HHWpJFYudqjHpTbJhcQOXOSAuaFc7iDHgDgEdaZsn3JeFJRgAfWhU245247nvUyLbT2GIwVWftT/NVWDDkAVjYE2txSBJ8ygKOnWmOrIFGCw6FVq0OTurinBIwMcdKSMHJIGFHXmquZJ3JYI/Lbrwe9DAKeRwo4PrUS1Y7aDIz8xOcY7U0IvUcEdapEpEg2gvj+LvSBCDnAZCeaZemwuQzAkkMCDQQJc8ck9qEyZIjjXc3I4XtUisuF7r1IHWm7kx0EyA24tj6damz5kfXHoazZTd0R+WUGRnY3APqaaBtIYgKx4wKFrscrTuI5K5xzk9aFiWVSrHK8Ej6VV7G0IsdJGGkbOCx7VCGKBh1I6VSdzOSaY4MxAb+MEHJ5H0xUzKGAYnaTweMVEk0yYpshbKg7cdaKNSyMjblieMc0D5ANuWGK0Zsk7CB2duAVHcnvTvLDsdvBHTmpFdMUyGJASAWB60mAD/t44GadiW7PQUDPO07h1pqKS+M4PoaehWo+NVWXnPB5zTXXbKwxkHoaQpOxEYhIoySWHYUsUACcHO7qKLsyVmTrs3YHH8qSRUZW253dOlGpvFIjVcAjncOeaeqZRc855x6Gk2XJIZsG0Ju5J6UyWIylucY7UXMlGzuOSMbSQeOnXvSRqFRcjIB5FF7m6Q1ZY1ZlxtXJ5pd2wptAKsDkinYiTsMjy6FRhQvSnHeAFwMcUaGDk2EcJzg/dGc460xkKsmDxyRxU3G0x5fYFDHJYdqcsiMMN0K4JpdSSPzORjjnr7VIr5ZwM9KotMNybWBUE+vpTc7SyhvmH3SRQEWOJ2sGyTzjI71NcP5ZIx27d6mRqmQM5ZQp4I6jNEqsiBudpyM0Fohdf3g5BB9+lUbuUIWBGAOmfWspM3hqzx74nXjqEUMCcnePavJJW3EsTyckV+d5tK9Sx+m5SkqJCp8sls81BIxZuTtAr5xn0g1YwAASM9s0pbehyCMGkgaFwQwOBinbgCTg1RBDJKUPr+FQF9xO7j0qGUSWsDTuAGHWuw0XQzcyxsqgHqT+VYylZHTSjzM9M03RlQhsAEEDiuw0zSWkEatHuAPp1ryasr3Z79CFtD0nwt4Z8ljMyfKQMZr0awtktIwF4bHNeRzc0ztcWjSt2XzOeasvLngcCtL6FWGSDOVB465oQImM8sK57ala2EkPynaM1AGLAjHNXbQlDQdowx5qVRkA8EY/SoNULg54XipY12glulPoURsAgznGfapWUsmfTofWpJY3CnAIwehqFSoYDGcHr7VLHoTFdwI6KacoAHfpiqDoOjQMNrDHcEil2gknbn17UAhhfZwFK59acMPkg429almgwqQpJJI7Z/nUDIANzMW96qLEABZTtGfeqdzY+aATnjritHLQ5zIvdMDxZKYZupHeuT1zQ1VcAe+T2ohVs7BJ3OG1LS/mkaRTuXge1cR4gt445V35zg4O2vWpyuctbY5abbFMwOOAazbuRFQqOu4ZrtiePMyp0D7lXk7uTVOSMoOGzn9K6Ys5JlSZC5xgjA6+tULmMoo5zntWqZzPcoXKZwTnFJay7GBOfSrJZu2hE2Bu2jHIroPDtwltdqpyMnjit6TtJM5qsW4tHu3hnUIpLeMKBkgZJNdYpZMnGARnPWv1HByUqaPyrHRcKjuNaX5nXJPGTkYp0eFAXaMAZGK9ToeDJXdwGOrNt7nilO1z94be1VENBTGMDIyByKjRm8zZjZjoab3Mra6D8lEYMN2T3pXILKeeelNGtgkkZ2UY6dSe1JucFk5I7e9N2RSlccc5ZcnJHIx0pvVdrkqB8q8c81BTVx4Qpk/nS5U44BAOR9aDK/K7CyHzEbJCkEcVEkaKGcDJHUjsO9UnYiTJNnlgEnp0PqKYr8b+pqeYmLFAIHt2pEB+YZ3DPFUmU9yQx+Uu7qT2psg3kfUYptmiQ4bth688cihoPkQAYx1rPqUk+oHAOC30xTslGD9xxTB9hXZCeRg9qiHB5PGaE7EdSSSEqF2the/vTWLBtrcZHTFDLsO3bGRcKM8k+tJgiPIIHoDQkJu2gwptOcZPepB/DycdqbRK1YMpL+v4VKuAuMlc8VKNkNQYY9zngnvUUkZO7AAX0FWYgqhmxShmdvLzgCkweqHysFVQV3kciklck5xy3apSMraiSFmQAclu1NUuWGcg9MVWhrqhDK7OEwVAHUfyqTYHJBG33oRnvuM3CMImSXHBOKTe2c9cdqGZbaIGUsOgyP71FSPUQjcGJPvTQzxBQBketaHbFWBgd+0/ex2pSNibiQccY7UbGT30GJCyOT94E5II6U/rnOD+FUZu6d2MUo65JblvpUixHaXHPpmlc0SuI+VTrtO4E0AmR/m9aNCZdhjJtdyB25oPLKOm2hE2sIswZvlzuJ6insxVsdT3qWWmtxGVmZfWkfKkHBx05pI13DZjLcjFNaMMyuoPAySKolOw1Jg6szZGOF29KJgTt3PgZGadjS+gjR5UdCd3B9ae6jf8mGx2p7mLBAHABXGT+VSMVB6fMP1qW7GOtxhBbJGRnrzUCAKnLcDkUjos2hVjVuGB9frSqFdSpBOD6dKlshx1JDFleBjGMZNIqkRknj3HelctxArvIbgA9RUfl8yc4bt7VaehKiP4dFRclvWl3NIxU9e59KTLasIrAZ4Jzxkd6ZklArDpzUlW7FcfvQ8hbCjqKydSl2KzFzyKyqP3WdNKN2keE/EbUA16yA7gAOK4B5RnJ/iNfmeYS5qrP1PL4clKI12ONijpUbYArxWe8thj445xjjNNZmHy9j3qQsSgkKxVvmNIeSQc5IqybEBOwjIORxUcmJCSo+tSwSNrw3prTzBshVyOvSvWvDumpA6lu3bHWuDES6Hfh46ncWOnPJJGI1ypIz7V6T4Z8NmWNJHG3BGOOteZVelj26bs7He2lskeEX5FXt1rRRTvPB+teby2Z2FpZVDADIPc1J5o3DaT1obGh4kYuxPOB2oXBZW6D09KzsU0JK+CxHyioXcvtOPcmglIaWzHk8+lTwsc+vFPY0voWI3QjnkjipA2SARxQ2SmN8sbyCCD604oQAeCKSVyhhQkjC1EYgrEnp7daVitB23HJ5HbmpIyM4dcKepoEP5YlcAYqJWcSYJOKhvUaVhWYj3zSpkPzwMYpXGIwYhjuAAFVSoOMnKj0popNEkbDkA49vWnSZds4yOmKoxZA0asWDLg1k39iJUII4HI4pcvUzaOG13RGMbqu35mBNee6/o8MzOJYuVOMjqtenh5aHNV10POdbsVs55AgAXHOTkmubvSPM4yGAyQfTvXqx1PJqaOxnltpII5PTmoHjIdhu3FeoBroics2VLhflOzlj19qzJ3Ksqn6fWtEcrZFlAdsqk+grPYqkw/hA6CtES2bNvcDaNoyTxn0rXsJ8So27ac/fHUVtDdGctj13wbfqkMfQ56ivRba4lmjwT2r9MyySdJXPy/OIuNV2LKZYkuQe3NTFgAwHIBH4V7nofMWtuOBOcngYPPrUckq7SGBAUhcn3qkJ2JvQuOOjEUzcNzA8nNPqTawwsGQ9RjpUkf7qNd3JB3ZPtVX7lXGxuzSsXGB1WnFwhLD756ipYXAPtUBiCfamGQRHKEsT2qS+hKrnAO35j1FG4HquOfWmZMcSG5GDjtmo9rIWDHAp3M2h0sRlUjkBh2PNIWJPuABUIUVYHb5VG7nPPvSY3ZzkDORWy2CWrJWbGQWySMAelNVgcI3/66k6I66Cg7nA52HsKVXKggEgDoM0DkrdRFQt8w69yaf5JePBGB61LZCV2MJVo+CAM4+tOjGWy3Iz0FLUv0HDYyZXO4Hq3pUUg2g89efpVJkSVxWXaq55JHbrSuAQo7EYq0ZNDEO0uQdyjpUrBhzkdOlDCA/O2LgAN1zTSAQWJxmpt1NZMajlHIP8AEPlpJA2wFTkk9PWr0sSrMThfmfIAHTPSpgQAjldoYcVm0UEuG4JA+tRyqDtI+XHGR3oRNhVYZyQRj3pjrErlhuDD1OR+VJjbQ9cIMYJPrTU3fNt6e9NEt3FUdz344PIqKVxH8oHTnNUTIkHBLK3t1oqGTysgMjZUqpLFv0qdyu5cZ2lRz71pax1JkTjGPrgmpGOQV6KeKZlJ2E78c47VEwKyBgeew9/60uor31Q8kFeOCKlwobuCfepZaGyrgDLcCowmRnOcnv2qk9CbajpfuhUYfX1pknRTnHqBSTKkkJF8i8E7Tzx60oyxwxByc0SMepKR8ykdT0quxMYZGXlj65xUo2VhVVtpQ8DP3j0oUGWNkHBHANaDQiqDGVHbhsVKIwy7ecYpNjv0IiMr3xnBz2pFUj5v4c9cVIrEpYN8/PTn2FRhi7A5ynY1LMJOz0HDC87vlJANRPuUAHjnnAp6G8GyUogZfnwev0qN1Vw43DJ5JH86V9RyVxqboxznc3X3qSVuRgdeOal7iT0EYYm3DgDtQH4V8cZ9e9MqLuMziUAnaO5pyN5b7jHuwp4HemVbW4nmYGdv4012VlwPlxTZLepTvX22x2YGCMhawtZmjt9MdmPzjO3PpXHWdoM7sNFymj518YXIm1GZxypb1zXNMobJAw1fl2Lleqz9aw0eWEQy20cE9simKqCEgcNnrXnM9JEL8L7GhH24BG4UgZYjRmOeg9M02fB6dR61YraFdpDnpT7aAyzKAevFZydhxWp6d4b0uBbCNUC+ZxkGvRtEsPICoq7mPXFeTVbbPYoR0ueo+FvDjSyqxj4GDz0r0exsPKVl2BVHTHevJnzcx6lJLldy7BB5gIbt2NWWJUYUkHtWUjdCwkKxJGCSMkVKDvDE8v1NZtloUS/IFFTJMq4x1xUmg3JmY8ZHWmNKi7hgFiO9G2pD3IkbOBjA6CrMQCkr1NVcq5ajiVSpIHIoweiqCRUvcZIoy6gjrUnCRnjocYqkBC0hX5iQB71A0gMmGAXNDY0OC7Rw2eepp55G3G73rMocrlcNj7vBppUsQeme9S2ihkg+U4xkHFRqSSRnBqHugbJUVTGxzUJ2hcLgmruib3EiQM+Dxn0FDAo+B0PfFNEvsNCsWkBHOAVY9OvSmXMalhxjPvxVmbRi6lZxyx5KjPJ3da4rxBoiByGh2jr93pXTSvcylG7PIPFWipBO8gG8McfT3rznV7PbI2GOG6GvZpv3bHi11Zs52R8I6nJ46+tVTdsJcJkZxkH0ruR503csNIBLyvOKp3dqX+bgE8itEZMzpQQuxuTVGYqGU4qkZsuWMgaMAHkGtdQ/lgrgd/xrSPcWx3/hG9kkCKRtZSORXr+lztJFGoHBHzsO1ffZVUTgkfnucUrzubcEaxxsTlvr604ERrnJB9a+tifGTVh3O3JP3TTGXnqAo9e9NswWo6ImOR1l+8uPlOeacoKLlyDk8e9FzQPLBcHuR09KVPlYg5JB6UXuA2RvnbdgFTxTkK7s7dpDDNALViAIrsvBBzzTVjEezB+Umgco9SUHer8nDYAXNMC4jPBwOtLqS9gC5BIJyakZyp25zx0pkIQHCjnnOKaeGY54HWhCFC5cnOV6ilLbD8owh6HFVqJ6bC7GUhjlfU0LhpQq4Lsp2jHUd6ls0i2LtY4Qn5lPUdxQp+UqqjI6mhBNjlkHlhR97IPNPjYlRnoSfpQzKLIto2tgHAPSgAOu0ZGRmg2Wo6M+Xgcsc4Oe1O2HeQRk9ARRewNEbYiDfNvGehHSncljwemRx2rRaikrjQm457HqKlVdkeTnAGBTbJjCw0sRkjnPQU4KyAZ6Ac5qdCXe5E4Jk7kAZz6e1JtPX0PSq0sXFMfnfwee5wKawDEZwV6DmkipNdRSSTwMeuacFPAxlTSkRHVhsO1m2kAHFJIyuDtXL9vas0VJWI9+zav1GaWBshcqcEnmrMk32Hs24jAJJpTAysCw4J5FJs01YghGeTzRU3QuUjT5eD3PFPZ8DHU+laSG3YYY2J35+Tow96YrHLAglsZpLUlsT53Ak2kZHShCGjCkEMfWqvYz1uPcZUHPNKGyhBOW9fakXtqRiXkfLnHGKeXBXOMDHT1oY4tXECAIXYkKO3egHzGVh9zB4xSTKdrD1wpwF4I6etIxQcBsnpmk9zOw5yc8YyKiVd7nnJPvTRrcFJVgpbAbnnpxSq4BAwRgj8apk82ohxgjdxu6HtT9oBYZ3emOtSzRaiIR8ofoevPShjvjJUZQd81KL0GFhtU9BQEAUZIYdcUM45LUdsDIOMDr+FMbZuLjn69BUo3imkMbCMDnkjOcU9ItqhmIP0q7hJNgzAMTk0xImDuW+YAjAFIy1EkRjuYjGDmjec7Rwf4fen0LjdsaG+bHXP6UwFgSRzgY+tGh0JNDmRlVSowcdKgPztgkj6VMmS1qVrhdrYDbl78Vx3jS9aGwlV2C565rzsVK1OR62Aj+9R8+6zOslxIQcgms5UBkKt8uOK/La+s7n6zRjaKQyZsEKD0PGahYncw4PfiuVHSmRA9ucU+NlVlJBKjqM1YycD92ckjnODVdzlsntQUK6OqbOinmtLSYvPcKsZ471jN2C2p6r4XtQqoNpY49a9n8E+GDcSRu64VhxkV4GJq8rPoMHBTiesabo4sdrZx8vQGteHgDg7SO9cDnfU9BR5SxCQU3qpJHfFEnQYGfajmui0iFN6SFuhp6SEsQe/Nc7KsOVsHrkUpYnnHFSWtBY59pPfPaiRwW3gDJptksXzGXLBVIHpUqbmYsB+tO5aLIO85yQPalbI4XJ70x3HROdysR09akZxgA5HPNO5LI5GVAWAyM1AQTliDt64pMFcEcZUscAngVKW4Jx1NQyxykKMke5ocblyCQOoqNBplcltpHQnvUjLgby3akJsY7CPaDksenpimjET7QM45qnoAn3cHAIzz7VNkHGOucj6URYmSkiRCNnbnioprbeOAMda1RmzMuoAwPbPYVz+rQhodrruxnn0FdFPcztc8z8SaWjbnAyuD16V474m04iV9gK4OB7V6VKWtjzMTC2pwl3aNArNzuz90ms26X51Zc8civWR4s9yS2l81wWG5hxippA0wdCcDFWQ7GPdIy4XG41lSFj8zcc9KtGTRLYTDPy8dK37dgIUGcnn8K2RLWh1Xgy5IvFUtkMckntXsPh26Djh8+nFfWZTLSx8ZnFPqdZCZAgOQPxqyqkMRt568196tj89qLoDO0anjGaeVzGQRkdRRtqZJAIRLnJwWHFDwgMoY/MvFO5fL1Hldu7HXtzSBfvN3Hb1NSyrELRsWJyOeo9KXYCUB6f3jVLyF1HoY48r1IppOzORz0AodxvYBGeFBCkdOMUM5YZXopAIFQYtpEuwK4Zc4APXoKYYyWX19c8U0wtpoNaNlBKg9ec0oUMMHAzzVXM+uo9AwcbcfQ9KiaEl1+Y8HPtTRo1cuBdyBW+Y/XtUTDYcgZx7VDK1SFQEMN33aUJsZiD09aaRg1djdrHZxu57dqAmJ1kILbBjA6VTtsTytEyhTHuH1INMjj2uG52mpXYuL1EZQhDZoaZowF3HnmqsbXVxqJksxJqXYC+BlVx19aLlrUZPtRCDyRzgdaVg7KBzgjPNIW4u0pGAe/6U4EoAD93uTVGbTTEdcjnJbrim5G8naAM5NBV7DkCrv7BsdaVLZXXcBjg0XDRicKCvG49Caay4fABxQQ7JjEYyjZyctillRcqV4YZzWbeo1HmEcZRyoBPHBpylY4h2ZiMj3qtQkrIjHHIOHzxUzEEDBBpMIMftyykkDIoqLlWuVWkztBXPynihXDbcrtOMit2jNvoDr8pdQSxOTz1ogYMxKnAx0PapQR0EyWAVTke9LL8544PpVNdTNtNjGdQuT949qRHA4wGJ5xTsJuwF2CgqvPTFCYKgE8nn6UOxUWmOILZUtnPQ0McEZ45x1qEW9OoofJyTg44OKRHV41IGccA+lU0Re5Ixj28HI9+9MXJBOAv+FI1QuQAuW49aNoI4PSi5FrsZsJPC9R0oUlQXLYOelLc0UbCrsJyOvvTSCVG3I9aQ3YaSwbBwVAx9KUDaAq4PbpTZi9WSygLGQpZio5HSq7qCFOOQaSNNhdiuEZQ24feB703OTtBCgdM9BTuA8gCPDAMfanQlWU5zyfSla4NpDZneRwScAHHHSo0be+APunJNPoEGpMSRg87bzt7jikOCjMoyw9qR1vQk8x5BwFxjmqbsqod52jOS3pWchLXcrvKkgJQbeMg9q8w+J2oeXbqCCJDncSc5NePjXajI9rLIL6wjxG6bfKx696rqFIOe/evzSo7s/VKaskitLJyFzkD0pu9h7beaxZqxmcMS3INSwKGcdcD0qhIsLgFm7dqrGQM+09DUyehoP48xE5I6103hqMtOAiKdw53CuaT0ZpFXZ7l8PfDBnnt3cZCjdgdBXvuh2qRxrhAF/nXzmI1Z9FgvdR0cUCFeuMc4NTLJtA7g8YrjOx3HRyfLt6g9RTGcrwORnp7VRokOQ+Y20dCKbjDbTzjiokbIciYY5ORU6L1HrUpCYLGGJJzkcgetAhOzjqecUmjO4xI/LJGCfarSt+6A7k0yrliKMJgjtR3KjbweeetNAOQANnGPagsDnjNDaIZHjBOeeM0A/JjdknpimtilcYIxnDA59adCTjkYzWb3KdyRxtj5OPemE8Ak0iLiTOC3AqELkkPkD1FQ9wQ9VCjjnPekERc8kY6GtLDJDANvHOOmKeIN2D3pqPYVxwTDcH60EfN3PvWi0JbKk0AJJ7HvWJfwgLIWOQO1bxsiNDifEOnB0O1flxkYrxXxXp0lvdOQMFiWx+X+FdNOdpHLXinG551q8e5pN65JPDelc1eZ3HbjaeAa9ynseDUS3KRzDIfmHNaMDB1EgbJA5B71sczIL6IbhgD5x+ArEuoCis3U+tXHcllCGTynPPtXSWEhaMgkYxWpnuaulXptbqJuWU8mvYvCeo+ZbqwICkdxXv5XO07Hz+bUr0mzv7GUqgY8oRWkhJVSpB29Aa/SIbI/KqqtJoVY+3IVuhPrUqpuIHJPTA75rRsUY2FEYJGTtPQ1G2cDH50Kw5DdjuwbnGQcepp6AqpZlPXp6UNjinuMY75WUggdiaRl42fjQTbUR1CbmPf+7Sbl81D6CmxS0HKw3ZKgH7uR701Qfvbj16evaszBu5KzlFO5TnGAKVFLKMlQMdu1NItXY3dh2U8gng5zmkxtcbjx1zQiZXvcaZGA6YA71OAeQevXNWy46j1AG1iMkdT61G33gAOD19qhGjHDDn2PfFKykLjI46c1oc90LCqhiA3zgdM0uwxqTuzu7UitGhCrblCjgdaUXGD5ZxtPOcfpS5bmNrMamGU9vQZpvST7vORVWuXuSD95ImVwvfHSmNncQ2d2egpbM0uI6hUPOT79BSq24kFsgDikyL2ZJxuGDkHtSl1VWLE4HFBtYiMqruwCSKRXaUDsBk5oaJe9iVpFGV/Wm+aQVOcKBgn1przKegsIZ5BvCnj1pPubi3I7UXXQztfcQFZNy5+Y0hRnJRhjPNS+5SQBAqbycDp9aMsxLEYY9cUIUuw1YWVwdwbjGKckWTyRihsmKsS4CR7SSuDxRWbtc0uVEbbI2859qRpAJVXbkda62c77CN8zcdP5UZwGO/b2z60hrRCRZ8kfMoYnHA5+tKXLMM4I9aBbh1fBG7PrUmA2fegPIjwSMqfwpHTMuD1NJtEiqu5BjjHQ0KNygYy1SmGg6KPCDuVOOaGXy0BAAI7Cq3LS6iK2Y25GcjrSjcFAGDk1LNooJECIwAxnrSK6jtjI65pWbDRDQWc8cbevpTdzMGL4zngj0p2sF7jvmwWApCyKo6kj9KlktEM0jRRkqCzdBUyybYiNvUYq0iVuPWMMhLtyelQyyLFl2JwSBxk89uKWpq7DiFyxGfbPH6UP8AvJCQAASOcd6XUlSsRBd0JXewJOS3ZamMu8qDkDG0DFU0Nu+gPGdrIyke9RlfJwGIGelQKGjBVAJyRnuPSmn92flO4HvQdEmhg2quQx3VTljUrt3HnrWci4pEV4y28JbOCRwcdq8T+JmpLJcCNmwxJCj1NeDmLtSZ9BlUL4hHl83DnsCeahmUkD+72r85lqfp8dCpIoP3ePSmnIIPtUDFYkYzT4pFQknPvSGgP7xwMEdSTQuFf3qJGiRat4RJMAcYr0z4f6XE7fMm5gRtPtXJVdkdVJXdj6E8HWqQbBtwxGfr7V6Rpm1ZBuGOMBT0r5+tqz3qCsjWecBct8vYDtTN7NKmDnvxXI0dpZjfCknAJ4pmdx5PIBprYpEqLhgOgFTMqkZ6EVJaY6NC3K9cZpYy5bnoe1BTaJMjGBlWHejJRemc9eP1p2IFji3KSMkZxzUiR8f7I6VNhXJY0EbbscH3pdiqxbjB7UxN6iODgYPINKu7nPelYY2TO3B47ZpVjzjB5HvSGhSDIWUkDA6k0SNtU9zQaWuIJMRAnkntTC+0jHIA6UrIzlGwMBlW2nB7UojEjEL070WM72HKuN644A4pqZD7Tyw6VrFCuSoDsznJ7j0oVsnkZ9605epLYu7eSvYc4pFACD5u1RsSyN0GVxn1qhd2SNGWZc81TkhI5rXLVWBCY4HSvK/GOjjMhZPnHRiK0g9SZq6Z4z4l0Z4GlkTaNuSBXCTJwc4z3xX0GHd4ngVo6mZMhLZweKmtGYHGcFf5V1HG0aE8fmKNr7h2rEuoA7ON3TkZqo7kMx5F+ftxWxZT4VcHb/WtiLGnbzq06cHOelep+CZ2NqFDYA5we1erl0rVkebmEU6Lueo6ZOs8CIBtbuD2raVTnchyO9fptKV4n5FXhyzdh7eYTsOM/wAIJ4NJKWWQYYDgEL6V0aGDJ94bcGYFiP1prkxggihGdxoBGDkjI4oRyqgN95jxzQ3qarYSU7s4+UD+LrTMl4ztIOO/ShMmTsNzsA5wcZyaUJwB15zzVMzbuSHgFgRg8Uzad4wflzg1Jk+wrkqWCrwP1pyKDGMk89qroaR0JWGSoUYwMYqKYiM4Zeo9KzCcrDrNt3zkckYH4VPI28KQAhbqvpTQoSuMwwX5VxjgYpfLYkA/jV7DbYvllThcbfem7FB3Z3EmpuzBMFAWQkDPGKcZPl6frTWponoJv3qVxgGovJJBLfe6GqWhluDRtvD5wMfKKUHcoDD5jyatu5pFW3JkAMbOM8c03AeQN0NZdShrMJHIx7GnscBCFG3+8KYtRNu5jgcU5olK9Dk80ehpG9hCih1A59RTAAGyoIAJ4B6Clr1BW6ipGDGFB465JpXPVevbI9KC2luIYgsm5cblH407Ld8YHJobRnbUR1+dW4XPINKSVQd2PAzU7l7IiL7di9vanIuFU/d+vetEc0m2yRWU7QBjPBpCgUjjn+Os3uarYbK+CqkdT/SijQhp3K3lkYPXPSkhlOQMAMDiui9waaZY4ZicAdvXNQlcFhjII6VkixdgLK3TsKkMZZBn5dvGaoLIiGF2rnB6ZpzjBPGeRzQFkwADOxVs57CkB79u+abJaS3HwurMcdG/WopCA+4HHtUpA4xY4SFAQv3u1M2knJIxjirtYSatoIyk+xx2qRUYRcnJP6VDaNIq4oyyDkcnHNKIVLOPvHA79KVzRrQZtMMrDqKCFwTzmi5mkIjKrkZwepJNI0YJIByW5FS2W7bAiLuHQsODnpRxs5HJOKExxiPfGDjAx1prR5fGTgfxY6VaYpobjc2GJI6Z9c0KFbAHygcHNMxTsxHO/IzlR0ytMwyp/X/Ci3c2drEwDMMZ3Z4wetEsSvtzn069KzbFFEDRmMllPJ4Ge9KzGPaGALEZ5HFMzk7MgmcrFtwFOeDUaOwkkcYf+6D0rKZ2UrMzdWCi0kTeRuXkr/D/AJNeAfEW8E+oPsIKDjnrnv8ArXzGaytSsfV5PC9a5woAkB6t/SkfHzbm5x0r4CW5+iIpMfmHrUQDZqUUSFiOgwMVOg+VenvVDQNhQwBznoabGpl5xhqmRqi/pjgXKoF3MePpXsngOAKsO1NrHgt6muCvpE66O57n4ZiIUZHK121ozKQWGPTmvn5Ntnu0djTVmkdcnjuKsx2hO4jn0FY2Oq5YhiYKM1PFbgqScGq5Q5hwg5OD05p+1Cp3HnFQ4hzCxqigEHnoaG2lvT0FSkUOC7ugz2xU6RqR8y4rSzLFWMKrYPHYU5GAQAqOeMVIrDihfCnGPamNKFbGRjPpSIa1EYgEnGT1HaockoCWKk+napZoh204ySSRxUiEHkDGKVjRDDkvgc4702T5FY5zn0pdSriIQYx0BApEcMT0+laJGch7yHyidnzDgZp8cm3733sdK0UUc7ZBLfJFHk4HvVGTUo9jFW+b+VdEIMhvS5Ul13aAAQMdTmnw+I4mRQWAOa0cLnO6uti/basHDbCOepIrSikimUAgAiuecLG8Xca7YcEDNQvCWQkmuWVyzA1aIsm1QQwPX2rhPFViGRiw+arhJpkSeljxLxjp+xHQZDAE8V5rf2wQKCo6enU172GfunkVYmLcw5TCHGOSKqRguTz0Br0EedJWNC3mA+VVyMYPFUr7b5jjnnrWkTBmTdW6uhbpxwaWymCjbjp0961WxKNm1h4DE88MR6Yr0DwPfSIfLIwhP5V34N2qpnNioc1OR6ro0wjkVtzbifl57109n9xsN3ya/ScPO6PybFQ99ltk8yXJG9R39Kk+zqXcsRjHBJrvuzx5ldwVYnBGBx71KswkRBjBzyCK0V7GMWrkbbWBB4HqPrTncgg5wx7Z60M39CNs7OVPPbFAAI6csM0ESdhZIt6qSeev1oTDtnbnPbNJk3uKQowuMDtUghBxjkmmLldxyRMwc4+T196QKgZOMkdaOuhrsh5cbCOjHqaaANnzHd0wKGYzkEW3yioXBJ5NKU2Njr/WktzK48N+7G0Z9vSlYkqMA4PU+lU3qO9xrblTnlAe3U1I0alhg4Gc1PoNb6jmcBSEweeRUDMpV8jgjJFUl1Oh2a1GowdFZOg5pXTC55OOeKL6nNZX0BsFgc8fw0PgcAHA4BFVc3WiHsTG4H3l7/SkG3eSpCrUtEX1B06spU9sUkSOr56gKRg9Knbchp3HFNpbkZGMgUvnADJFWtTSN0Ac9f0pMkEt0qXuVe5HKxygAzjqaehXcNy7kP6U5bGcnqSRnB4AJPcGowdmTjjoTSSL8xMsQxXp0FOfouTnNSVfQV1EqpgYUcH3NBdd23IIqkZtAjbWyFBPTHrSg7l6g45LU2gjfYYGBVSeAemTRU2NeVkJfG1iDjpn0ppiDMV6D+8e9beZjJ82w+NQeA3TnNKVU8k4ORUN6jWm5G6KVI6jOakUcdMY5zSEhpy3PUZ6UKhIbBA9jTuWhOVGF4bjmmKhKnJGQcc96tCaCNSmRk5A6H0pj/MVwN2OlMVtCRQcc9epA61Iux8swwTyoqW2G3Qa0vIyCSARileXEmNoXA/OsmaxbG7ySSwwB0Apu4KznuO/pTG5DnJkAJzxx9RSOM4OBx04p3IEVACScMSM4pQp44FJlpIXyypYjrimuo+Qc5PWkjWIuzYWPVT1IpgUZVV+UtwB61ojKcugxUOXGQSPyBpclug56HNUzFPUkKEqAcfWkdcxsM9O5qS2LjbCSvBPejJB+YZXGc1DQJtLQic+Z6gdqJYhIvPDL1PtTMVeUtSteMD+7BAx0+vao7f5VkPU47HpWM2ehTSWhh6/dqlrJ3ODya+dfFs27UZcngnOa+Tzh2gj7XI4tyZzn3SSBk1WlkJyccivhpbn3hCQTjI6UhOMt1FQBKrBzjsamdgpXB4XtVlbFe6YxNuHI7ikjlYqSBtrORcWbGjwiS5j45PNe4eBLdf3OR84xtry8T8J20PiPZvD43SLtJx6ZrsbeUouMZPpXhq9z24MvRgecozgt3rTgkAxuXHYGrSOmOxYjlBwAc4681MGT5iW2jH51drmdxryIki7SMEdKieZSR7VLVib6iCZQCT0PepVcfKc59qzcTdMEkKE8nJ/SrQkxEAG3EkHNTsaonQDYMAZzzSFPLJXOOetFjREoIBPNQToAQeg5oshNajW3AnBPIGKa0Z3DjcSecdqzkg2FEZB68Z61MnyfN6VNguN3opIH41BNOqAgdKq1gbI2uQCWzgCoTfRo/zkbeCTmt4amTZDJrCqA6uFXJxk9u9ULjxEiKWLKW5710Rhc55NJmBrPieMPsMgIPp0zXNX3jNkZRE6sAfmrvhBJHNUm2ZV34xmIwZByecUy38TsHGWOD71aSOJuVzp9J8Qu7qqngDPH8VdZZeIjKU35zn5jnrWFWN1odtKTW51MN0k0fHUjI9hTnIK4Y815M1bQ7L3Mm+AUv02981ymu2/2k/NkkZwB0zWCepElc8o8a6QoWRzy/evF9ftGgYhRjnBJHFe3hpWOGsjnJ1y7eg/Ws+aPZISPlx+tevE8qoh8Duqrjkr1A7VJdL50WRycdK02OZoybgALk5JHGKpwMEYqOMHvWqM+pu2sgZVGMsRzXR+Gr8xXESqdmWxxXVQdqiZjWTdNntWnuirbyRsWBHQ9q6i2mym8t0xX6Pg3zK5+XYxWk0X47jcF424U9+tPAQqB/E2MA9BXro+enHUSRfmI5ye/rTdrb2yMY4xWsTPZgjsGBVcY65qZm4wAuc9fSkzRDI/3gUZy3ODSBWLKpOGzge9SYyQ1oyu4K3IGNtIjlE5GDTSuEb9CQoc574zT1VmjYpgNjirehrqOS4YfuyQqnGPrUablmyVyMmhWJm3sI4Jbaehp/3GPXnpmh2Od36jgAu3ccEc0+TDNvGTjtUXKgkKSVKgAD1JFAY+Wyr+Y70uoa30GsT5YOD15FIX80bc7cdPatENbjjLhNpAP0pVbKYI6D5abOjSwxXEURO0NnpQJFdQDwRzxWbM2KoAQHOfT3odt7KSuCR0oTE3ZBLIA4BXOO/tTAN7PjoOQK0Rje4IiuvcP705WQuBghu+O9RqCQMyqzEcA8U/b8jdsjrVXNUiLBVSP4sHnFG5lt8k/N0PandCSHrmMAtj5hwBS/eJAyBjpUMWliOMbcgEg9jShgSCckKefrVWBKw8bZMDO3/ZFBUGZDkkVD3Jk0xpK7igwGRc4B5xUatuIJAPYYFXAaRMuCpz1HSmxrwT+lJj1uPdCMhgWx0ooua2ZA3zIUzSIGJGWAUDmqTMG7skwpHy8LTGO7IzyOlZtiY2MYPqxFSKu0Kc7yAefWnuVF2GO+AAuR34pgz1AOSe1WlYlyuyTgdAQTURGDxjHVsjmrLih4OWGD8wFOiUMfVup571LZdtQYfPlsD6UKEVj1JPPSodwasNZSQhwMNQVJb7vyn1qUieZjiB16H1piEs5GcDvVJWIctRSuMgdKfJHsVdv3R96pRV7kQLbt2cDvmo+RI27IA5U1oUpInyiRDnL98imgqCFbLKOff8KlovnXQQSbBtUkKw4BPU+9MYAsO+BwKa0JlO4iqCu7OCO1PyrE5HP9aq9yBQ6jfuPI6il6oTjIHQ4oGmM3kJwOvSmFvMLMOCevFDsU7sGAO0dsg49aByc9v5VmxxjqVnCyXBQnA2khvftUUsZSIsDntXPNs64pHF+N7sRaVMGBDBSV57ivnrWpzJOxf7+evrXxmcTbaR97kVNKLkZ7Ax4zwcVUfDHPvXyLR9kAjMn3evWoXBRSD171A0PiJDEAfjVjcnlsQMNRcGVZ5NxI3BcDNPgG5fXjpUyKib+hRHz48g54GBXungwBY4kfCvHgDPpXmYjVHpYZe8eu6AqRqo/iNdPFJswQ21hxmvGS1PYvYsx3aqF3fN3yTTb/xDBDGPmBK/3e1dUKbkWqqQ238TRqu4sCMjvzU//CRRykosmATnk8V1KhZXOedVNiSeI42x84BXuTxUq63GV4bPHrXPKDNIyiOh1Zd43MAPTNXYtRjIBD5HbHWuaUGjdSQ+K+RlJLKPr1q3BfJwSRkdDXM1Y1UkXo7vy5ChOcc7gc1KZRuGRuyM1NzeJKkg2dAfaldS2QenWncfUZnC+vtSA7iVAzxk1LGxSjgKQPcVFJdgk4xgjqanqYszJr9QT83PpWbd6mcn5unOK1jHmM5ysjLn8TCFGcuNi8sCa5TU/iLFAHVZMs/GPSu6jTs9TD2iscnqvxK2osYcjJ7GsKf4h3Drs80lW5wDXpqmjhqzOeuvFNzM4YO7Kzfd9KZFrF19oy6sUbgEetaKmcrkdRY2sl/Cu4EkjNbtronlxruDFyPl4rmluaR20NvTYGtQh2nzBxj0robSaSGUZHXtWTR0xurNnXaVqS/ulY4bHU9MVvb1uCWz24xXn1I6nXGXQrTRgfLgmuc1S3VVYoNrg9WrltqNq7uzznxZZ+eHUrkNyf8AarxbxfZMZZFK4AB2nHWvRoP3tTnqpNaHnMwZZCCck9qrv8pbIHTsK92Ox5EkRxkKcAdeeOuaslEZVzkEDkCrRzSRn3cSqx2j5RWfJbs754BrVGHU0LE7VIUgk4BFa+mzrFPE5IDAn8K2g7STFJXTR7N4avPtWmqzAvhf4e9dpZIETbuZvu9DX6Nl8r00z8wzONqzRpli6LkEKvHvQ0rAgggBBjI717ydz52UbE0eZEJPI6f/AF6TC7fvnOcDIq07GLsLIpjDBu+D9aWTAZWXIK8mmKWiBJMOSR34FSeYsjFiApH6mhpmDl3IXymR0PXgU6DMm3jGT3oCLXQViQ+CM5HBzUgURY+bJ60GlxjKTIB05HPrTlDKeMAjtVEMfGWLYK/M3pTjEFPI5Y5zUN6lpDXBARtwweBu7n0FIJDlV27c0mJOzJEwxDFz8vakclXKAjnrUIJasc53g5Jz1pshB5UdBitY3FZiKdpJxuC8YpzMVU4bHPT2pvcvRIjkwwIzweaQKq42tkY5pO5lzXFQv0yAN3BNCKS3zvubJKnGKlDe2o55MgD5R2GOtIWWPGeD0rQxbtsKGKNgnPehT8wPrzz0pPQ0jK4vy5fA3c00H96cdcVKY5aMdkupBOPpUWSGH8Q96pMY9M5wOp+6KRX2Fj8wz09qQ1a451Zoxh8ZB6daUKZDtHIABIJ5pMqQ4AKx7elCqVYFjSRhLcYGUFmCGQ9MA00BVwrHj1PetDVNJEkWVU7xye9IN0eCT8tBDmh5lITdtBGeBRUWLvfqRLhizbvlpJGLY64zTJYiKoIAcgntiljHOW6dDUsxe5GxwhPIcdCKeG+ZQAdooRUbjSQxAB6nqe1NRZAm0tzk81aZTTHJw6kjJP60oQDfuyvzcAjpTZURYiNpDDjPXP501ysTFidvoexqdTW4rOCigj8SOlCsxJUZz/fp2JuxxwpCty3Y+tQqGJ5cZJ6elJESux0jBQQz59Peo3yoLA4PqBQS42JA5IJJzkURfODn0zTWgkriuSVUtjAyRgc0x28wgHgDse9UaOyQ1twYDoOuKVMmPpnHr0pMyTdxHjLHrjvg9qeocL068DFQ2bRTY0ZZFTaffNR+ZhmV87hnkVohSS6jXQ3ErBeCAMt/SlVTGCF4kzxTbMeVp3QryAlgDuAHamrJySOQCODWdzaLuPwDgvwMcY7UyRxICUIyinJPU0mdKVjODAzbh8wGAcdRU93KI4owi9c1hU1RonrqeU/Em9AtXDP948LXiV5M0s+48nOK/P8ANpfvD9KyWNqRWu2OVI49qqAgpgZHOTmvnGfTCxs0as44ApjKzEHg5HWoAnhXjrwOopojkkJAAB6mgaKzDcx4qxbExHJGfQUnqVc6rw9C1xcqycELuP1r2PwiJGlEsiiJCo6d68yuethVrc9b0WYptYrk46noK12vhHHnOcD1615ttT0HuYmp63LIB5TFeDnHWuc1LXbr5thKNjH1r0qSsjlnfoZMniW6jjX95jBwACMjis5vHl7YGNXfzV9T1rpvc5XNx3In+JFw0kg3EVp2nxIDxx5mwcYKjvUyhcuFa+5rWvxFY8My4H3WU81vWHjy3BBEvmHHGD0rinDU6o1Yo27LxfDPHvLDnkity18QQuhbd14wegrmnTR0wqJs1LLVllfG4nB7GuhhmWTC7sY7VwThZnpQs0TrcFfl605pHcsu7g8VncpKxLFg55JI9aeoL52kA9x6UdRiNIV6npWbcOWkHbJ5qtLi0Rz17d72JTChGIrndav2RECEhs9a3p2ucdZ9jh9VluZy6lyCQdtcpq2nTr8yybw2Cx969GE1c4NWihD4Zmu2k/vY5z0qa38JFZE+Qlc1u52Whyyg7mlY+DfOKxlcFs7SAK6fRvhv5UMcboZXzy7LjP0rKWI5UbQimrNHX6d4AMDZ3ZTgBdvIrdh8IvFkbfl25Udz71xvEORpCPKhw8OvsYxxc8E+1SroruQP4qOc1SvsaEOkNCAVOWPbFadrG0bDfk461nL3jdRaLEqgkkrx2ArndVEhkcY3AnpXO42NbHIeI7bCuQm9gDhq8j8Y6eZEJcBYwDjiuii7M5qq00PC9bPl37r/AA5xVeKUSkj73sK+ig7xPDqPUa6MjhunOPpVlGLxhmGN3Ab1qzGWpTu1YLz82fSs8BinT8atMwtYltSEI2gg+vrWhA7xzD5QwzjPpWiY9z1r4czNcWjRbyBXpmnLiENkEAgHJr9Byuf7pH5zmtF+3bNJF85FXPy5JxinRqRnglfavpIM+SqK2hNHlZM4+Udaa53SAgADPpgfjWqOW+pINzbnb7xPPp+FMUsCSVLZ4q7oUhpQhh8uO+alCZU+/Wi5na7EKqsm87lGBkZyKdtJcso47UrXLSS0HtF1B+4eQKV0+RTn5z1XFK9tCnG4ZCYLDOOlMkHnBNv3j1weaE7MyegRStCmRwRx+FTIx29ee1J6sqE1sNcbmXke/wBaYW4AA+b2pFOSuLbkSIxOQDwaPMYEgtyTjnqaaB6iqygMMkKCME0KAqBScjrVXYrWHshGSTx6+tNkVDu6nd+lLqTK3UjA2KpCkjI49ad8nJwFXqozVakRshm8k4IPPoKfGuA+e9UaXuKI/lIz34psmVJBwT0oujOUXYWRJFjDAAhutOO584Ax3HpUvUiNxzNlgFON3p2pFbcCPTjJ71CNNW9REBJx29qWPAxk45/OqNErDWGWYgYx0x1oZS7dQExnigS3HBtkeGOfSgEMqNtwaEgm3sCneTk89qVyQvvg8VRDTI2UggYIAHODSj58cbg36CmwRI3CgDnHANMC71+Y4HeltqTO4+JtoOetFFriVyHLF2B6U+M78jtUjW5G8gHzAZOc0SEhfXPNCiDiAC4Dbt3FIWOQDwpoY4qwruoGAOBxmkXdxkfL607G1mNEg4ORnpTkcmUdh64pmKvcTG5Tg5yelAmJTDDKHGQR0qWa3dgchWUHgdzTZJQjooO0Ho1UZ82o/OSoOOOx7UyRlVj1BPepZrdtCLIAOcbcdWohOACCG+vSgxcrigbMZ/i6YoBKLtUYFUC8hDIFkIBzgZxTZCqgNjnv7UGvQGfJUggg02Wc+UuwdDyMdaDNDXdiAR+PtT433Ooz14wTUs0joSH5SRy3ODg9KiAVGJJ4PQetOLLaQ4OY2PYHkDFLI0UpZQGXcMUMyGKgP3R8v+FCsiOGUgknnNZjj5iTscY27geB6CogUCfeB2j5abNloVoMoCMZLHmquqSEElXwMY256VhN6GkPekjxL4k3rteSQs3+p4/CvM5GPmFuoJ6V+b5nL96z9WyqPLRRVuHB3dar5+QHGa8VnuDwCVxikICgHNSBMjbVOcZNPkdkR+MEjAoYFVU3sOMHvVuIBQowCR61Ei4nWeFSnm5+7kYz7mvYPCS+fGgY5Ax+leZXaPYw60PSrSUxYyDtPpReX/yMBzu7elckbXudbZjmeVmIyfm9Khu7Lz1d/mIYcYFdsZRRzyu3oc/eaOyMwSNzn1HSsm88K3E5JXIYDnIqvaROacWymPCNwCR5ZGRySOajm8IXKhJBgbeTt64p+2WxkqUhsmkXMT4bdz3xjNPt7C4iMZdpAFYEAZGfxqHK6K5WnY39PuZUljVchcfNuHf2rqNP1K6X5TltwycVzy2OqldHZ+HruRzuXdtIwQa7WxfYgYthmHNeVVlY9mjPobNu4cA5wccGrrShXX5eQK59zpZIJtrAABcVJvZW3bgxNFyrleXLAEcn3qleK0obDc46U0yWzl7xDGxCpwayLy2BZNw3ZPUdq2jLU4ql2ZdxppkeQmPJXhTjrVVPDRZ8kAptOR6Vrz22OdIktvCnlvwM8cn1rYg8MxS+WrkLjnA61PtWzTkNy10a1RV/dI5XuRWxBbxrggYIqHJvcqMNS/CgbkHJ61qRIHCOQCQMEelSypomEOckAAHtSm1idOVwfWtVsEVYQWaq+VX9KkNsP7vWmU5Fe7hKxhEwGJ547VhX0RVS2ORWUnYuL0OY1Kz823OAdxryrxnZgJLGw4OQee9VTephUV0fOni2H7NeSLjGXNc5bziKXoa+lpfCjwKu5fmzLtZTx3yKSORkc7gWUenatjnGz5IA/h7VRBByGHSmtzOTLMKnIKDAxjNWYQcNjqveqe4k7ndeALwx3Ij9fevXoZliVWJ5OML6mvuMok3SsfG5tCPtL3OgttijO49OuasIXlcbTwRX18ND4KstbIcqEYJIzjPFAHmICzYx0963RxtW3AIG3YY89R6Uq5A2gjbjHSm2Zt6kTqVBAJI9M81Yjk8uMc9R0pIq9iGdeMtwh4xSghAqjgdq2Wxm2rk8TO4yUBzxmnyTeWqKMZ6HisnuUtVoQhDF9/gdRg0A5bdyB6CmTGPca67l38jFIG6Dv2Io32IasyVSN4GSf8aj81WYjOGHHNK2pbYRyYVsjip2YOAxQHjGR6Uy4O/QiDK68JgEHmlO1B2J7Zo1eho1pcUyrIm3Jz3ppUswHQU0c3MmCHnH5UoYDcSMnHSqaNFYkID9FwQPypq5O5cblPQ0ihwO+TaGVcA5yaZKySbSgKju1Swkripv2CME7emSP1p0iMpJyCM9c5o0RCixgy+emRQzkgqeO+aa3G9rioxO1jnYKc2yQKThR2JqmONmOBIixwQTUchJk2bST6+gqCrCxx71HGfSnNGQw5G0HihMlxY0lix+YAdaVnJTIBHPJxVsz6guYAZOuP4T/F70gwkG5fmb1pFJXE3M2dp2gYx706ImNfmHTtTJmmgbDKWZep456UVFjMgPzM+eMHNPCqST1JpGyQ1nCggYGOKapTJUt046960VyXa+ouVXEe8EjnFC5LEhiFBqXuNKPRjCyiINn1zx29aVmUoWUZUY5xQrm6t1Gsis457dqS3YEMMnI6VoYtK49XBIXB3Y54phY7QMAenPWlYbdkKSGUqPyNNQLKV9RS1MlZsXOAwJIwQR7U5ysigZAJ556ig6bq1hkKgbQfnGcdelSqgOAcHrhgKRg2iNC3DEd6JT5hJGSe/tQSn2GHGwAHDFuDSy4kJ5yvoalstX6kc26NgQBilVDHnJ68jFUCBtokPynJprq5nUr2NJlWd9B7lhnJoVSNuSDnpxSRprbUXJllY9CPWmq+XK8jjrTZBKm1ABnIz60woVlcuQVPTFZi6jI+IySe3AIpJcGFymOOlJm0VcrwyeWQB1yM+1ZGqOm2WUkgAlhxnP4Vz1HaLsdVCF5o+f/Ht35uoyMh3biSSO9cZI+WPPbp6V+ZY+XNWZ+sYFctFFSbcwO3+VMVN2ATjAry2eoS9SoPQUIuSBg5zQgLDKu76dhUd5JhAVG6mx2Ion/eDPFWoF+YFsk9qykVE6rw6CCTtOe9ez+CItltGTnG3qehry8TY9jD7HeFmREEbYz0Aq7ZeH3u3X5sbhkbhxXLF2OhpvY2rHweJCqzEccYUVqp4TtmZcrwOc5pSm2jGMZJ6k48K2Wwt5IYnnIHSmJ4WsnPzRDaOpFc029ztik1sVZvCdvIzZiUCsy78E2xLY+XJ5PtUKbTI5NTHuvCirngMRyM8j8qzx4JLqS55PJC1sqrZlKg27gvhZIXCjHB54q5ZaIFYGRMsPTvVuppYap8p0umWqwovUnHpWxa7t5+YtgdM1xVFfU7KT1Ny1lwilRhgM8mtBJBhmY4IrCB3pkikS8hu/WrQwzD17UMbY0yIwwCRzVC5cMx29u9SmZMxpYS5wexyDjrVWWBBnIHHWtotGbRUl8oAjHJGaYgXHTgD1q3Yh6EsW0dMnPepRIqsrDll4INJ2IuWRNGgQFgO1W7W6RmyzYHAAqbGsS9a3asSR61rwzYG08AjOaT0CRegcAAYJqwpzkYH1rZMiw5j8owOabndkYptkSjcinTdwPzrD1S3IG4ckZ4rCdzSLsjCu4DEenPYV5v4n0oTCdm+9gnaP606WjDVnzJ8R7TGoSYz8oJJHQV57C22bDHI9+1fUUfgsfP11aZp290wOVA2Zxz3qYXGWO4cdgK3RyPRDplCx5PCn061mXLbC2M7ew/rVpGDJbOTzAArZOKv2ykPz3IzTa1LWx0nha5W0v0A+UEnH6V7Xpdz50KeZjvX2GTS1sfH55FJpmtbSSNgdEYHB962YMqNpBBKg19rA+Cq26Ekp/d7ui5wKi8zBVQck9K6UefJ6jlJYZJAPrRvwpG7cf6VRl1HZUdAATzTx7Y3evpS21Ku7CkHajbQN3ah4yrRnHQ+lNMdtB6Z3Ek8noBTQ4XA2gsfXrTsZJ6gSCzk9qR0Cr5nc8jFI3Wwifw7uQ3JpjKCwPZegoIaHxgYYg4B9OtIFGQB39OooJ6DkXy1UdfwpolVF2gb2Y4xS6kp2YjfOAAMYyCPelREEO/PKnnnmrOi91cd/y03cAdhjikZQQQ2Rzgmg5HuAQ4xjAHTP86eAFiYqMt6inc1ghPmROh3npmk811J/8do3HdxZNkGPgcHjIHNMyFTY3zY9KVja90Al3Db901KxAiPfFJqwDPlOTk4I6VE+GTeATz9000YsC+CMj5T2pWb5lGTg84pscQjZiSMbc9DTzxhiTu9hWbRsOWQ7umD604vnk9c5JoSGBZEBI5z7VCzNJuxgLnkHvVWIdh/DvuIw2B0pzFd/XJJpGVle41Sq4wQcetKWyrDIJPPvVaibTGiaMAtgjnvRUuLZSSsV2ymccnIzmlSQHa54x2oG9COYo7FskCkCKw3A5+narTMGrsdHH5bszHPfNPzlnBwqgcbu5qWrs6IxRDt/dMTuyf4R0pVHQYx9aaE9NhjMX+f+McD2qWMhUXoWx+dUwjqOZ8442k0ix7lC7gOODUg0hfuIGIBIGPrSK5YqcFD1+lJkWSY4kbGzjioyu47s/NjBpI00BV5KLg49TTS+/I3dOKq5nMSLhQcFuw9qdvDA54I6570upELjWKsoZcZB5GKZvwS23OTtH40M2a6iyPuK459R7035jywJUHAFGxA/aTIhIpxYNIMEfhUvU1SsEzqVOMk9Ka6AFeNxHPFCGxYgWYFuh5PtTQCzlXzn19abIdhWOB8o3UxZCkY+Xr1HpTRDHzYbDKMAfrVRplkZVxg9aykbUxMkowI7HJrnPEbLa2TrnAKnA/CuKq7Jnq4f44nzv4hnMt5MxHOeBWBL9zON2TyPSvzHEu9Vs/V8MrQSKcr7OOMds0ivghiMmuA7UiQkMRgY9TU0eVOO3rVjSJggcjOAfWqlzGWc5qWVYSBBvz17Vft0zJt7HnFRIuKOw0GBhJEQOPrXtPhaF2gRCNoOCK8nEs9WjojuvDunCdgZBuAbdk+1dxYWYiiHyjA6GvPR0RRsQRBQH3c9TVlIhuzuyuOwok7FRV2DRkOACOB2PWmKqoAMBuc1zSdzpiirOm+YHO3d6VTuIijFexHOa53K5pysqi1DIMH6ZqpIq+WWA+YAg1rB2Js72KhtGd8qRnGaswRBPmLAFuTnvWtxuGhdQRqnyggt29asRbY9rcsfWonqOCNKCVSFGCpFX/MVl+XDg9axTtodKLCLtjG3pSFygAHfgipkWA3Bsk4A7VXmmxz/AAk81mtCWmZ9zcjcu0AZPBrDu74pNJvGCD17VrGRLRTe9V03g8E4zUf2/YCJMY7c1rcykkZepeL4LDeHmWLb3J4xXJar8XLWxbbFJ5jk8vnI/Ku6jQdTU4aso09TBvvjMwwIlLPnJOegrS0r4xyTQImAjFvl+YHNdn1VdTCNe+x2+h/EeO4cCUFTj5T3zXY6X4uW82jcA3Uc1x1aGmh2U582iOsstXjkRSW3MDzW1DcAlcHPFefHzOnlZKH3KOcU4ORjHfvWhDQSAhSSeTzms65hYoXPIzxmokiUjE1C1yvP3gCT7CuI8S2XnW8oB2t2elFLmLs+h8wfFHTRDJMyg85+YV43KR5zfXrX02GfNA8DEXVTUuWkqr1I56A1bwGUjHNdZxslRmcYJwcgmqt2gCHIwR1qkZNEEEwgkVcYPXPrWpa3G+TOMcg81oCZo2MpjmD5xhww/OvZ/C14bqFZHzwM4HevoMpnarY+Yzunz00zpIZJI5mBHB5UZzit22j82EMW+cjOc199TZ+c1tC3lQDGGL55JYUzyAMnOSeldaZ5902I5wACvFJv+faFBU961Qx/lhwXxgdCacxwfc8E+3ekybWF80vhMAhe/pSyuxXbzx0Y1Ksh3VrDA2wg57ZPvTcqSEVudpbFWmc7Wo8DYCT3pxG9ArcY5xTZvHQZIFkjwM5B4p5Xc2BjdjmpNLCKzJjBwehpo5JI+XFBi0KGK8Emo3XY4YKo5FNIxdrjlbfkqQp6HNIVKrzzz09q0RsvhFVdxG4kL2ApyyB1wBll71L3OewmWHTjbg59falDMqDIxnoKGawViTeGXaetRgbm45Hep6j3Y9JWR3XjyzjApGyQMfnVmyeg8kvtG0ZXijjcSwxmkS22M5IwG5bvSxoGYKSdw44pEJa6gcxAcUgDNIPeqRezHjDytnrjimJzgZyADnnpUWKbsOmlIdFA+Vhx70qyARk8humKLCUr7jCNqDkbv0pyAY4bJAxTJbRE7sjZ7EYqVAWB24yKbMHdvQE2kNkZbrRIVCscYJ61N2JIXZvIDKMYyOaKZuo6EcwZkAUj7w5AqExmQFGc7s5HFJNDnGw1Rh2C52+lLEuEPbNUYx1ZJnYg3EE4PBNJujdw6nGRwuaR06BtBiIZhkdveo5MgYGc9zjtTWpMhYmVo3A4HSliXCMOMg5oZCugKZ2544zn8aOd4Cn5cEkn17UihxkHBALY6VG8h35xhT69qTJcQBJBx/FzmjqVc+nSmgtYVTxkqA3tSZzggAse1DQmwQkKV7r+lOYDAyRn3pIcF1IhGNm8kcnPy05lU5Y/LnkKe1M3dmQyARlSwwW7inqA24AHPXFQ2Z8qTBSJEQlsYzSJt+QY5IyDQjVNdAy/lsOcZo8zAZchWAzg0yG31COQklejYpVYNntgd+9K2pDGb3Kod5DDrinxyfKVIBFNoiwju8qfLgAeveqO4tLuBwD3x09azZtTWoyOf5mRuT2YjiuR8aXPl2k25chQfzrgxMuWDPYwsearGx4Dq8xuL1wAAM1kzsEwoOM8Zr8vr6zZ+s0Y2gioykjAI4NIFbkHvxXKzqsLvIbA9anBB4CjJ70XBImVWxnI4HNVZ5Az+tBQ+3KlwpGCe9aMCADH61EnoawR3HhqNyYtqZwMcda9m8Kp8qsOgHIrxMQz06Wx6RpOYYNkaqHPQkdvauotE2EIW4PO7Oa4VI6DRimTOCoKnpUgZZPu8AcHNZzlfQ3ghjz/AGTIJwuOKo3WrRqx+cBcHAJrFa6HQvIwrrxdbW0T+ZMu6MgAk9feuevfijp0L+W9zFvGeN3NbwwrqamUqjhuU2+LGkyAYlCA8DnkmrEfjzTrghUuUkY87M9MVq8JOOxcakX1Noa1al1WMoGIGeatRTebEWEgVF696xdNx3KTTJIZSoB5we59KvRzAgLwR2zWLSRtGJeSYSAMuNw4wOlT28pViB26j0rKRulY0opikf8AeHarUKYIPyjismxEdyHJPofSsi6eSNWHRffvUI0S0Mq6mKp2we3cVg30hkDFiGB7DrW0VqZyZjahqn2SMgMqhRn5q5i71ue9cYO1DwCCa9SlDmRy1JJRPPfGlxPbxybGbfnk+orzF7y5kujvc7jyQa9/Dxsj57EyuM86dssz4z3rR0Ceb+0YFyT83JrpkrxOGMnzHs2n6RqMEUMwgMcbkEP2YdxW3BrBVkVwY5VOOT90eteTNO9j1aU9TtfDniqbfGjvuZeAQeHFekaRrX2kKyvkY4FeFVTjI9ulK+5vwSBkOX+tXVYMygHavbHekjSaJnyOcVXlG8cjn0qjmW5k30GZFJx6c1yeuWgMEoAIOD1FY7amreh81fGLT/s8DKxO4njjvXz1fRrFMVByAcmvpcJ8B4WM+JMS3I3jAGMjmtaBwCPx4ruPNH+YvIxznp6U2YBtrDjPP400TIzZCVYnBLZ9av2bYG8nOPWtEYmpBIEZFxnJ7V6n4OnP2KNVY4x+P0r2cuko1Ty8xXNQZ3djKBMHB5xjkdK37dx5SEElsgbf71folHVH5biVZ6kpkJbgcdOPWntIGVVGSe/tXdE8tiu5IKkg4HWooyyuucFe5rRFLUsLIXXGfk9SOBRsYucfdHT3qdC2hrqI5HdfuuNo+tEYJbaSQD1o6GLdtB8igpjIAxxg02IYiXOOD39KEYPVkjEMFOMADrTPN29e3qO1aWNVKwbQQSvb1prRs5Uq3vSuaLVDlz5ZJOcfw0wsWY4GAe1BNkLv+UIwwRyDTtuerZ9qLkNK4Mu0dAfTFMMm9ApADA9apClK2iFQLJIAoxgc81OgKMSBtHqalshRuDBS4bdtPt0NRueTk7cUI1tpoG7cVBHPUYpBlC/CqDzkUupcUOwqkdMAgZ96f5OwggbuM07lWW4jSMIx1wetB5baPlz60EtvoMiXy+/fFSyfuwcYxt5YCpl2FFvqR7w3A6DFK0eDwfn6KKqzQ07kn2fCEk7Se+elRldpPJPv60rlOOg+YktgDPH5U10YLkgnPSmZCIpx0wDxml2bADuBAIGKaIXKxxUMOTtA/WoiV6che9UDSeqHKTnPXPJ9qlZ8ruGcEVk07jcbEIbceuCB1orSwJiGbJYjG4n17U1nYdQOmQTUaG1RjN2AScDPQ0yNxM+09wc4NV0OeOrJJFUtjPbAHrUfMWAox6+1Sn0N2rDopPMc55zT5QWcDO3b6dcVQmtCJlVevrxTwVYYXGeppELQQgBQzMw3dD60LkkBsgA5oK1I9xB+6QD2xSgjbkjt+VNoY4MQ/AznqaaXAAVvw5oQrjt4kfYDgAdaVYvLdix4bgUSsG41mAwFP1FMlkBAbk881KKjaJCyk8ZwgOc1Kg3RlOwYkE1TZSsxzbdo3ENtowPLPBGCMVmymMeJ1jTjLEkilDlQpYfMvWmTdoJHJUJypY8UBA25gPmPBNAXvuJkCQkDJJxmmsC74XCsP4qewNIUoIj12k8lfSlX5m4OTUsjUgnkaONcjvgVFDs3MCBx/Os5eRrB66laeRRuUDa+M5rz3xzKWs2O45Gehryca7Unc+gy6PNWTPFbwf6R146lqz7twv3cEYJr81qu8mz9Sp/CijGVc8nFSR8bhtGDxmsGasZKoSTGeMdqftxIDknHbHWpGPy6khRt9jUQGX5BP0ouUtSeNPlHbPPNaVhASygnIJrKb0Nobnp3hu28oxonB24Jr1nwvZrDAAg6/MCfavDxDuevSXund6S5EqhRwMHIH6V0UDYXAGT6E157djpsaMTKwVRzkc+1Ec5TcWdVIByW71m3qaI5PxR4utNMSV5Jx8i5+leR678S77UpilsyFD0YDkjvXpYbD83vMmcnHZnJavDqt3byXE8kpCjP3iFA7V5dqF3cidsuWmJwDmvapxWx5OIqze4tvNdu6/vMA9STWpZtfWtyJEnZR1yp5NdHIrannqcl1PWvB8l/LGsuWlzjOecV6Np+uSwx7Wyig8jHWvIxMddD1sLU1Oht9VEkaxsQq4yDiry3QTGTwo+ua8apGx7tN9TStSXCleDndjpWjAhabcFAY9cVybnTzKxpQqOMdR61qJbF4wQpxjnisZohMjmHybSPYcVhX7lAwx92ojvY0RzV7OGbacgHv3rA1C5MKZwCPXvXZBamc+p5z4l1NnvYULEeY/Wuq8C6OurorSQk/NwPUV7lBaHmYh+4c/8AFbw75UW5IhEdxBz0x2/GvAL3TJLa6+bOefrXq4c8OtayIILV2AByDk9e9dF4R0S5udYt3UAhWDFc54zXU9jkXxXPrfSNOtf7HtUkUMhXOSeBXnfiywga/ZbbAKv931ry6tlqeth1eVxnhx7i2uEDqZFYkbscV6hoMxiZTyo9q8bEtNo+gp6nc2FyWMak4Dd62rVge+fauJbl1EWmfgE9qhmjzjHG7vV3RyrQp3Eftn1OK5zWIWkzjlDzipvdlPofOvxjQPbzKAOCfwr5e1KP/SJMdq+jwXwWPHx+6KQkIGRnIrQt596r82D616DVjxky3gORzk+tJJ8yqTnmhCkVZ8E7sniprSXCjJxjtVozNWFsY9sV3/gy78tY0ySufmAPNelgpWqo4car0Wejwt5lxuTJTOea6KzO9Q2MAYHFfpOHldH5Xio6l1H3AhSSd/epSNrMvRh0969JHmWWxCWKEfJgA4wOuKnTbnaG4ODir6EtJCebgBcMyFuQp60iFsAYIxkn1PvS0E5D1BdQwQMBzyelCBgHB5GetLQ55X7CrIGUk56HJphEikYAww5xVIaJRkKDQ4DkZ6mqK1GkEkhuc9OaXf8AL6E8dKRat1DlwPWoiQkoywHbFA33HruZlxyBkk+oqZEBiyRgk560myVdjfLUY3E98U6KIN14PYUroiUdRjgoSB17g05QWQ4BOOcVRSiIOgwPwNKxDOBj5hzj0FJlNACVYvwwpMjJIG89gKlIE7EsJDKcqR7HtT9yqTgYbGOOppu5TaGKyBBsApzRhtpDDd6UCvcjYq4dicMpFNX5SNwyM9M0A0w3bSSBwOKWR9yh9v3euKVhIlyJYRnPqMmouXAYAjBoW5T2It7CU579DVhJyOvIX1q2jmvZjd7PuwcYIOMU7bv5zljQlYtSTInJJPPFI0YDBiSce9WJaMfGFZBzyf4cfrT12kdwuMFu1Q0W9QMatHgDD5yT7UUCtYoxfK5DLnCgY9qe2GTao24P6U3oEncGGx+SAOwNJheHU/MAcgVAkkSMmehAbrTDhjk5X+tK7ubKA0uoPyLg56Gnbdp3tyeoqxSSQjHzFVxlgOgqBo9/OCremetWY9SwCApXBOeue1MYF8MMhR6VLsbbhyCoUcdaSRWd8Y47n0qU0JiCPIPB46e9MYKzBWUqT7UdTEQ8AFRkA/SpuTGSzA8ZA9KGzWOpGFdAuPvAdTSBA+7LYYkH5ulK5ewJ86HPJ/i96blwpIwJB2PegT0EjxnkcM2cKeafsGBlmC9MelFi9LDDKd64JKHoBQSrcscgdTQZLUTG7aobnPWpSpAIPP4/rQaLQNpDbRgk96Y33GO4AAZJHWgp7DSw84NksDgD/Gn7jHKyYwPWkzJIgniLYYtgdeBUIc4bGEX1z196yZpHcy7yTbG7BvYGvOvHFzs05gW3ljyPSvEzKVqTPp8qjeojyO7ZDKTzg+tZMzAMQK/OZatn6bHZESpvOARUmNqkKencVkygEReTI5AGSaUIUfIB4qShHjYnJP5ULCAc5Ge4FTIpEu/YQevoK09Hy0qIv3twx7VlLY2ieveD7ZWlUT8jpketet6RECiMowF74rwq7PbpK8Ts9FQmPc4xu6VqRqQdwbg15rudfKTJO8LYOMDgVg+K/ESWFpIqAO/Oeeg70RV3YaR88+Ntfub++fYWCtwRnitf4ceHlurwy3Y3xnGEI619DhvdjY86s2meg+NNEVfD0ht41yqYB7EYr5o13R3Wbeinr0x0rvp6HlVXczre0kjcdTj2rVsoJZAiKDvcjAPSukxirs+kvhR4YaPw+ss5MjuNoY471P4zshpMqsMKpB5Bryq0dWdtFcs0U/D2pG7kjVTypHNdfGufunCZ4rw62jPqKexp206qx3HJNbFldlThcj61xt2Gka9uzMV+tblvNsjOGxgZ+tZy1F0KkrszBuAemPaue1DIlcnnGcY9KxVrm8Njn54xIfunI9q57W4mhtJGAIYDgEda7YbhI8ovIpZbok5yCTtxzxXa+FfERsIYYgjoYx8zFf5V7NN2R586fNdFjxjcR65p7hSc44yOa8U1zQZVcuEMmfRa7qVSx51ShYoWHhu6mZXEbbTnIK12/gzwndWN7DcGPMJPzDBreVeKTucywspyXKj11Bd3UfkfNtPAA44rQ0zwKZGdp0DEsGFePPEXZ6iouGhrR+DY7UK0cW0Zz0rQh0hoWyF4NclWXOdtJKBv2kLgqm3HHWtyBDHt+mK5bam0nzFscjlqlWEDDdzwM1VjjldFW7QsNpySDkisDWEPlNgY+vek9GhxPnL4ywbbSZtoyTnNfLWrIVvJExnnrX0GCeh5WYbIx1JD4YYFSxS8gKNpHU+1eoeH1NC0uVZWUfeNWwuUIx71KBlS4XLE981FbyHzCCRWiQkjYtWwNzHp0x3rsfDdwwdY/uknI9a68PpNHNiY3pM9O0SXy4lD5Y9DXY2rZAUYKYzxX6NhXdI/McdGyZPExmAIBVu5qwymRdxbmvZTR8+mhrZABIJ460kIMcwc9Mcd/wBK0uYydmSLh4xjO/Oc05AUYFup61KYhhfZkZwpp5KkE5+U8E0xcvMKegUA+5oChdy53Bec0XHZIUnK5IJBpu/LcngfLx15qkJ7jxJ5gUMckdBQF3k9z9Kk3SBpiwAGAV6mmXAXhuAx55HFNDauKkeWwCOeaJZGwQCOCCR603Ym1h0TcMSuQ2evb6UIzR7CASBzk9RSdhNXH5XB+csT7c09cg7ScH1pFxSEkYxgKRnPAPpTNw3ckbsHr9KdhyY2I5X0YL/SnoAka4ByByaRjZMemVBPY88inb8MSfx+lJkvQibaAAgAA55polI44BPf0qooUZXYpG3GTk+pprABwDyOmDTNXcMF92w8L19qUMACp5z/ABUWuYvmQqyq/G8gAdqfbYIPuOKnYSnfcZwx3Y3HOMe9DDEjKeDnn2qtwaTAZeTgjGO1SLJnYB7/AI0WLihrAbBjj2oEYwMg8072Quo8IqjpznHApi78lQcDPT1oRYEOsgGOMUVQEKxhtwIbdjP1qIy7XCnK4rO/QcrCyjKkvg+lQqSCD0GOKRktHclExO0LgE9cU2WbdIoPAzmhI3UkxzSL5gOOO1AZgwO4kY7VYN3HCIlAQQM+lIAWOCx474p3M2hTkBhu6jrTG3bGAxkVLJTaB/8AVq5JDgbQFPXNNbG7DDaSOlJFNjVRQiqrct/EO1IrtD5mcnA4PrSZKRIpAz0Io3DcGGAB1xTsaDZJMktuwB0pjZcMpHP8JFKwNvYVVZSVBBBHBoXeT87KaNCNbjztRGGOnI/wpMhwPXIJUUG99LCqh+9nCnioZBglRgjPehMzjcUDAU7csTkVIjFlJYZIxwaDV6DEkBwMEFjjmnY2ZUnIJx9KDO5C8QUgLgnsasMoWPJwxb+dJjiVGBc4LHHTaainVY1KHgDtWbZtFXOe1Gfajo55PavL/Ht43liNGBAySc181mcv3bR9nk8F7RM8yvZOc7sVny859PWvz97n36Y2EdCR0qTIXcGzSKYRAhSQcD3q0vMY5JBHU1lIcSrOQAGByM9utNiO1i5oSBMHfLbq3NFTzJMoAMYJrOXws2ie2+Crfzo43AzkDNeraRalrfyVOzPp6V87iHqezSex2VkirCibtwAxz1q4ECdTkehrzup37lK/vGiTcvy89xXA+I4ZLzAVSWYk5rppaMtJ20OGm8DzzPIzodzHIPrV3SNOu9HcMQdqnJxXqwlY5ORuWp38GtpeW6JIq4KE7WHBx2rx/wAS6FCk0zwxbELFto6KDXfCoebWw7T0OKOkM07bFyuMgmtfQNBaW5hLq456npW7qKzMoUtbH0T4Xv4dJ0qOEqHIwAvpWN4unk12QxqmMenpXkVaquenDDNNSM/whp72N95ZTGOASOK75bfaQSQR2rya8rs9RPQdEmw9jzW1ZgOAwO4kdRXKwSub9gFO0j73fnrWtFhsgjaKk02I5oy6jB6d6wr0hMg5+b0qZWNYGLKjZZiobmsTWrYTJ5ZzsYZYYramxSRyl1oUPmrgKHFLb6cI1ClQQO/9K61UZCppl1LGOfClQBTj4QtZTua23scBWVelae1kiJwRpWfgSCNgAo2encmugsfCkIwBGqKuAQKzlVb3MoRcTfs9DitioZRkCtOCyXble9YuTZoPa1ZiOMjvRLBvfbgYJ7VAy3DDgL65q8AeOpFUmJk/l+bt2gg9ye1TKduVPPvWiOeb6EV2pJ3A5z2zXOalHmNj1z2NEldocWjwP42KotBHt2AE5PrXyZrsJF5Kynqxx9K9vBK255ONRgvGyctySeKEb5yCMcda9dnitE9vOI7hTj5cYrZ3B1UgcdMipIKt2pK/LwM5JqiiETgAn5veqQ0bFqQuQT1HHtXReHpglymW3HgZzW9J2mjOsrwZ65o8xWPZ94YAzXV6fKsuwKSpU4Yeor9FwMrpH5nmEdGaSny3JycHsamaQNCwIG4g556GveSPlZWiKhZECbs5XrQX8shW54xk960MLsVJGZVwQFznFNZssvOB1oFrcfEodsEZA6+1P8wKQFA2dKDdIchJzjq1CqEkZuueoqWUGWwwz8p4GOopImVVwGUsc/8A66ETpcSNCY1BIBHIPrSP1D5OQegPFUaNiqTJuUj933U9Cex/CkibfkFvbHY1QIXf5cjcqoVSaFYMC3Q+o60MTY8MW4DcY5qXIliVSPn3fM2e3pUivcjVS0qMeSck0SOvJycryPYetA00hEKtDnfnPNBYNkHI7CmhuwkcbFsHIAHX1qVmAjYAEdsdzSYrCpCRtVvmDfKMHOaFJU4zkDjd60rXOaSaBpMEY+VvbqaZ5cYUBQAM9quKaKSFfgscU04Y7ScFqbuU0AXMx8vhm60NtZgecgEEUkyNVoLnbuQtwAMZ6VKwAUBRyOTQ2CjqC4fJOVx6CkVUEZ3fMS2W7Ulc3UUHyr/Dj9aPJyqlW59qbdhuN9gdMjnr60DqeR6VPMYSTTGlfKVNpyxPX2p0fzNhjgdQV60AmIsigrvBIGRRQaogy20H0amSOgAG3nmnYltMQruBB4wKjgy7EsPl9PWkRbUUIo3MDg9Aop5TABbknqKDTYe0Kkhs8FTTFkRXXd931HWq3GmDb3ycjaelOX5VA+99KB3YAMzkDGO+e1JIQU+UAMOPrSZm073Gbyig4yfT1p8qBipB69WFSrhfyIlwD13AdxTXGRtycDnHrVa31GMQuVUkYGeQewqcgj5euPumqKRCSs8bBMZPQU5ZFCbyMqTgcd6VrkN2E2sVYliBntTtm5uucdCKT0JTbY4RNgoy8nBA9aiQbQxznnk4pX0NtUiVSWjAxhTxkjiiZVRdgGT69M1KJREWIAx16GgZTJPQ81RoKuJXAK5AGQKJCdnHBAPFURJWGqfLOcdAO9SPiMIwAOPfvUyM00QSsGYkDDE81SuJOCmCec8VhLY9Glys5zVXIlZwCfavHvGd4Zpn/uk8ivks0l7tj7fJ42Zw10qyODjA6CqkrDbjsK+Je59miJWDkDoaeFEgbJP19aRQ9Y9pyKnllKKFwCCOaloopvKGbaRx2p8hwq4rNoaZCsrMwLHkGup8ORmS5VfvDGDkcVEtjaDuz3nwFaYtgkhwy4wK9X0NEUnuMcH0r5zE7ntUtEjpraLaF459KuLAZQSQSucc1xJHcipeaaXcqPugjms5tDMxK4x3B9a1TSLTXUmTQopRs2gkDApk/haORPujnvWqn1RdoyKEvhAIBtzgnr6Vm3vglLgbZoQyngEdxWiqyXUTopmRF8ObaCXc0QGAcD1rV0zwhb2OWFuNwXnHan7WUgjQUdS8bSKMNhQMVU8kM/yruFTJmlrlyysNspdRz3rZib5NuOcYyf6Vx1NRWGhCJBuBH161ftZynykfKBx9axa6GsIm7ZOI0UAHcfStmJmePaBk0JDkrBICEAA59PWsm5t2DnOQT2pNF03czbi3yhYDgGs25sQ29m5OM1pHRFyMOexV1bCHvWbJaFGOwEDjIqkxwsXYYgvzEEk9MCtqybaueAcYq0yJq5s2778rtBAGc+9adpIAgbbgjFKTOdIuRyAMOR9KtQlTjPy8Z+tY3V9SmiVyjquPT8qTyssDnI702+wkTwqGcDBU+pq6kWH25467qI6hItRQFHfDEtkDgVP5flLgjDZyDmuiJyzKd0MKxBJU/nXP6kcRsQdvfHrV63FHY+fPjhcFrNo/upk7j/dr5P1w7ZHUAkbutevg9zysUk0YTA/MAM49agd/nxXqyPJZIq5PXjFaumurqUL5UdalEMsS2+5mBPHY1nOvlkLwcd6oVy7ZkSjBPyr3NbWmNskAD9+taU3aSM6j91nrPh93eBSSdoXArtdMGIQRySK/Rcvfuo/OcyjaTNuMKY2JOXPPSpMlttfRwR8jUVgQ7ZSQp5HNDSsfmUDA5/KtDlCEKY1JYrubJ/2aftSRfl7cc0GiQKNrYBGGGDxQWVFGT060Gg9CU6jcx9DyKMFSd3y8UmPVIQ7tgAbnPIPQihnCsDwOMAChHO5WY5ZgigNgk8c+lKzBcYHQGmbc2gcqSFIUEDOaiKiBmcHJ74q1cLioAGJYls9BipU/dsCVBUjv0pSQJ3E2bsZHPUmlaUtgAZzSQ2iNnkjBCjknH4VIAB1wM9qbSITVxBj5VQDNORg7MSO2Oak0Q47Q2FJz7UPINpHJbgUWGwYvGzDBB96IiX7jceop2SMJJtiMcsw9vyp0OyMDPc9aq7NErbiHDu3UgVCG/eqAoAPRqnUGTo21twUc8E+tRFApVicjsM9KYMCwwScHA61IkwaNTj8KTRNyVJcvx6c007pPnC8E0IrmFUF9xJB+nakifLYwcN3psLtilCCq4yBSFDGmcDHWovqQ4t6scy7sEnII71EygvjjAIqwikRs+3JBwM9AKKLl3IvM8yNs8MvUUEh1LDOfeqsYpjC4kJCsCR94d6GdWmQchcYGfWpaLQihlbJxgCguSgI5NCQ2+w8SfJlh0pq7PIMnGGzk+nvTIciVCgj5+fI7dqNqlQAQKnqaJ3AIGjIDZI7VBvBZ0z8/8J9KTBqxKrkKQG9qRHXaykfN6UaiTGt90ANx6e9I+4bTkenPWgq43eY3dX55FIpZlEgwOeKozbY3aFbaF+YdTUhVY1jjIyOoz0zTuUNGCrgsWbP5U5nKgMgLFuuKl6kt2YjyvkovzZGPpSgDZhT8xHPFTY2jK4eYUiIbBA/CguDgsxPHHPSlYlsRWCR4JzgHBoVgIskfw0y4vQEkLqSvDAcClOEjAIo21CVhD8sikDCkYxRJwP7w9+lDdzJblWaXdjBx9azLqUBsSZBzwR0rCex6FFps5bWrp1Z8ZK8kn6V4z4kuvOupDkkZ6V8Xmj6H3mUI5eaQ7ueTVS5GT2U4496+Re59ZEjjRiw3cYHIqwz+WFx83oM0ikybHAAB9DUcrnIDDketSykUiSJicVI8mEOeCaRRVWXkDpzXbeCSHvEXqTzWM9mbUviR9C+EIM2quoyzYJ3f0r1TSYd1vFk5yMivncQtT6GnsdRb2oPl4HPrV8wKrYA4NcjVjojqxRCGBznB6fWlNmqgADOOeR3qL3NbIYttk5PympkiDHnAUfrTEtB7ooG44CjtVWaOOXHI25/Oqi2bqWhl3caRs21MLVC4YPu8vgHj8aaZSd0ZFwhZWjPXGN3rSWliY8du/HtQ9TVLSxt21p5KZXOev51JJgMq9PWpkZOJGkeHOWyO1WrSLLYPOSO1ZehrFWNmwBKHIxg4Fbdo7jb2wOtNGciwysTu7mqN1Hhsnr7UPcKe5n3FsCN3PP61Te3UsM8Y7Unc6JIim0xJEwFP0FZtxpyRzc42gdx3rNTZityFbMIuNu/v1qwLYtKpXjA5AGK05y2X4oG2/KTuPcVdWJ1WMYz2OaTdzPS5oQwkyKMfMeCa0Y7f5vmJ5FRe4miUW4Q4Awccc9amWIYUj5Q3AFNgkSxw5AIzn1q5ChZwDkL64qoIzmXUjPGBz060si7UZT1rpRyz3KM4Pllcc/Sud1lcRSZHA6n/AArRImJ86/GSRJI5AfmUZwD1NfLniAD7QVVgdxY16+DR52KWhhPHgMfu5GKolDnHX3r0TxhygkFTkgdxV7TjtlA7Hr60CbNkgCEjJBIrJugUC89D3FUiSSyJKkFsBvSt3TkEcp5ztAOVFaQ+K5E9rHq/hyRfsaAD7w7cYruNNbCI+O3X0r9Dy13gj86zSNpm5HIrBNrfjUjKwGBhtvQetfTwPkppkjP5QAHIPcClSMKpL/cPAHT8a0ZzWGKFWNQMnBNPEipDvQEHPT1FSG2wiMrNtJznnK96Cqhxnle3HSncEm3cdGGZgwYYHejyyZ2YH5T3b1qWacrkhwjbKgt0p2FwcgHPelc5WiN43xywX+6acinG4vuz0FUncqIjoQAAcksM0yQYVyRgZ61oOTBVGAQvUj5vSnGTbjAJJB4p2FHUAhcqwYrip1UKockFuwqWzpjEj3CQns3pSbEZQzHDYzj0pXM5JXHeZtjDgAdhjvTVdnDbm2k8/SkNCmPfJvI5AyeeDSKV3MTkA+ppobix4ICuTx2/CnQ4ChQCPQ02NoWTBXb3PcVG8gwuGXjrU6ibEkVQrKSRuUgkf0qKC1NrFFF5jSFRy7dTQn0MXvcnMgIGOSKUKQwycLj0qjTmuRo24FfurnA96eB5asQMEHFSxN8w6NsS7dueOcGpBOrKVPyhe2aDNysNPCfIMnPJ7YpzkwuueF7GhsqLYu9QNzMQewpdxKgYzjHWpRq9hgjCnkkkU1wFQtxntk1fQUF3Gw/MSG4298UVm2XexWhYrtXnnr706VsMegxwuOtdBy3toJEEI5wGJANCkYIOCy8E1LLQwr/CMFfbrSsgb5RgeoFQ2aJD3jyCMgKB0qvGDjDDjHane5M0OErAKgOMmkkO5yi/IvqaaHFMdhhtHK/1pzKFZXI5HByKbE3cUKA/G1yRz2wKjRlDMccDofWskyOoEK5wWwx7ZpCDvC9QO/pVFXI2cvnvkjmnw/MAo4IJ4p9CWPijL5Lkhic5PekdTkFueeKka0FwEbIAHqDQJQq4zndwBTKdhkUJDkseTyKf5QLY4JPOc8VQJimMRqd/Kng1CZuMLwcHrRYbJYUHGRyexpfLDlV3ADP61LKTQoO5wAQBj5jUThhIVfoOlQU2KzkgZByOlMklG9AeAenNJmV9SMovJyCo7YrI1NkEZznk/lWFR6M7aGslY4PxPL5qshLAYyDnrXlGrbVJGcsp5HpXw2ZS96x+jZWvcOfkdd7HGaoytgk5zXy8tz6aI6D52AxViWJAV+bv60rlD41ZOMjDUyUqQcAnFA1uVlz1xgVDeMFQKOoNI0ZUOCuB19fSu0+H4X7aN2d2OD68GomvdZpSdpI+mPBqlbVe/Gd3416ppNqSqnk5Ga+ardT6GlqdZZW+ED46CrhhCxhyuc1wHXHcctsu3cDnPtTZFIzgbsCka76EJ425HJ5psjMB93I9qdxWK8wkdjgZX0qGRQybRwaIspMqvEzIxZeveqjW+1cn5R0FFzQq/wBmNI+dtXrSwMLYZM7T19qaZVm0XZ1ITcNoXtVN0w2WAyR2pSYrNIRFUxAFcH1q5AAuNqgVEdyVJmvaJ8nXGa17eILIPnzWpT1LDEfNjqKpyjKMQOScVnJ6hFWKckIHWoWtQDwpPfIps3TADbnOcD1qvcW3nOfl3A9BnpXPK9yLdSqLBoxyBk01LYxjBIUH1FZuVirFuBdsmCQc9Kux7OcMOegrVSuZtalpVJ6DkcnFXEZniHr79BQwsWNhk6nI9c1IVG5T/dHXPSkWiaIlVGRkdver8K5KjrnqPSt4OxjUXUtocsDjK+3WntySRgiujfU4nYzr1BGm7GM8c1y+tT7YH+b5cEEf1raJl1Pl74zX4jmeNiBgFiR3HtXzbqc7TSkleVP8PSvWwmxx4rVGdKGfORwOcVRlfrxgV6B4r0I0bsScGporgpIpxkAgYAqkZPc6hGhms1TBE275iemO1Zd6ATtI5U8cULTU0toRWxVmXjmug0twrjnaMYNaR11MZnpPhGUS2hUcuGKkevNd5pjl4kyQV6bfTFfe5XK8D8+zX4zobZwyqFUBcdasIiBAmcMWz1619ZF6Hx1Ra3Y/chIG3knGPSiUE9DuycAHpTMHa1x+Dt24246U3ylU4wckcGmtDNNMZHhCocbG6DNSFwZD8u7AI+tVuJaCEmED5Plx+VJHuWPCkYAJ5pWNkx7EtHnOH4+X1pkjM5AwC46sO9FjOabHFmZlVhn0pxJRDgDoaEZLQZKRnd1bjvTHdZWAfK471otBSJ41BBXO4DuTSyBWYEAnb2zQy4bAzmLhgOahWYtIMYxnFJnQhfLDMFA4HepI0JwCMjpSuEkIUGBH2HPWkYbmZCMdwf6UrkWsOJcMoYfJkBvakST52BwQOh9qofYe4+aNuSp6nFSIoYAjJz/Kk3oaIHO1/lTtUO0Dec4B7+9QiJANpYAnDetOwBIMncBwdtDMLNApVBkYwePpQWZvlH3fQ96tWHdi7N6ONuMnO4n7tOwwIOAAR0oe5aWhGJfL5HX371IpLkcbd1VbqYu4sTBFZGGQevNLI4mQqw2sOai3UfNbQYoaUK2cnPOKe0hDcdBxQrFpgZCQc8+lQOpxkjeTg4qkWidmHzMQOfyorOxVysVJwd2B2P8ASkQ85atDnaSYh2sGUZ55Ge1R+Zhjg7j3psdyQxOcYBA60CRWwxXBzioZrBiOqTTINwAY8n0p0ilI2xwwzSuNrsRJGpTewBI5zSthtpIB7g/0oTEroFbL/MCSf0qQH5ZAw4A71TM3JkMUisQQODxTUGHY8dM4NZkdRdhaUs/BxwKbEAAD3J6VRSA8bvkxS/NFG5zncD060zQkEq7UUkA4HBPNNdeCeRg9KXUOo5l3hgflyOtROoAXAyasbZIx3LySTj8qBwVYsNoH50uokxUKlCc5yeAKhkhEZGfvMetUXuNRyzAAgN0Ge9TFAowAC+OfSkyLihuSegP6GoJlM5DHIIOeKjqVfQdhTkg/Nj86aBHcMp2klD0PalIya6kNwNxKpwMda56+cSShX+VUzkjua4az0PRwusjhvGM485VjJJPXPrXlutkLcMvAPOSK+GzF+8fpOWK8DAnYDcO2apyAcHpnvXzjPo1sSwSY2gDgA1YkViNzDGelSMcCCm3PPSmF1EbDH0qZDW4wSkwlCOfWqF1J/EvzZ/SpW5qUix39a67wRcGC+gbGc8f5/Wrn8LKh8R9QeBT5lvECw+UAk46V7JpAxs2/IMdK+YrK0j6Kg7o6q1JZSAdw9PSrBJBAAriaOtDgcR8cH2pqQs3OR7mkzVEJXDKOq561IIVUZ5PfFRctrqQSx7myvXHaq0u1QCUHHc9qL2JIX9MBh1qv5LPkKRzziplJsfqPjt2i68fSpsYXrkHjiocmdCRWmkAfaRn1qF0RwcEqenPeri7oJXI44t0oTgHHc9KtQI2ZACTtPcYzVRMepsQrtZe5A6VpW4LN83XHFaWubstYKAsT7VAy8gZ475rNqxHUgZd5AP3gc0m3chHAx3IqRlRsK43DOT2qaJRGzdDkd6hplDGj83gAe+KiW1CsAR34rFx1NFaw2S1HmHI6c0qx5O4ZHIGBVJE2L0CGJApHSrKLjOMnPaqGWEYqgRhkH9KsRITgEEg9DWkUQy2qgAADgEZzViBju6cVqjGRcQDBPXFPVtqgKcE8ZrdHFJ6mbdEkhcnHTiuK8XssVs7AkE5zzWiI8z5M+MFx9ovZFz0PA65rxuXT2Z2U88/dI6V6uHehx17MzdRjW3j245Jxx1rAmdVYqa9BHjT3I0b5uTxVqFgWXAz6GrMbam7ZyF1Ixk1FqEJJ3n73XHpT6F9Cnbn98HAwAelbmnysJvkAwcDn1qoPUykjvvCbvGgOCGzg5r0vSnxbru4I9BzX3GVt8qR8Hm6946KxXzMkkAjoD1NWpYv9VtOWIwfbNfYJnxE0PAC5B6nijBwCCDk1ocrdhWYmVAOgIpSWk6EZ6Zz0p2Mr3AIQG24IAypPUmki3Rlwec4OfShNXsUrIdt+bcCRx92lJyhG8Kzd/ahGsZIFCFPl4YdR6U2QAPnIGepNUXe6FHruynr61GJAzMxyR9elBzNMe0IEWNvvmmR4JOBndQQ42epKXCqPkILcDjmmKwTJAAXPGKpFp22FILkcEmo9roCADhv51RvHuTRAKvzfex1FORAzjBwvUVDvcq6eoO/XJ5Jx9RTVUbj64+WkJ67AVZ1K5wM9cfpSqAN6lcYpjjotSfCsigHAHIGO9JGxUZBwDxSM21e6B9oUn72eQO5qFWV1LBSp7g0ttRtt7DZcRoJCA/oPSnRjKnByT60XM3cfIpQAkblwQcdvegr8oK8rjrQmOCfYGG1QeSKAMqing4yOKZdrjVh3KRk7u9OR1AXK5J6ZNUmZcqiSH/lmx4PpSE7gf7x7GpepLQKyxLt4UD09aYvybj19Md6aNEhGfYobPy4yQ3QGkaRl2MvC98VTRQ9txG085OTRUFFcR/JgMevfvT2UO2BhcDn2qjJ6EbjdIWIbb2amdztA49qVzO5JveN/vAgDqelMwzJyMbuhNGm5cWwCbQCxyRxmnsysST0pMbbGJE0quVbBI4prxsmAVygouhPm3ImXGTnI64NPMyk55JI5XNOwnqLGgaEEDlugPahlZiyk4I/So6go2FKM8a/MCKjlDqjELtB6mqCQoVmgJz06cdalTDKSRzjnjpS0NI7iOTJv6cDrTY2J2hhgMcYzVJIt3HuSrMACe1Ndtr7sAkcYp2JuxGyN2VwcZwKajfu+Qd3T61IrXY9Sx2qqgeopk2X+QHduPT0oRdrLUPL3sFC7SP4qJncqSoGQe9VoY7jF3t8wB981IiMzA9V749Kl2RpHzEjC5PGU6AioZCEkJU8gGs2W0uhFNLtjZgAHI6E8Yrnb0xL8wOBXFX1R34ZWZ5t4tmK3BZTuUdTnpXmuqOTIwfqDnIr4LMH77P0rLY2gjHf7xYc5qrPgsoyRXgnvEtv90gU95nYHsBSsBYgjMkZO4dM1WlYmQgnJHApNDRHI6qh+bkdaz5JS2SOnpUJF30KyD5+eQa6Pw5cm2vEGOp4py1iXB2Z9RfDa8WS3ijzu3AHivdNFBMaFhjI7V89Xiuc97DyujqrJAFB4A71d3AFsgbe3FcT0O+JE4IUuDkHipPlxw20VjI6EhjRlGDEZBproRyQVFZs1sQSQYbjPIzVWWJmbG7p6Vm2yXEZ5G/PcD+EDrSm1BYbSQMZz60twURWiAGQenXNRMNqcEYznOKXLZmiuiq4XfuI+XucVCu0ZyMqelaRsEriiPzHUsnyr0Jq/bW0nmKTjZiuiKMG9TSiARgcE46VfjViN2OV96V7GyehO8e5Dxz2qIrjJH0HvUyVybkQj2g56g42jrTLpVTC+9YlIpSKS5OBgVYiwT8uOe1BoSoDzg9CM8U9onZs4z6Gixeg025Gc4JbjFOhgQ8EZ5HPpTsImFq3Zt2T1qeOMDGD7mptqO6JhBtqwoUFM5yeOK2joQ3ctAgfN+dTxheD27VojlkWI4zhj2p00eAGU4bHWuiGxyTdihO23r3rzzxxN/o8oJAPTA71TauQtUfK3jONNQ1KbjKByA2K4W5sQjkEGQA9R1x3rupPY46m6OQ8QRqskmfXj1rkbs/OMZ49a9Wmk0eTUWpBF87DJxWpaoA2SMY6VbVjE2bEYxtOMnnjvUt+PLJDAZ9zSC5nxMfMOQNvWtO3ZUbK5OSM461S3JaO28LXLebHk5J5YCvVfDzeeMvx32+lfa5S3Y+KzhJHQRqFJwxxxk1c3gTKVGFx65r7VbH55VfvEl0dyHaCR/Ec05TiPCA8YYH0rVGNxkedhVe2cn1JpIkEYXOV5HWtEZtXZYXCMDg89s0ssfO5B15JNSkbKndaIjEjq6g/MT04pJMlmdR1I4zT0QrPqLHIBvQrlcnDdzT1Rgh2jOeue1ItPSyEcHysYAwDjFJHFtdWOCSOh6Gi9jJRfUUsThvun0ByKgjcBtrDBB7fzoIloywAqHjBam4YOw4O7n6UDihwOx1O3d2zQXADD/IoSNbvYdvURtwDkAZPWo5d644xg8NQxXEZzzuDbgOtOEpVR/eHH1qraDTQ3zSZM4xHxgU45kAwe+aSCVmSIfLBGOM4IqRzjb8ox25qjFqw1sqSw5A6gUBiFGMYqJCUpEGzeCPvEUKpiD4JYnGAO1D1B3Ypl8wlDyg45pVZnQIDgYwKSiaQ0F804VQuQB8x96cF3ZJ6Y4qrGl7km4AgLjJHemSPsOQcMOKl+ZDdhN25c5BPoKkVVVSQTuxzTJtcryBpssQSu4VM3zFScgnkBaouIb0YMzKDngD2pJCFxhcDvQGgMuXD4zkcGipZViIxhArKwIPamz8OvfP3qVyG1YYHfEgwDt9f0phjLEHOV74pdTBq4/CtFs29ehPWlA2KARnjrVJlpCEFkK4yx9elM2Fhg/Kx6VqJxuPY4h+9hjx8tAkQthSemce1QxuLQ1l3gbcLz1pjYEmTzjjLUtyR65UnaM59Kc6HJJOCeKNEWgZREFz+FMeUPlHwM96Q3cYmFcL1BGeKkhbCso4A7etSxx3GykAKUXr1p4lDMEC7iOR7UzVuwp+aHjjJ5I60hO4lSMgDPPQ0zO5GS+5fTHze1AIK88gngUWC+oiFmkZg2wg8A96Uqy5dsZJzmpZVmx5IZyVPPHFR84jVhwScj0pEWuTI6K2Pur0yO9INsDk/wnoBQUmQmMliAxK5yFzTNnzv8uADyOtTI1huUb6VRESTkHnAHOK52+K+UWbBUgsBmuCs9D0qCvJHl3i2UvcMydAcGvP70jeWJLZr4HG/Gz9MwEUqaKEhXBO7BPrVCXBYZXkGvGPVZJb/ebsDT5SEbHU0DJ7d+fT6VHMAZeo6E0rDRRu5Aob19RVISDI/WkDHxxlsYA61q6ejRzqS23HP1qW9LFR0PoX4Pap9qePdngbce9fS3h990a/Pktjr0rwcSrSPZwup11vhcAnjoeatcxsqHGa4ZbHsxHqNqnIJz6UjQYUcZzXK9TriO8pT94/dHAp0mwk5TjHXFKyNSuUXdgtlSDgAc1Bcsh5xgdDWckJojEWULDrjmhIWUAbeaVioizQ7UTHHGKo3K7DgKDj0pWIKsiqcKy8g9fSogQWbIAA6HHUVrAnUsQ7WIAOSBwKvQDkkt9a2RlbUtwnAY4znvWhCBIFYdz0pStc02LQjLhhnoaY1s8O8MBjqOc0NaCumylLIqAlsKfU1Snuwpc5HFYWubRg2QpOGBBYE+9PEm3HU1Joo2LkcoB3gD5uDVwEFRhtp6jFNAx23dgt+vephCARgADHWqtcZMsII45FTLbArkHBHajlIkyeO16Mc5pxi+bpgdOlWkYSdxfLIUA5PHSpotyjB5Aq7GbehKrkkDp61MWwrYOewrohscc+pnXoG07QD7V5b8RbkJBI2cZyOOq/X2q9DFHzbrswmklyuCucY6VxV+2yKVwQCuMjHWu2lsc1VaHnXiLUBLcSgYG3rXKXMhdgQeDXs01yo8iT1CMBe3NaELZVeMe9VIyubdgwk+XoccGrF+cgEntyRWYFGKRTKOgXuTVy3cBwO5qluSzr/CkmblI+5x2r13QIyqxry27OcHNfZZOz47PI+6dJbQkpg/MepAqyo/e8naCR+Ffbxdz85qRsyww+fj5gCRyeKSOMu2wHgcmtkZWG7uUwMc5/GkMj7/AJhkGtIohuzHrOcnHy7SOoqZX/djc2Tk/Sk0jdVGlYiGRJnBznjJ61IQcA9gOV680OwvUjG57cSKuSAQwNSyOIgozz7VG5N9RMqApY8YzwaYJPMK4U469Kuw7isAMevWmqoyMjDHnpSsYyd2OdiVVmAYLnp1pzFSQRw2M470BBtAu8nJPHvSswjG4qMdOelBomOaNW5AbjsKaWzGgJLL/eJp77A42EUIoXOcZ6+tK6qQETnHOTRqXBog2qTuDbMjqO9TxlduSQMdqYtLk5ZBuYZ6dfSoNxO7ke27vQY1PIZJI4UKAfm9BxTW3hl/lmkzns7joyEYHgnI6GnM4cYx1o3Z0xWgjHfwFzz3pgQyKCxwAc8Hk1pYi+pOmA7qOR3FKGGNoG3PepZoQuSee/TNSxlS2Cyg+pFQzKW+on+pUAENg804OpweufTvUWuy07DJf3aEYwSeFNCiRwg4XHXH6VorIuOwuVRvnGVxwakEmX5ww96bHcPMUyA9QM8UVI9Ci6yYbaflA5JNOyJMNg+uetNoxt3F3Z+Xjg88d6UuTlRHwB949qmxSiuhCrcMCQSKmJ8xcsclaYLQRh83GOOgpzREJvPehM0toRrg5GAcc5pAB94rgsDx6e1UzJ3CRjuCj5Tjj0z71DiRgCy5ceg4P0oILMTKoODgHp7UxZlZ/nJBJpWNExZgrDrkHnNRuxIVgNw6delIp7DUhAKglvagfumJByfSgz1HIPMbByRjH40sQChRnDDg0+hZJuCBhuIz0psgBJXO4nnFJXBghKrkkjPp1okQOu7PA60MNRgQElegBBB9aY0xcDsF9KncadieMp8rYGeMGogp812JanYvUCG5ycZPTFG3Mh3MMEYpmYyRGDb920A9PWjzC0jNv3KeCfWs5FxbuZWqEkuAOQpxxXP6yoZxFExZCo3EcFeleZidEevhviR5b4iYb7hgCo3kKprz+9ZRnHA6g18FjPjP0vBfAilnzByOapzgBy3QDg15B6z1JLfBXjkU1pPmw4OO1AkWIlJGM9qilk28E1LGULx8MUHOOaoq2H4FUBfsfmXr14rVtowyEFskcgjrWUty46nr3wd1AWlysWAXYgf5/Kvq7wzNvs4mI+cgEEe9eJjFrc9nD6I7a14AC47dq0gQPmKjjrXnN6Hq09RwfJAA496eGHAPArnZ3xIydrMVPJ4/ClKDy89PWps2asYbcsue3c0jWak4Ixk8UuVkoRbYsGBGcUGMqTjI4pNWKZDeEmMKRg9axbyXy884OOKi5HUyG1E4Clxn6VHHdsQQDyetXFlNF+3k3bFAPHetWILkdea6LmK3NOCMKoB55q5CnlSDj5cYqXqaFyNF5A4OfXrTZ/ljOCM5GR6U0lbUOpz+pzkE4+YZ61zt3ctBI20H5uajZaHVT0RWXUnDCQjjI4Pc1ft9TZyGJxk8j0rNpbmjRrwyhsANkelaELbmwxPQ9aSRjPQvIpYc9MCrJX7pzx34rS1iLk8MZdjnk9zmr6RgPtB4PTBqjKTvoP2bSR1I6iggKAeeTximjAfjofSnGMkgKOatLUiTHFSrKCMn2pcbh1PvW8Tnkyhqcu0BRyoBIJrxj4pyBLSRkyQDjA6CttDFux4FqMezzZGbaSCBnvXl3ifWRa20gUfePC5rroq8jmrS9255jqF99onZyxJbt6VnsWkAAIAHpXsnhSdyzGp2davW+Nx5x7UPQlG3Zgq3oMcGprvdghiMH0qRsphlGFB4FWLbcWPy7wetNEHUeHpj9vi2ccjqOBXs/h6VltEJ+fnlsV9Zk0rNnymer92jqbQHA3fU81aVfOfcVPvmvuKZ+d1EPxz8vIHVacsoVuOprqOduw2ZQRy3uKYxMjBQQcHHHrVmL30JGjypEgI4PTvSsGKIoOCvJzRoUH2htxBAI60PKsZWQ/LjvRYq+lhwZvLAI56mmPk5XAO7ilsZSbAKSBk9ODzShRIAVbkHFVcpK4hi2uDzz609TuLHOM8E0A09hVC7ODnbTMLG6E9SKhmi0JUVsZJJXHGKaUcg000SvIdFcsrBcZHRifTmnCUkADkMORii2tzXW1mIVABOOOxPQ03OQGOfmHT0obBaESwbUOefQk1LGmxfu4HfNFyLDsoyFW6dqY2CqqOmOeKZDsCylFVMe4+lG75/mzRbqRr0CCPcRwcZp7Z2kAcg8ZpdTSL0HqQ6AMAXHpTQQSoxwOv1qrEaCeZskZVXju1JI2M85HbHWmkTcY5LAfKSc4z2pAxhkyRwBQ0Jolik3IuRgt1GakZVCttPA5rJqxcYX1uQgt5wG3cMdT2p6ktwxx/WmVqhNhMe0t9Pao0X5gOVAI5qkFyeMAHLDIyeTRUgVVIIK+3NJ/q5cY4A4qhvQXYQSCBuPvxTD844HXvilYV7jdokzng1MyDy9wAphoRnAKheWbk7un0qVpQ6qd3P9wUmuo4vsMBIXdsLL39qdGPOGSDv69aTD1IQjKdpH581L5oAAU8jjmnYQxGePbgZ74bpQihwWcDOe1HoUtBC4+6ckdaTIEi7eEIORTsVuKzl+MjcMDmo/uqp/velKxnJJDonbfyMcce9KVyUJ6nt6UibguIzITlsEc00lseY2AOQDimihYsfK33umc/0p0m8Mx4Oeh74oeoajVLEjpgDmo9yIML0Jye+alIuLsGecg7Vx0p4YEZY4HrVaGj1Bk/dkgArkd+aQKpYEnjHJ9KlshxsMG4xkH5gOppCFRRgBsjJFTKwRWpmOx2O4BLE/K3rXLarcPFIW4IBya8zFJWPZwq95Hl3iKRi7KpypYk5rhNTjVnAA6HoK/PMY/fsfpODX7tFQ/MmRzjsaqylXOCPevNPURPAyMDuBxtJGO9QSsjON3y54FK5TROvCke3Wq8rMMnG7cfypCSM+clck8nOKqkZf39KobLcLkFO2OcVvWSqQu0AcZrORpT3O08FaiLHWLcqx3McY7V9h+BdQ86C3hiQYkT7wHSvGxS6nrUX0PSrM/ul4+b+9mtCOIsmWOGrzHFHp0xXUoNwJz0qeOHagycnuKycT0IMDEFBOeadGF2r0JxSasbXHpEAuMcd80SREAEDtx9KhtiIyrRqTjPtUcyholIGGHOKTYmZ13MFRjgcc5rlNSvTIcZrJsIowhLljtGG6VZtoZHID9BzWsbGrsa9kORgcA1twkLhs5UVozFrU2ICjBSvcVcVFbqMkVF9S9kSrlTkDg+1QXLb1yOvpWi21JTMe6hMjblHPeqg0ZZiN6EbhwR2rFm6ehlano5ijHlqTn19e1YaCW0mBYk8dB61DOinqtTf066Z/vLg45rfs2A2knIx0qYmVRaGtC4ccAgVdt4zn5iNpHFbI5r6FnGzBUEnHIFWFAb5TkEVSM+hOM7eaUgBsEZXtVdTNjvK3EADAPXPWpldV4HXp9K1gYydxgJ24P51GucnB/OtkYMz9TxJEeMgd68I+LFx9njKg4QuSfc9q2jqZz2PnPxn4mghTZI33M4Knqa8P1/X3v5G/ujOK9KhC2p5Veq9jn3lZ2wR+FKp29+vGK9A8x6uxbiAwOSPoavWiAA9xnvRLYaRs25KfdIPtUt7IGI+UjHGDWaBlMIzcqBtU5PrVuHerbl4HtVISRv6FLJFexFV5PBz0x617V4WdVg8vlgzLnHSvpsodpnzWdxvRR2dsCIimcE1KG3AKCQcfnX39I/NKqHJEFnJ53kY68Um4xyjAO7FdiOOyHnb8rJwG6g+lOEflurZCljnjuabfQashXIy2fmJ7elIq5ZQc59KlA3fYGWRSD90dMjrTDFhArEEA8+1VfsJ3FCKM4+7608hFO7OSOKVzKURrDauMcHnNSbS0XynYfXFFxxXmMUEYJPzdD707y8KCGw3oO9O5SBQ28YX2IqTcwwMDaM1LsaCLk24L8E+lR7GwACQM0XAcq/MQeQBlj6Ch3ALbcHjrVLUbnyiwSEp8+eo5ocsQTjAB5x6UMakmiQR+Y4+UhCMjJpSo8sDPC+lZpjsM2MyHpUMZK9BnnkelaIwkiSSAn5uvTHNNbd5j7hg9sng0lqQ7x1HhldA/wB1u4qRmyowOWIwaOpUZtirkAEDjJpm49R+XrTL1a2EYso5G0ddtNwDuZgQPamTytvUY0jCRxj5RyMUjNujY9XyMKe9VYGx8YZSwXHHQ1Nt3sAWCsBmpe6HEbE22UlgBg5+tJIrMUYc+YSaTWoOatYkXcr8nK4qMxBzkt0P3fakgTuOYqUHcdhRTsakHniNSCM+9NT5iAy9eQfSixk3cSOMKXJc8EdeR+dB4OMZ9KYJEXlMBuORnjPpU+7y1XkknjNC1JIWzGyd881KGCLnge+KJBr0E3ZZohwOuQKa7YQnJ6VCRWvUYWy+PUA8j86WSU7ssuCP5VdhjfNLN83Q9KkiU+UCzZ68UPoUtBilkDMdrKeDTEAU7Wbkg/hTYXuKwKkLkEHvSqV80KSeeQcVGpDtcnUrM5ZW3L2zUMoCNnHJ/SmrlNIGQgbt3t04qKVcfgelJ7k20JFcFRtI4HXNO34jDY5wadrk3aIlY5ZVGOhUnoRQm1pTxtGP1qeWxSeo4bGUnBJXiojl3IU4C9RVRNiZcqpyeMYqNwqNtGDWb3DSw7G7jOM1C5KjAAPOC1SykZtwxSJmweDgc1yGtyBYppDnd6AZz715mLfuntYCN2eX+IyAdwI5B+U1xt0+/dzg96/OsY/3h+k4SNqZR7NtHGetU7gYckcmuA9FEsRLIuAB61FKoaTGeAc8Uuo2WIW+UbgMdsU2RgN3HPpTEjHnY7ifU1AT83HWgGSxsQDmtXTbsqQASAePrUz2HF2Z0Om3rW+oIy4IPXPb/Cvr34Oas13p1sSwBVAMg15mIWlz0aMrs9stDyACfl5JrYhkDpx0NeRI9ynsiwpJ2jAI781IDu7ZzyMVl0OpaMa6Hbxyc9DT1gOwOM9cVk73NlIftZPk6jIPNSqgXBPOKk03GzbQcBR9KpSpuXg44xUSAwNRm8tMfeIHrXFai3m3GR64wKyS1NYrqXtI0kXGJCucHnNbP9kBcBTx6YrXbYyk9SeO1WNto4qyihiop3A0rT5SowC2OAa01ZQV9PaovqJoEYhxgfepsyGSM4HWtVqiErEItxkdj3FTwxKrlgOB/KmkkWpEd1aJNbspXAPIrz7V7ZYbghSTjr9amex1U3cTTXYgEk7kOVzXR2j7RlvmHpXOi5q6Ne2my5JGARitOLJCgnA+tbRaOOUbF6N8cFRnGBmpo0U8HAPc00ZPQmTABDcnufSnNhc9T6GtNidx5PmDI+pNIqYIOapasxmhcYJIOD6VESvLE8j0rqRx9TL1Ur5fXrz8tfNfx01YWFpLMG39QF9K6KfxIHbU+L/Eury3N2wJ+QsSQfWuZciWU4O3JHPpXvRjaKPn6u7IZE8uRk3hiDjIpY4yWyec9KZgkXEBV8MPpWjZ43Kcc5waTNEjaghUEbegPSpr1PvN0HSoQWRSVfL4JycdKt2z4G0n29qaBpI1dLmEVyCM4HBzXsng6ZF+UA/dBNfR5S37Sx83nCTotne27lgrL0PPHWrAkUFjtJIIr9Gpo/L6jBZFZcqMZPOTmljAeQknHocdq6NTiuK0wjbB6YoByQWOPSnZk8yAyvOGJG1R3p6tlucH0zRYObUsFDIp2nnPOKjEXyueeeTkVKZq7vYaASAAo24ORTtp359unvQ2Tyy6jFAwMnbmpAAoUBjtFSLlSI2OHIwHBOaPMV2JCleKolLUsIAcruxjjn6VGW2PjBx296TNWrIjZndWGD83anQJlFDdT6mi5la7HyDI4xz6U1g2AMYwKpMu1xkcY2534J7epqUKWiJY4z1B6UMVrEgYkooHyKMcdqe7FVKjGB39alIakRM20YHGRzjtTCF2FVbHHWtBXuhkeW3KScr3FTlSw3MBwOBUshIRXG0hkKg9TSbxsKgDHYmmkQm7jppAI9q5JJ5PpSAcMBklf4qo6E2NODJyS24YNI0WFkG/5VI5H8P1pGlrq4ySNdpXuO4PFKsIJOOD71V2Y2uPRBkEggChiWfOMN/DR1IkATa2CDg9TUisWRUA+hoZnGzYkqFCqhsqTnGKYyq6/K+B/P2pXNktdCRWG77vIGKKLGl2iowzGT27Z6UxGmIVsA5xQrGDbuKN3zOOCeSDS48zOQMHk0mW5AhYHaxyRzg9aaCZPmGcntRHcjmuPC+ahBxkDg+lKY0WUByC+OMd6bZookZ+Y9OQe3SlZVcfL+NK4rakaxHec/KBTyF8s5IGflz9aC00PCxnOcNgYH17VC275cuQM0XHK3QaQUIHXJzmpFRVcsy/NjtQ2zO4gYSPjbjPQnoaFG0fMD8tRcfoJl4yGHHIwKduYglzgnsKpIbeg1dwXcex54pqkiXPUDp70WMxoB5yDkc7adNkRrgEA9RTARshQAcLQpDDaBgevtQARqqkFQWzwAelNCuQV3DI6n+9Sui0wlBZupwOc/Sh4lKqAdp3A5xU3GrB5mThecZyarzgSgEtjHOAahm0WypqT+TChGDg9PWuB8VXLPZTEgBCdjKvXmvIxvwM+hy7WSPLtcnzJzltvGD0Fctdn942B/8AXr86xTvI/SqGkCBSBGygcmqM4+f7p49a4jpRPEihME8jkD1qrKcygEEE1QMu243QnHJHrUM+NpbOaBGTKwyarsy9c4P86BMki6Enp6VKLhlY4OKTKRfsL9g6ljjkZI619S/s++IxNGltMdpRgA3r0xXFiIXgdmH+LU+oNLlkeNlyW3nJ479q2LPPyj+HkV8/Pc+ihsacSAgAjPoakKEDqOfWobOiLHIFHy4wfWrKY2deO9ZNmiVwOHZQenYih+MDGAKk2RFKMROwBbFZtwz45yqgUnqaxMDUzlHbnPH41yn2YTXBVuhYnArKMWmb9LnUaREEt+AefWtIjywN2MVT1ZhuQSusbZOMdcVLFskXIHWnYl6FyBfL24wxPatBGXByArcdPWoa1Elcaj7ByOe5p0t0qQkMQvPBq0rIiSM641eO3275VViRjNJba9btuy4cj+7UqVnqEYssLqK3Cb9xCjjJ7VyGuOpuuB8w/hpync66aIrGLJyRyK2rSErECQQCePeskXI2LVN2GyNp6VfTIBAycd81SMJFyMeWmA2DkdatRMDnbxj0raJzy0LAOBljnPFDHnk/LitGiEORMLnPFPDbuSBx27VUdDOaGO5U4xgVE7hlOF/WuqJxtamTq4BhJDYIHSvlj9oiYR28oY/eP3e9b0786FKyR8Ya1l7qRuBzxis5TjOecc19BHY+cqP3mMZtzHJABpsbMWwDwD2NDMUXISSxyc1r2AwykkjB6Vmy7mta8FSeAT1qxeHGPSpKuUpWABOMU+Ft0mQOCOtVHciRft0YMMEEMc8da9T8D6gZQA/I4HvXuZZK1dHg5mr0WeoWAcouHUY7AVoKSITk8sQMmv0ylayPyictWh6IyoVIyOzClwGHHBxya6TFxuDKu0Nu3HBWkwFPzN9AOtCbMJLUVycMuQABwPehB/qzndjlj3FUyopFk5jOARk9cH9aaHMYUABge+aLI1QHGVbb+IpRh3wDgD7xNSy7ESA+a2c56ZbpQHLyHB6dvWlbUh6CAEJuJ/D0pF5jBb5e7D0pkpMlEhyzFeelDfMxBzg45HrQWyQFfKGcgg/nTVj4bJLZ52ntUsydriqvGD370rKccg4Hb1pljFjBQNgA56elNyxBBBIqyWglyT8ucDtUpPcg9AaNDPqAZjuPak8os3B4pXKSYIpRS5P4UqMZIlcEenNS9xu+xFIxVtpG4DrRHEZh1+bHftWq0MWpXsTFHwFJAwPTrTc/Lx+VSzVXW5JuUHJGAKScLFGD1VuCam7N09CMR4VcE4AwB7Uq4Q7sfMO/er3MnJJ6i+YByoyo7etSMMqGB4POaCZST2I3b5WyPoT0qTLbOvy45zSYqaTYkiAIjZ+c9TSeXkKW+bvTTNnFJkksrMxPbpRSBvUosfIViclc5201kDKo5VTzQQ0D7WZcZz0pUjCJtXOQe9RIjUilZ/MYr1PrUitsTaRj15pozW4ssjQqQRnjr7VHKwkdWRju7VZpzLYFYszIVwPWpgpiVh/EPu1LZUe4wMCSWUbCOf8AEUyXaoTGW2+opF7imYgKF+b1qLLtJkHAXnB7CgTk0SoSxKDApLgMHRQc54NAt9xVicS8Hg9vanZAIB49qAW5GzYdjwQOwp0ZxkA/MRwKoGxhTJBU7hnpnvS+Udyr0bOSaCLdRSSZii4Ix1p74dOcEjmgERgl/lPXBIpjEMnXDY/SpY7CI22MKgwRxk+tEaspB3kkjkUmWojk4iKj+M9M08QBlAb5s9h1qTVRQwxbH3Age1Ubl1jcr0zxipkXZrYq6niS2OMNt+YDPOegxXm/iTdHCxL4ycEDkCvHxrtTZ7uWSvOx5hrcm64cKxIz+dc5cbjO7D06V+cVtZs/TaXwogwXAIO01WuM7uvtXMzclRirDjAxyaryo0k2c/KDmmmBo2qgxt6etRXUYUKVOQaZSMS4XY49zVdo1JwM59qCQxs/2vXNPBO0hRQND45CnU//AFq92+BGt/ZrlN2WZioUg9PesK2sTqoytI+zdDuUuoEIzz3Pc4ro4GdiMdT2/rXzdRan0NKV0bFvLlQp5bGM1Z5JHqawaOiOg/bs6EVYVVCBc446VDRumMJC4xzk8ipWAccELn1qL2NuzKc05IIXt1rOvpQE7U7o2ikznr5lbvkjsDzXMSziO8Q9MnjNZpLdG1rqx09jfxrCRuVWHO2sHxF4rnt0dY1BPPWsOWblctRsjlF8eXhl2SxsoAA3noK67RPEi3MeGbHc57GulRtuc1XRHWWV/kHBGT6ela63SMMNgk+tTJambTZHd3iogxgbQa5TWtfkywTKoowB2NQ7pFqF1qcNdi7uLliZpNrdFJ4qWwW5s+N+3PUCiSudqSSsdDb608dsVBLHGcH1ptrJLenMgHmHqaXLfYEkkbtnZ+XtOOg6VaUFMenpRy2MmyaK6KOPm+X1rWt7kEFsZz3pGUy5BcLIRzVyB1RDz81axsc0kyxG5ZR/e4xnpTi4255GK2MiZJMKuGAHenSNtHykHNNNmcisWZ+AMepFNEgcY6jtW8WcklqZWqvujcLlSAfrXyN+0leRq8qlw8rKDgnoM11UdZozq2UT5C1BiZpPXOazwCTknI619Etj5yo7sDGGfcOlNC4JweO9JmdyzDgScAe1a9n23ZHaokFzWgQDgk47VZkJ8tWJ+bpzUGiKLknJ64qS2IBGec8n61okSy/bkh9ynGc8V6B4BuWR0Q9j0r0sC+Wsjy8fHmoSPZtKCugbgPjn0q9sBAAOK/U6Pwn5BVjabQ/cXKkD5vfpS7dxwSVO089q6ES9gZghVchjxkipZCDIkZUsGO0sg+6OvNNmFrsbOQWGOcg5ANNhiJlVgCeOme1WUo2JZJD84xjHc+lQh23hcbgO/aqQ2ywFBygyAO59aRlKBcNyOpFZsErg2XyBg8HrTI43RmHAwAckdaWgMeV385wT1FChSCp/CncnVDzubgdTS4KYLYyelUJ36huUnpn0xT1Csyjd9cVLFoBwgIzkdqjYngLj65pIqyFLt5T4Gcdj0NRpIzKh6Z5Iq0g8hZGEi4ztXpx1pLfzBCRIQQO/c0aEWdx0kmVAUbjn5vagMMHB/wDr1JTYm5HOVfJI5HpUnKxkKCW/hpNCiriAAnlwfUULGAHJbjtVkyTQK4LZJzjiiRcqSDjPNJsyu2NDkklgMH1/Wkik3Rhev8qk1iPQryWHQjBpZYt8IKgF89zxTuy2kyORikmUAIPb/CnCQkBex9etUZ7CqN6YJphVlOBzQFupKy5J3Dp71JG4jB75GR3ps10GIzFiRz6j0oqCW30KbkybT2PWiXBcKw4wcEdaCou4hkRn+bAIjIB9TTkYlMnk5xmlYqVmRndESetBfaA2OvFUkYWs9RzFXc8nHoe9RhtmW24XpiqCyJVcll4yp65NEjYjHQkg7qnQ0WwzftBbHGAAPWpAQAVIA3dfak0JMJowIwQA21sc9qr5DSMcAtjrUpA9R6/eztxx971pzRMVDdCDVCFWQbvnIJPQGowdx3t9OKS3AicSOwKDOeM1Kh8v5G2gDnNWxMQS7lyCMHnmlEiDdu5BGBg9KC9LEWArFVJJ6gmnhDg7m+Yeh60GPUEZ2YbQPQ56VEYz9Klmy2JFcAc9/wCdKpZUYZIyMH1/ClZjEVyVRAB+7GNxPLfWpLcsxDZAbtQ0axuNeQp6YNZU5Y3OdwLgcZ9KyZbuRahGklowc7V6j8K8z8ZXSIqqh75J9a8bMHamz2soS9r7x5dqEge4YnHJ4xWBOCZn6n2r85q6yP1GlsgKbY/u1QnfdJgr0NYXN7D0fB9ulRSswcDnb60gsWocsPmJx2olJEZoQMxpwxYkkEVEx5A6e4qiGNMu09h2oJ2kDOaBIQMd/PA9K9H+EWpNBr0IH8PQZ61nP4Wa03aR90+Drwvp8BORuQHHoa72xbKpnr3r56qnc+jot2saUEgLAK1XEZVbLNj61ytHamWVYK3JBBOelSNIFPy9+Dn0rKSsbxQreXG3UHNEsgVBgEg9fasro2VzPuSoHPHpzWReTqwYA1LaOmOxzVxHIJMg5Wse/tGnZ8jCEc+1RdjvZmZJNc254c7ehqpPNJcAlhuY9c1abZ0pXVyGSzVlDhQW606CQ2zZQgY6itEYSXQ63SNbAKF2VWVQSK6R9WTyi6tk+vpUT0MOVo5/UfEjTSGNeg43Cs1ZWmPLfjUN3NIuxJFDvLdyBmrcVirrhlA46gc5pM25rE9roqMxBBBPf1rYhsUhI2rhj2oihOaZfVAMBsg44qMqdvrTaMmyvJHkcAj1qaC88grjkDsay0TJepo2t/yApwcVp29zvIBbmtU+pm0XoZSG4ORkZqysgcc/dzxWsWYSViTO4HA4oD8YHIq1YwkRuSQdpz7U0HCYC5OevpVp2Zz2RS1CLdbv/eI+9mviD9pO6kuNUnBwNrcHueK78NrMxrfCfL1y2+R/TPFVMb2A9O1fRLY+dnuAGAOOpoK5bA5PSoe5kTW0IMyvk5XityCHCoAcE8g0MDUjUhRt5I6UTMQqtJwfSszSBSByT6HmpE5YDkVUQZdt3kEyDnaOtdz4LvBFeR5DOG7+lejg3asjixMeakz2rRZ1ktw+4EdMf1rXLORnGFCnnHb/ADmv1GhrFH5Hily1WhcCIAEbQBjHoO36UuVQZTlc456V2HnOSJSFSMEjGTyaYr7B93BHGfWmhC7iZMKOT1qRiTGqqOhq7iE2DYRltzdec0CPys7/AJgvQU7leoocqc9OORil88uVIJAPTipK2WgKzBi2OcYJFIhbHX5R/EeKl2M02tGOZlwWViMDJxzRDIsiDAYHnBIxTSG3Ya5Mfz53Fepo8/zAcH73fHetUc8pNaDkLA/MwbHakTCyByCVycr60mJOwBl7nbxxzmlBDOoUAcEkZ61LNIyuOfkuV4zzj0qKH97uDDgdKqOxrew9iegC7Ryc0quWVeoHTipZQ7e5R1lAAxgYHUUQqGUcHBHHtUkMZhUIAGPc+tSq7RpljuyeMGqQ0AQSMvXjk4FLtViAfu0NkTEkIO5QNvue9GSFXnAArM5xON24c8ULjCqAuO+KDWLQrhgiqoUMrDdz2/rSPMAzqowg5UYxmrSua3SBSJApI2Y5wOtPCALwMYoehKSeoiqdyg/xGg5VyoUHFVuDaQNktGpG0Lzn1pVJAIHQdeKGRdXHlTsOOM98UVOhV2Z6fN8v3uc5z0pJRiUH7yk81bJi7Ef2bLEg7jmpw+EK8FgKRo5DFLP8zYA6Zp7Rq6g/LxSvYEuYRAoIA7n0oT99vxgUXC1xiYLKuc49KFXG4nnNIOVIa5Gdw47ketPk2lc7txLDB9aBDPLZgrDAGSSPWnBApyDjPODT3Jt1F3lupwBxihJtkeOQCQKVmCG7BG/PPX8KiBIhYqN30poNRgyjrtPA6jNTyZLDauAOCDSluOxErhF27eRRIoZd20Y6/WgGPjAZBkbSe1Nw292ByMjPtTQbDRHsZQpJ5JyDxTwgJyCT2x702wGhwsmPbBHvTmJeAE8Eng1Ja1E2AOQ2SRg0kEw25f5QPTrTs7GiaiJIyOxIxtIqowL3Eh2jCKPmFYMe5HcWxlhK54A4JFePeOH2XUibRwcbh3rw8yf7tn0GTwvWuebXRBkbAIrMk4Ynnd3r87nufqNN2SFfmMbiD9Kzb2HY5YcDr+Fc9zZsIwHUYJps6kDPB56UEpk0J5U7ScCiYMwLZ79BTQMy51G4jHeq5AXPP1qiGRE7mx27Uu0B2x0/lQJDtgD8c+9dD4GvPsmvRMD/ABg59MVL1TNI/Efdnw31E3mmxZk3DAJA+nWvU7SXcAD2AO78K+dq7n0VNtI07W4y+5STgdCK0beZXDccjj8a5Xc7Yu5Yhdl6dzzT9yjBAOaxkdURRkrkgj3pkswHU9RWLNOZIyr+7RFxyCPyNYryNIzH+E9Kye5005KxAYy3brVO6tg8bDg7acbkzlqZs1gRuYKSAOmO9QrphRVYIB2NbIaqPYjGmgNtHQ1EdKAckrgMau1wbuX7bTgpDY9uBVpoAAV6cVlKIii1ikcgxzn+dWYrZAeF5A5rF6Mm+petogSrAD6VoRW6sBkAHHStb6ClJltVAC4XJHenctnqCDQStSTcGYgsR71HKxOFzn39KlmowkKgU8nFV5SNqsMncO9YIVyB7ja3K844xWxY6grIMcMAO9V0CzZs2N0rxDnkjrWmh3IuGxgZJqosynGxOJMqcntxTV+YY6n0rpizklYVo/nCnIOKk2gDAzwMHFao5ZOzMvXJTb2TurbcA4P4GvgX9ojU9muXLHLt0P4134b40Y1X7p87XDZJI7+tVxwc19Dc+fmSHB9Se4pEQADmkzIsWxUMc5HPaty2U7S2en61DGjTtULt6A9c9qW7xGrZBIHAPrSRqjNDbzxkEdM1JG+UwASc9a0FIuoAsgbPSut8PBYHjbBJJ4/SuihpUTOSvrBnsfha8863CN8oBOeea6hDvKbGJAHOTX6lhHzU0fkuZWjVZJMm6MY+Y1IqlCC52rj7vvXoni82o4yZBBXj1qISYIGQDnpT2HcsBwkgI9OaJVYEMDgGrWpLFJLLhcLjnmmSSjKqp5PXNJgmhqMUOcAjpTiMsc8Drkd6ll6Mc2RIDGTgjBB6UhUsNrDaPWhCUbsSSPaNoPbj3pqK6qeNxA6ZrVWCcWloOaNpFTOcjqM8fSmRsZXKYAX0ApHNrcnkU4DDhgOabKnmRglsfjTTLdxqApkkAgd6m5ZgNuS3dRUSLh2E2DbnbyO+ajG7zsqMH27UJmzjYl2b1Gc7jxzTlXcMds1LYtxvlP52QRtUc5p4mwAuT7e1CdxWsxnIUq3zbemf50LztBbgkGtBSkh24q2M5GaY673DHgjoRRYwcrieZgrkDPvRuO5fQ9qGrEvXQlaME4Hy57etMOAxjUfN6ZqOpolbYV3IVTtJcevOKSSQs7FsAEd60jE0v3FwZNgJBLDn61JuaMlQcEcfL6VOiLWmoq9BnuR0pJWCsQoyKEN2tew2JiQSxzimhlxgDHvVHJLuh4nyoypz70Uhp6EIjXhiduOoWqzExLJkEx46ntQinFImGQGBXJ2j5hUeDnKfPnk1GxLYJyQME5OBQI33swPy9MD0plQZFKGUhYxgH+LPSlhA5PKHuM1Rqx5wpPQgjrQC0sTEcjrQzNjXCADIIY9u1O2Ajdj7o4OalspeggYLgj769fpQZcjcTgYx+NNAyN+eAQODmpAGUAoueOKYJEYYtGnZv4vSkDE/KvGRjNArCsoADd8YpxkDMoIzuHIFKxUWluEiIoVs4yDwabGqtyuSafQ1snsLIoCqW6jqfSkGACB0PQ+tSmTITpwGGPQU0pgliCvy8E02zJCYjWYbiSTzUsjDaABjPQ1KTZqrAGXo5GcYzUB2LE2AOnWrKbQiW/O8n8R3qEoGd8AADA56VlJlxVwukUYQnapIXPpn+leKfEBgl5KuN3zFQy9DXzmau1I+oyOK9secSKcs5OD0xWXJu808dK/PZ7n6VHYeMPknACCqNw5eRieQPasmUxVG8jHA9KaQMcnHpSJHwPkgZ+tPmC4460AZVwCCc1UfBGO9WAipkDBBxQCEJOPypMAYb+RVnTJvIvYimVO4ZxUsaPtb4Hax9v0yBeCVUcg8173pYR1UEjjrivnar/eNHv05XijWjURuCDgdveryt0OMHrXKzvhsW4Sv3s8dyKsExrghgcjPH8qxkzVNjJJgV64ABOKyb+62kcdKxvdnTCzMS8uWkk2Y/M8VGB8uc4AOMn1qHozri1FDWlBXIOeMfjVch5cDpmnG99TKbJMqAcLyeKesKtHtPQ9a3ME2itLCqyJtP3fun0qJY+ozle5PU1SLTbZcSFQPlzj3pJUDOPlHTBqJGxXktzgOqj2pBCWXK/MxPIxWDjdi6koieE8HPPSr6sNo2nP4UttBSRbQghd3FSeWOWOQB0rS9yYoCm1eeRUD5IyeAPWoaNuhXkmdSCvHvVIyAPuDndjrmszG66EE0qgFc5b1osblmcoCfcimjaNzq9OdZEXdkAjAPrW7B+OCOlZLRkT8ywkhx7jpVlOW3dB2NdUNTimiU4PIwMdz60mMKT0LA11RucUlY5nxhcbNOkLHaNhz+Vfnn8b9VF9q9w2SBIxAz/FtJr08LG87nPU1g2eKXCYZTu3Z9Kau1F5PIr3UjwG7gDu5A4qSPHORzj8qTILtvENyE845raskBT5+3SoZSNO2GcnB4HHtUd6QsfXLDvUmtzFaLL4JwTWhawmPb3rS5my5g5I6YPP0rZ0m8ZbuLHIBxg9K1pP30YVF7rseteGJizHD9SDg+ld3BLujVAOpHNfpuXtOmj8rzeL9pcvoXQKqgNuz+ApUO5eTnHFe0lY+Z1G/xBQ3Q8imyEAPzgdMjrQ9zRLQkQAYPVcYFJOSwyc7G4ABrWINIcoWNSzNxjoOtSAgSdNuFA/CpY0lYZtbJRCCD3xUZTy3KA7lNIzdiZZFUBccEjinlUkUMrdKWpqmnsMmSJFDKCST27Ub9sZyy4+vftVJkyTAKRFgZPPWmvhSzjhmNPUlK2pIvKszN1FMI7jk5AouNoQKqLsf5cEnNNilIzhs+lGgJ2ehIEdoQxbBPf3pQuJWwdxP3ealst6gzHbk8ncKXzAgKkc56UMi6H7hvOOQVxTGj2MG6HoB60IV7ivhpFAHToKegyy5XFNkPUI415XuTS7eM4yMjvQmNRSGBcjII4P1p7naTgjjrTbLauCqNoxkAHpSyRiQ/KQpxUI0grIjJDL39jSLGHQiQ5OeorROxnJaj3iG0qQSOop4UMd2NuBSbuNaCNlfuvjHaoS/IYLtJOPrQtSm0kPEQZ927GMbafHhDtxxnNMxt1JFImJbt2BNFTdotJFIL5hKA8c8ntUUZKwhGOGHU461RFgSR1OGHP8AKmhREWO4MTkEg1LJaEAxI+0nGOB2NTLhQAx4xyMdKLXLp6PUaJDlgm0gDAyKSRS4DY+ZORzTWh0tpjWZjwvT2pWPlKMenOKvoZOPYRT5g24ycE/SlIWZck7QOMjuazZVhMbH+YZb1FM2Hy2wByeBQTKI5YfNCE/f7r7VIZFDYUk44wDTuEEhohwwYZxjJxSFfpkdAe4ouy3HS5EcbQoODg5B6Cnq2QzZzkAfShmCGM3zD0HHPepYyiPwwB9PWp6HQnYazh2bGMntUTCT7wPtQjJyuSRv5ZG9flX9acxUsWzwe1EhrREDKJFYkD5emKkTCwFSOcZAoQLcQRLMAQSCevtQyBGySemdp9KpspoUMkYJUYAHTFUEdnlx1APT0rJnTTtsxtwhMbOcELyRXiXjeUyajK54AJwtfPZu/wB0fVZKrVdDz+6fYT+JNZk20kjnIFfnkj9EiRBRjBJyaqS53HH3azsW0EbEAkfSnbAerDJFIgdbxnDkdFPUGnzlOAPlPrmkOxm3AyTnkGqzqVXpxViK79BjOaA2Dz070AL94ZHQdKWEASq2fT+dS1qUtz6m+AWurHFFEXKv5gJ7ZH1r6o0OcOA2CQcY4r52urVD16L906QAlO34dqtxk7B9Otcz2PXhYsRthBnBHp7VIsmAxA4HSuWWu5skQ3Fz8xXbnisDUbs/KAcZrBux0wSRnBysjZ5BHJ9qia4ypJ4ala5s2NDBlUdTnJq35avjntVxjY55zuL8ioAuP60wyZPBIVeorYlXZB5uQc9V/WkV9xDfpTTN4xsWoW+QcYGetJIwJU9D296Gb8pWeQjDdexAHIqZZNnJ5z71lYagOjCPuJ6npzUomRNoJ56YzUOOtwcehbhuVIK5yR0xUkcwON2OtWkZ8jQ6WZQ+OmeKjmK7eW+UdqTjcbdkY95qcaLtHGBk1Q/tSGTByPTNZyjYwjK4zcZWLHbgHjPSr9tbfvQxBGeeOlZ2OhM6vSow0Sqcjvmt23B6dulNRMZMtKoAz3Pr0qePlQCMY/Wtoo5JEuw7WO3iluFCrkEE4HQ12QRxyPPvifqaWug3hJK4jO41+cfxb1ZLvWWaPOBk7cYxzXqYO/Oc+IaVFnnBbcxOO9G3PfrXuHzrDkHaByKtW24jJXjHSplsNI0YSeAOorThj3oDk+uKxLNO1UnGB271X1Ysg6hjgcCgDKRiZiW7Doa0rIdVbI9PagTJy2MdQM9fWrljL+/Qk4APBFbU3Zoyaumep+Gn8yOLYcSDByK9JtJg6LhtpGM8da/SMsleKPzTOFaRqBzJECrD0xQgAzknJ4wp719Gj5KaFADkHJx35omhLDAOeOc07kpEkRVlYAnI9KixksTyKuJpoOYFk3KOAelPmcDqgJfpk9Kliew4N5eVx071FLH5gI+6T6daSMmBjLr1PHJwOabG+ZzwQo4wO9NiSJyMnAGOe5qOVc9D9w9D0pot3sP3AENgjAx7GmvjYpyMgdKTEiOSR1+UDkdcdhUvk5wu45OOad1YOVsPLypDnfn0pxHc/JxxzRuRFrqNViVIJyO1SoSy4J2n1osaXVyLhjjkMpzmpGI+UjpnBzT6DsmBBQHaBvIpcG4k2kkMOCKkT0HCMISQOnWkbKsBj8ae5KQ/Abj7pUdaSRG2Y3bvXHU1PU10sNVyjMpGM9D60x97Ac4A7Y609DFvsPaVzuLDAxgY7UCQsg+XBH8XrVpDU3swCuoO07XPIJGRTcjOTyR79TSYSbJfMMknzJtXPFIcGQkfd6HmpLWu40RkZYnB6U4lSpV8kgD5vSgbfKOaRVYqTgntmmZyhxnKn86aIbJQ4UE9CeeaKTZKaKOR6Y6c05wpONwOe5ouy9BrLvC4P3eM0yYpvYYOB1pozGo+wbscZ5qVmjmkwwOGHA9aDRO25EECgdyDjPrT2cIDx17UIcXYgMucDkDPT0p8QCGRS3OOKvoaqw9R5hZgMKB6daQsVUlYyyEZY+lR1G2EchUDAyTyCe1OLMow+Co9u9DJsmRkFsgkqD39aNygqAxAI5qVcfLFDkO1doJB70ivkkEYJFVcTfYjRAEIcZ3c8U5fkUHAx1qWzG+oCRWfJBIPUZ4pyTNlgwXPTp0qS3IhZW2O3GV7npQSfKCrjLHknoKtWElcQTAYGdxB5IqUyIFIxjd3pMbIyo3DAxj9akcHB5GCOnpSTBbkaMVG4kgdiOtNLbiWC4PdsUma7jWByWXOKpoViueSRnnOOtYtm0PdG6ze+TbSkYGRXhfjC48+7Y7gdxzkV89m7/dH1eS+9UucRdsZAT1FZkjknkDHuK+AkfoiIw5KY4IHFRXsewL23H8qkoiSMbeD04zSkY+8eeuaTJY5ZdpTBIBPQVJK+WxjA6VIWKV1Gc/KRxVN9wwM5x2qxEZXJPao9nXnNAAOMUpI47H1pNXHc9f+Beu/ZtUEUrZUFSGPtX3B4au/MhhwcgqGzXiYxWkj1cOuZHWxS7kOMYB61fRjIc4wQOa8tu57UVYcAWAPpT4piUIUgY5IrGW50R1Kt7JkMe/fFc5eK07rhiADwM1xz1Z0xWhUeVkdtrB16DiqEt20b4xjnvVRRDLVtOJG2lguPU9auQyoHySAvcV0pEa3CWeJ2AGMduage9itwFZyzAdOuKqzNoxbKM2pRRIoJGM9arnWEDg4IC00jthTJ/7ejUqCcjOcH1pG11ZlJDDPt1Fa8mhuqYz+1guzGMnvTW1UshYN82e1Y2sy+RIgfWJFXav45pH1lkOQMnqT2rZQT3M3FIlt/EIifcu457Z4qw/ibczDbnucHmr9kiLGfeeNJLcL1x7dQK53U/iY0LlEb5SflJOTQqKMKiM0eKdQ1a48tRsQnjj5sVtabpF9nzpJGdDgBDxzXHWSRKsjsLGBlwCOmODXRWkHnEgqenpXJYhs6HTkDINvykDFatuGBAI47mtYoxdiwhKNyRz09xT1c4C4wc1sjCW5ZWRlyO3aoLlgkROTzxXXFrZnLNa3PDvj5rn9m+HpYQ33jjB7HtX58eOrtZ9UmbIZtxy3vXtYVJbHm4qXuWObGFIwOlIhOM4xnvXpnhW1HsCVzjpVuJQANoBI7VL1NY2L8DgA7hya1LfiNcc5HNZtF2L9ufLKnHvUF6VaUgDtUgzIZh5g424PWr1mzhgS2R6UEXL7FSGJJI2mm2zlZUIO1eMYrSOjJkrnrPgUhoVPVj1BHFei6a4KkbtxPb0r9CyuVoJn51m8Xzs1o5CUOAFzxmp1jLoFZv3uOQK+r5j46pFjimwDkKMYPpSoxIOcnHekYx0eokmxd4U5GPlqOH5iwc7UH3eOtax2NnYsxMmRt4OKGTcWRjlsZ/Cs2ZyegYyOM/LxxSiM9D07jFUmjC1yNSyE88D3zxSyNnkEZI4NDKVkAbfHgEs3fjpQYyduTg+goC7S0FlbcEBO4r2PakAWdVBUHnI46U7mKd2SbRJ5hX5hn9KPML7nbCgDBOKR0JaC7sIC3JPYD9aYkYPOd3tTSIQAFQxP3Rz9KaFE6Et8vfFU/IrqPaQs3Gdo45qVghC7RyRnPvUo3ikEbFc7vlOePc0kQDPIcEsrYOO1DRMtBY5QysmevFDOCcHsOKViE0OgMnmdAQRzmkAAckduKEglKyEUhsoMZX+dOGYhjaCcc0nuYc3VDG+bk8gUK2enAqxc13qNaQE8DgenWnY3MxxwetDHzAJRIDz06VIN2McnJGSazdjWDbGpK27y8YGeOOtDMgbqc9x6VSQN6jgWL9RnGNzCmbSEAzwe/rT0G02OVMDDjgdKKLmbVtCm7b1IA6U04KgdMdT7VCNmSggS4VjtI4pkkYGVzyTzVJmezGxjEqqDjb+tOZPn2x/dobLY8YBIxlcc/WqxClvmfAHT60kFx/meWCoQZI5prRK5jk4BHUVZakuoEhTtAwgPY/zpGjMgYjgj7uDxSbsK6ZLEMohOBj2xSMWMhAPyjrip3ZSRCJCeMZyeKGYjOUyelV0B2Hr0VVOFBAFN2eYS27kHoalsybG7wVYA5PbNP83e6qwIQDFKxKZGUB+Zc4HanREhANoA7VRrpuBUsMEgZFMR9pCEce3rQK4FwHOByP0pynOBjK561LEOWTMZGcYzikABXJbk0hrzGPgZUAucc+1IvCtk7gD92hoq+pGXKFnU46celVLV2lMgb5wDWEtDrjqjK8SyrDabSrKWO1fXkV4h4nIaUkAkdPpXzWcO8EfX5FG0mcxIAoB5xWTchY89a+FkfehF0yBn2NMkcsrZA4rNARwx4O3I5pl3naUApsojt0KkZrQ2I33h1HFSJlO7U+Wflyaz5EPJJqxFaQgeuelRjAIH86AHkDnFNDYX8aAOk8FambHWYDv2LuGa+8/h94ij1bTrNl+UKirx3rx8dFvU9LBSSlZnqOmANCOntWntYE4IBrxbH0KtYmRWEZ6n3NRgkD7u3PFYzLTK12jEFR3rKki2ZyMt0rkludMWrGddgqPlUDIya5fWdT+xq7EjAHWtKduZXFy3OSn+I8VjIsbNy33QBzT4PiVBcNhG4HU17CpRtcpQRor4vafb85O7vnpUyX8k0gk8wsOuaThbY6oqxIWEjKWemTueQD3qOU6IsrtlUZiRke9JHIFk+Vh/tVex0wZLJMsbLhvlHvRBexgkFsqepqHZM03Wg43EYy24hAfzqL7aroy8E9CB2qkYcje4oY7c5Jx0Ap8O50LBSDjBB7VqkS0ZOo2sjI6HghTWFD4bkurlAISwHXHelKaimctTXU9D8OeF1s7ZHliCSNxz1FdPa6amSpY7ewrwq0+aRgy35HkttAIU8HPetXTCVbphe1KIrHS26IsfTawHSrcbl2wBjHOa1izFrQnVQzDOfYn1p6JiQqRkr0Oa2OZuxYU56jJNUtVlEVsSRgDvXRHWyMpao+Sf2l/Fm63NujjaSec9+cfjXxXqs3nXju53HJznrXu4SNo3PGx6UbFRcBQ3rTlAKYx24r0zyR6IAVDHA78Vb8srtwc+tZSKRchG4jPH4da2LVMFcc9OKg0sXEwmSe5/TvVG9VchjjP1oE3YyJyHmAXKmrFszAqvT2qkQaifPGcdehqWAKkY3ZwD3FO9mJrQ9B8AXnylA2AD3r07TTtG/rjkEV99lTvSPgM4Vqmhv20wKqOvzDNWvOCvlc49zX1adz42rsSKN4LM3A5waci4jY5wMYArQ5I3B1/dplcgdaaY9u1jgBgQ3FWmavQVoyUGM4HccUAEOrKcHHXvQ7HPNXZM3yxsQMlvSoixSbe275sDrSRD0HvIWJCdSfSlRCpBxgjj8abHFtiBRCzjhiRnI9aVnypxjK4HNBb0QiojSnG5iecUFmjdcKPvdKRhy6jw5IwOMnJpSQCAas3Wm4rBCN2cMvANN8xVBAOSo/WnqF0h8bKyZ6Buv1quIwjMBySR1oE2ug+I72P8J5x/WlwFAJJHOPwqGaxbH7FYMT1XgZoQ7JDgn5utJi3HlADubGMcGmohzuIwT6ihCtYekZOwbu9NY5ckMa0M5iOxIXZ8mOv17U6ROFIJKnrn1pMySYxSVcqemOB60IoSPPAPpQXfoAUg9Pvcmn7QCyj1H5VLJ5WxY4R5LNk7RxQeUUKx571BtBWBgAxHPynpigbW+735Jqh31F8wbwBjJBAFJykykjCr0GKZsh8jZJY4BPailYl7lCMLvO1iWHBNMdzvx1zjmmZXBAQ4IIwM4PpTvNLOwRgz560WFfUaCBKwJI56ipYSsaAsSOSR70mirtbEc0qyBQCd2c7TUcfzSFioPbb6UkTzX3FbJLA8cg5pAyspHPXoD1rQpEZj/dER5B5ODzz24p5JEiNtHT86GSmP87HcDPGMdKRgyg9h/s9ajRM3iIFAxkFWPr3oGd2Twe/vV30JaG7GMhIOe49qN2XHBJHXFQ9TNqwgAK5XlvfoKfDlgVbn3NA0NLeUrHPPShmKgEgn0qrGjDcDGMjk8EUmB0xk96RmBUADjrxT4HRhgDJI6UmNbhsUrx8vc1E/LE5wM8UI1eg/nzc5APemCTecAd6kzbK1xJ5b428HpUVuvlKxUZyQR9KzmjspO5zniedZEIDHdk4HvXjHiEjzpFYksTznoK+Qzd6H3OSqyOYuHbkDkZxmsy6Qlsg7gepr41n2gRgH5QOevNK+AhGAM96zuBDCQGx+tJM4ySF6UhohjkDtgcY5Jq+G+RfSlYGRXHzu20YWsy4G6QDnHeqQ+hWcKHGOFqNRk0yRvOOaawyMgYoEya2nMUsbr1Vq+vP2fvGBv7GKJsMVOzaT1zXJiY80Drw0uWR9N6NMv2dW3ZC9T0raikzKMHivm3ufTxloi4G59qYxLFgeB61hM0jYqvHvPDcGqs1vzuPI9T0rkkjW5mXcaggMSDnriuL8Q6U1wJFALBge1VT0dyoyscJf+DIJAx2YlxxgVz0nhKWzLfIFbt7mvVjVT0KTu0WLKG4iIyxJAwRWxFJceXncQD/D6VvGzPTppFhL+6ViMEYGNynrUT6rcKgO1mYc9ecU2jvjTiyjNrl7MWAjZI1/ujk1DDqV6rKoDnPc9qzZ0wpRHtf38g3AYjGckjk1YtDeTiPnD55weoqLIfJFGylldSSIWDELyOK0rLQnd97KdhxnbwapESsloacemJCnAK4OQTU8VqoU9yck4qr2WhwzehDc2q3M5AXGQBkCt/QtCWJvmBXaO/euObujhm9DoYrFMAEcHnNWYrQbiu36GuCxzsZNF5fG0Yzwas6ciLLnqetLYEdBbENhiMDirKkKp2nA9M1pAxZYzhUz/FyKmXswH1NbIwkKWAJOfxrkvGWuJYaXcmQ4G08g+lbRV7GE3ZH53fGrxlLresXILfIZCVCt0HpXj8zbtxz1NfTUIqMEz5zFP37CRAjpxxUyqAcetdZyoljGCQDyPU1MqnI757VjLctGhbxhCrHqa1I4/LbPPIzUllqJSPmzx3BrMvMlsknYQQBTREjNlVg5J5b+VWbdlUhmwDjrVGaNW3UlQ4IAI7dalx8p6D6UluX0Or8GOEvVVSckj8K9e0q5xAqEFs8/jX2uTzXLY+JzqDcrm/ayfIAfl9citCNkUORzxwcda+xjfofDVVcZu2j6Z4HJNTtIyyDgFMAkY5xXQcFmmI8uTtUHa56HtTmk3EdweOnSq0NLkiQquVPIyD1pJhv25JXB4OKFYh6jUDgYHy56E0mMBONxPJJp2Ia0JVxsJx06e9BUlQMYPpQQk7jIVHmJ8uSeORxSsVZmAByO3ag0em4qkRgc5I4wKSVRKnDc7slR1NAJdhJMnJQEE80jkyIyMTg961Jd7j4IgMkZYYwCfWmiEMhAGDn5vSpbGokjoI0VQMA0m4F1ZRgDIxioBpXsRyZFyBuAJ4JHbNPQea4C5U52g5ps02HkKyeWDyDjIpcgKTvBIIyKixDlZibxuJPIHA96miYKcsMlBwKuwc6GuwlyUHy5prbWPyf3hn2/xpq5PNcbKAGcRncD92gbyi8cgHpVMhJigFnIYgkjOD2FKGIOANpxwfWpZpcFkBbjG0d6VFz8+3DdjUdTJO4qSu7ZYZz1yOKcTuKbffiqsjoiMUfLuxtzkE+tLENhU9h+tDB+YrBTICB8w6DFNKBkyVOc889KlGiIy6ZzgkrxmirJe5Thm2jH3AfU9ac8eZMg+22ixzpsU5DFQPwFIjEJgKoxwQKHoVqTWdujFgxCDGRmopQropBG4H8DWd2y7K12Myki5xtOaXO5nC/fxzQiboJQR27YNRoRuHHJrQZMrNhR39MU0qcAnpUsCAhlJYfWlQuMEDoc89KB3JWBWJW6kd6ZnYck8mqL0e45GGQOcE9RQYTIpIIwTUsl26CeY4jyOOflpqyhlY5AyaNBXYSENNls4b0/nUTFlAVQCOc5/nV6A3oS7suuOB05FPKqGOSBj0qGSlfcibl3w3HahTuGV4C9/ahotWT0Fdyg65yMU1nA5OCxPApJFyb6khALMeqDtURBJIGBzUMy6kU0ivndwQDVRnCruVsZ4/Cs5PQ7aRxWuOWnllc5CjC4PSvLNfk3zyLjLjqRXxubPQ/Qco2OanARSoNZ8yhF4NfHM+tGRMcnBzngmp2iURjJyKgCowGF7e9MmiZgecUDTKwV1bkYA4zV2CQt8rAY9aLjYrJknGfb3qhcxbQTzu6kGmmSUS2TTGJLYHGe9UAhGCM5wOtI+HIAU4zigTHj922D90dK9P8Agx40Xw/rMMTtiJ2AIJ4rKrHmibUpcskz7j8Ha2L+yhkHIK9a7q2kDiMr95ev0r5irHlbPpaU3JJmgFCrkncT2pzbd2DXE0jsQxbdSTg4yainiU4DHIHvWTRRk6jGjAsB0OBWJdWrOR3x6CiLswuZp0w7TmPcC361n6pognhyIz1zn6VsnrcE7O5zN5oD27nb9T7A1UNqYAAc7c9+hr0qUro9SjK6RchC4GVAx29qka2jeQAoAB3rRs9GDH/2dFFg4Bx6irC6GmV3xjdx6VLTZ2Regg0WGFiB+IxU6WMQK/INvaotYlyNGFUOSAuO9TrOkeOnsBQ2Yyk2K+2Q4GST1xT7WyknkKKpxiuedRGE2kjd0zQPKIeVe35Vv/Y/LiBHXHBrinO7PLqTvoiRE3g8cCpuNoAFSYleaPceM/jUtpHsydoz71L3Hc2oVPDA/NU6cNg9RxWkTFstIg69PerCpgAE4xWyMWyteS+QpyQBg185/tA+PotMs5YN4D4IAQ10UouTsjmmt2fBXiPVjqmpSyHJBclaycZO3v3zX1NNcsUmfNVpXkx0S7UAJ4Jqwycbc7q0ZkmSD7gKjpwakhGX9M9KxluaGrHF8ijq3TGa07NR8qnJx2pF2LQA28phz04rGvpA7suMhemO1WkTJGeXwwLZOeKnQAkh8BR096bRj1NC0cbTz0HFP5AyDnPOKlbls1tAvpLS9RgepA/+tXtWgXiywxtkFj1B7V9PlE0p2PmM3pNwuddbHzMZO4kgVbkZV2sCRjOfwr7ym+h+e1okyRMuVfIY4P4VMVUkgn7veus81qxGRuGc9D0pYwYnBJ4PfFAN2Q9XZTtGPmqRgxQdAaaZF7iRqArEZYp94ZpshVOFBHcGrRdtBUfbFhQc4PNTKeVYjGR370mRB6jGkCqe3PQVCreYWcfdHyt+NNK5cmSJGFDNvwH646GnLggAA571TZklZiiRA2AAcEAmpFUITyCp60rmtrkXmEtIFzs2546AUwExrw2W756UWuLYeXdtuQceopSf9HZlP3T93vU2EtwKrIq7hgjngc1EGCMz7SDjFGpo7EsYQJuJI74HWmswYZUe4oMJrqJAG8xtx3EqfwqWSYleTgEYJq0Zu41OE2+vrSgFl29B3p9RpaAhyp7lTwD6U/I8wqq8YyKlloQkqwcjJbjimB1VmGSXY557UrFu7EwjMd+7aOSy1JFlgCDtGN2D2xUsxUXccuEjbJA4zgDrSlxt5+TIzQjoVkiIR4QndnBzU0ZDA+YflPIolcSaGxcTF85TGeOuaVwpB64eki0+xDA2z5gAaKoi5TiG1VLHGeKcf9ZtwQMcGmibkhDYzwzEdahdvnA/vdqoiQB2bcuCO1SISSqgZGMEmpaBOxFIDu2hgoH3vSnMwjJXv60hSkPDCSTbnjGelQk4VgvIHNCFzCwzjdzkMelPd8llBO3NS9zRPQcg+YgHKkU0KFYKAcH2pol3sMLs+9SeKTO9gv3s+3SmJMOfm2nAU4+tKSUOcfhS0K6iAbsMeeDx6Uzyg8mzrg9aLmiS3JZXyN2OBwKRVQqWAG6mOSuMGChBPXnimlGZiTmMDuehoM7WFVcjj5m659qEYeQQQMmgafUJHEhBPy8YoXsM8dj60maJ3Q1pTGuCMf4U6RzCdyrkEdKhoyKzuZAc4Gap3hMUIc4A7VhN2R20ehxuswAafcM37w8kH0ryPU3LSZPG48Cvi82dz9EyhXiYUy4cE8nOap3aDaB0I/WvkXufVFS3ZVySD16VckBmIIHyjsfWkNIqTKdxyO/rS4JUEnihj2K8iqXOCakicDaOvuKkZZkRgMg9s1SmQDJY5JoTE0ZkgAfAFRtkHgVqSGckZHNBIB96BMXAbqasafeNY3SSjqhyDmh7WEtz7D+BvxFGqaVDbGT94qgYJwfzr6R0S48xF3tk4zXzmLp8s7n0+Ftyo3Y3DYP86dJxztyBjNeU0ektxqttQ4Ge30pjnIGazZoZl5GcMpOFY1UlhJlIxkEYzUITIFgKsynGO2aWS2DgBxtXrn3rZPQSM+50dLiRwRnPv1rFvfDQkViAAg/hPNXTk0zrpzSaTMmTS3jbaBlk65HFQvbsqk4wc8V3Rdz1ISTY2F2jdQVyScVYW4kY7iORwAGzWrbSO9PQkjnLyF+R2HGKkVmLg9QORXM5EuRNCJHJyhCkZqxb6fPI4AQlAwINS5JLVmE5pI3LLw9JJ6rjk101rpUNptwg3EcmvNqyU3oePVquTsi6Ywo2gdaURq7BAcjvUo5x0cKKNvUnjFK0W3JHJxW8VoUQeUH+YdTU0ERVeeoPSs5IDRhVvLJI4PP4VfQopUdAR6VcDndyVCNpYdKeH4UscelboxZxnjnxQui2E7SOFEYJPPNfn98dPiE2v6iY4JQ8eWyPxNerhI+8c9eoo0mlueLq+TxnPWl5LcdK99Kx8qLjfkc1YhIWTnNDKRM5Dccdangj2kYyD71i9zRGtaAknJyauRnZ0PXrSLuTupEeewHXPOKwLwlpduRgelUmRJlOb73Aqe32hCeeOtU79CEXocZIXFWl4YcYGeai7uUyxbyAyd8A8Edq9S8G32+EAt0wM+texl9Rwqo8fMY81JnoejzhgpORjpmt1xHLEUOFJGCR15r9JoO6TPzLFK07Eoyjb9+7aNrD2p6biFx6ZP0rvR5T0ZFGxzuySARj6VZLR5BOQM5oaZnJpCEK0oxyTyDSo6u+BkqAaRkmrj1l/fHAwxXDEd6jlKsvyjndge1NG9x24B3DEEgc880RIww0ZJVsfeHSmyW9dB8o+fceVANQ7QhBweRwvrQmKWo6N5I0B4I9KRsooIG456VTaMle45hsgc7PmJ3D1pX/AHYGeR6enrUpnQl1GsHGG2lf9k+lPKkYxyp6/Wq6ENjQp+bCkAHuac58ofL/ACpBEAWVWJGASB0pyqHjOMDnk0Glk2SMiqpU9ulQv8gyACe1NCkhWUtjjj0p0iHcQwB9KZlYVgWJC4yBn2zUIJEhBPPcZpdSmrE6AFmJQqmfm9/eiUq0rHJXjHNUTa4w5AbgkepNMZBEi5BIPGam9i0gAKvtGcHrzSxjO85wOcZPWk2JpjgSCWyOCDikfzNhcc7hjHpQmKwKu2IBjU2AxCkUEKxG+3EfJAU5GPX3oaXkZOT3wOMVLTK5rEh2MmRx9KKgfMUC3mKEGNnUcU+ON2k28EMNwHTp71oNz6COSQuOB2xQgDKQ6mNl7nvVdNAvd6ipGiEkZYKMke9RSgFR8uO/HpUoJJ9CSIo0eNoxnNNmOShUZJNDRkw2bWOeM9vSm7lZuPujliR0p2EooRkUHco3Ef5zQ7k8/e/GpZql0HoyB1bGBjJphLOVcccdexqkU0hqx44wTnqD2NJ9xstkqvb1pNmdhAqxpgcAHODQwaWTIOFORQzSKJooHCE7NyDqfSkkLIxXIAx1rK6ub8ulyDdIpCrzt6DtQJVVyccHpV3Jt3JI22RgqBzTQpZHPSpbE12EX5CDyQeKjBRJBhTmtEQiQoC4K4AbrnvTmlAYFmwOgWo1ZdxjzfdyvPWjdvYLjik0FlciulJRgFJPbjisXXL13iAKAEgCuaq1Y7KK95HIa9dCLTpOAXZSK8munSS7IY/N3Wvh8zZ+h5R8LMi7I8zcg5zzWfcxnaxY96+Ye59QVogpkOQQKuFvl4bHbikWRTKpY9cnk5qPOSWCgDHehgyOUg5wcH0pqqWXIbb/AFqCNS6rZHUY6c1CyDcVxkkfL9aXUZkXKbHJxnmofvAnpWqIFC01kBznmqAYwbg446Ug4Yc59qAOz+HXjCXw1rcReTZFkck8A19xfDDxpDr1hbOs24kAk7s5rzMYtL2PTwk7OyPWbW4URpzuGeKvl/MXg8H3r52S6n0kUMVcKy5x7moppAMggHHQ1iy2ULli7c/lTHXCgDv1X0qUJjMEjK9KkWNedw5NWShgdTIMLnjrTPs6bSW7n8qtM0K9zp8Tliq8nv61mSeH1mQkAHBp8/KzopTszPm8OBOeOOelMg0Ehzgkg9QOlae2uj0o1rImTRQG4G7BxUyaQoLBnweuCOK5nJ7kyrN7F+DT440ToxNbFrbIBlYwAeprNyutTmlNvc0Yyo2qoAPpT+o9xUWOTcXcc5IzjmlBA/iOOuBRcWxKBtIbO4n36Uqxs78nHvjFaJ3KJPLXeoB5+lWEg5xjB6mm0iXpqSRrzycjNWIyXyCMehoSszJ6j9xRTxwPSs/VdVWytWlZuMZ69K2TsZy20PkP9oX4vOEntLaU8gg/nXyFqV29xPJI5yWJJr6jCRvC58/ipO9iop7mpFHOcYGK7meU3qSLHvIwfrT45W8w/wB3pUvUaJwGH8PBq7CAiDIrJm5qQbfLHGPerMR3DG0HPAoFcluXPljnBGKwrgE7mI5J60CITGMqM8NxmpIcqG+mAKpK47Fi3yhC45PJrRlAI4bBPWkSx9vuDPzwCBnFdf4SvMMIt5OCDz+NduHbVRHBiVeDPWdGuQ8CsMggDP0rpYHVl3LznvX6Vgpc1M/McyhyTuTbyshI5B96tqyh2+btjmvVR4mgxeCgHG1TUrglt5AAwAB2JqzKSuV3y+4Z5z3qQAfISm0kEZFV0OeyTJ1C4YdeAOajZ1ClRyR+tR1Oi4OdwT+Ej+IdR7VIs5JKnAXrjvV2uK4xn5GTgdcUqSbG3HkdqEuxn11HSOo9mprNgsuM4Gc1I9LiCYAKSSTgjpSyAqd2dwfjGKaNQRXKDPA9Kdw8e08AGqIsgY53kDgdaFbzCBjg9KLEN2dh+cgqw2evvTHIdwikDNCRrcEYuvQ4WndQVP8AD60CbGowRD1J7EVKMMBknkYJ9KbFEHjWNCgOPr3pqO0zZOPfjvUlNkxfkdivIPrUTMCCeM+nvVbGd9QUAKQxAbbwB39qV2VI9qDAH8PpUPc1UkRlWkjwDtPXNNWPzht3jBHzZp6DbuKg646KPlHrS5ZiD/ER930ouZSdtBioUCvjO05OelTLKoTOSC33RUmN7MaNqhAfqxNNYA/MBwOR71W5pFajydoBGAT2opWNXEpFQIwmMtQrMrBfbGM07HPfUkBXsck01mUHbzkdaqxqGeQRkDHTNRO/G4DPGMUITuJEcIFPyD16gfUU5eQzbfungDp+FNkSEcuzc9emDTEcq+3rRoEdBZGfb6HI6elSGECHO8YzgAnmkzUYi4KgHkZJxSBFKOMnrkZpNmiaJ1UMACADjtUEzgkA9FqNbkaCbCiB85JHGKIwVwcEN1okykHmlN8e3gkH24odjsjUfUk/WsmbWuhqsXm2rwuOSf6U1v3jfL0Aqrk2sOQbwASQelPEpVRtb5TwfcUtxaXGlwzADOBwBSLDtl47kdarYqw9l4JHJzjFNIUrvxzkU07mclqGCmG3YJ7HpTRuZ+DgZGTQwsJdlUt2K7twzXLXbSTuqkkjOea4q70PWwsV1ON8VBo4pCCMcgivLL2RW6djzXxGZayPvMrVolCaQAHBHPSqFwoIXPLe1fNs+kTKhbEuW7HtV+Hklz0AqGaX0GToAMAcimhCy4xgmixFyGRcRsTw2eKjJJTGMEdTRYLk8BK4JJyakbLHj5c8ZpFGZfxfIxAyR7VmkANtPXFWiWSoScDtTgArAHpVCGYycU3aBu5oAav31wSMkD6V7H8FfiRL4d1WO0nmIiJxuJ4rGrFTjY6qD5Zo+y/BXjSLXLITK2QSOvau8gu1UcHdnvXy9aPI7H1FKpzEyzb2GDtxxmkkAB2H5h3NcdjpIAflYEYYVCQuQfTvUMGhgXYzAH3zUm3PJXJPOaDNbkTrhiOAfcU6N9iYJBq07GjQOeG6YJp3l7AQMKcdfaiWoRKE5KlfukeuKgkUArjt+FZrVnUtSFJNpVccjniniTJz8ue9KRpYsRMACQA574q5FOEVVzgDoKz1Jki+j4HQE4wTU0b8j07VZlYmEe9sHAJ70nl8nApMkkX5sA8fhU8IG7A6U0wsWEjBYYGSKmjUDvwepqrozk7CkAkjt2p8cnl4JHAprfQzWo27ufJXC855ryf4peL/ALFpVx5JJ+UhQPXvW8HrYix8AeP9Ym1PVJJHJ2lidhNcTdMHb5a+uoLlgj5nEO9RjYlB9+2KnZNuMZNbM4BZ32sMfL7CiFgDyeaRSLcDZXcegrQt4wwx3rN7miNOCNfnWQkDHDZ6VNEu0juAcDFIbH3IODu+XPU1hzNvlIznJ4poS0APtYKe1OWT5cc+1aFXuKJ2XHPNXvtAZCM7nHb3qepEiSGZiu3+I1s6dcfZ7iMjJYdQO4reGjRzTXNFnq3h/WfPiiZU+Qrggd/rXcWUmVU/wkcL2FfomW1P3dj85zil79zThKgYYtnqOOKlcK8i4IYjriveR8sx3QHI7YAqVTiMAnHHPFaGbQjOHZATkDgU0Euwwcc46UGUl2Bo9+7bwpPrSpEwYZ4YDuMA09AgmGCMqAcjvTolIJyoHHfpVoE7Ma4V9pPTPQdKQsCMH8MUMpi7l2KcZPTHpTi6sNoPNRZiSTZIdoCjgjvTXkYnkjGadu5q1YnBMj7jyO1QSkvgZw3ajYm6Yu0gAL82egp+ehXKg8UzGVriEkRHJAzwM9aAm1Vb+IMMduO/NBaH4xkAgkc8DtTGBfBU4Hp607inroKASrMMA+lOiXKJ/CSeeKQRQ6QBZORnuOKZtVjjuSDkUBIeGBXIGTUbI0chBGc8VUSOXqC4C7QCxx09KRFBiIzh8dazkwuxPn2qpOM96AmCST1pI6E7oQZQDJ4xxT42POTtPuOop2ZlZCytHuJjYlR1WmA74gVO0n+VEUZO1yUbSGVhkdMHvSeWAu1RgDtVHRBIkiiDMeenYniiocrGtihGSrcr1700DEhJHzA8fStTn5VcEkKsqnilMTBmPJB64pXsbWFKZlG0fKO5psTBXy7dDxxQtWFmtRzFGwABn196YwdmxgAHrSfmYzRIZdoUYB54xVcEuucdyMUkC2BGAVd6kt3BqRjkE447D0psTIkH8I+8etK2NoHIII5pstWJEb5MquUJ4yaSRUcjcPlJ5FZN2Nd0MiAVWU52jPOP0qMsW+6pwO9TclKwjPuAyMYPPFO3g4AyT/SoZotRhGfm6nORSq6sdzHBFBT0BWRmYn5TjP1pQ4UowFUjPRjSQiA46nqOlPLEspLZqh8yQgYZ2dSRSEBSNp6daQxZFMjrnACjI96ZkhMc5z+VBaK2rXOyA5PtXLCYytJu5I6jPP4VxV9Weph2kji/Fk2+Bix+XOR6/jXml1hpm28gn8q+HzFWmfd5XrTKLJuZ1IzjvVOVi0jDb8w7V8+7H0C0KuCrHcPerNvIRyRkH3qFqMllQklgeKgH3/nJC44Ip6DQyVdrZO6mrypz0PSgbBG2sB0xVpyZF2hcZHWkTczZ4jzjrWfLAVJJOWpldBqZDdQKlHLAZ49aokXaYphg5IqOUl2LEAc9qB3GZ2kbRk559qlE8kEwkV/3inO4GjyGm07nunwe+Mr2F7Da3cmVICg4wM19b+GfFMepQRywyAlsZGc5rxMZRafMe/gq3NodfFc5xxkntnpVlZtvAx7k14SuetcZGR5vTA9qa4UHaecVDLb0K7EnIBqRXKoAaEiB2NwI4B9aiKZ5AyParNLXFQLnA4OKc6GYLkZzSdh7FW6tyRhR7Go0t2VQWHTgis0rM2iyCa3EbfKM5NN8h1Jz29KpxudKaZYS1+YDIB6gDtWiLUIFbPPeosTMsJE2/OzIxkDPQ09VYqMg/jSMmTqd3GcD3qyijhhx2rMzJHUo2OBjqakhBeQDgcdapblXsicIVYk9B61KIf3fLD/GraRzTYsq7VG2qzzYVgzBRnJ5qoLsTGzOb8R64IV4Yei14F8Tb2a+hudpOwZ//XXTTVpq4qitB2PkfxfbSC9kJGRnGTXKzpsBAPFfV0fhPlK2smRLwOOtTvKMbVHzdya1OViKfmGTj3FToh3AA9e9O7sUrFu3QKAM/L1rRslJLcc44rBmiNJYmcKXBYnkipLc7n4+Vc8A96SG0F9/y1RgORmudmyJMg4x61RIiyGSI5HPrT45cthug6VXMIlZSq8dRznNTWhygI4PJzmmgaLMbHjOcnpVy2n2XCOzdwDjtWqdjNq6O98K6gVdQXAwSFXsa9X0a5C26h2BOOmelfZZTU1sfEZvBc1jXhZlIQZ24yD/AEq6H425ABGSB1r7FO58NUjZk0RDqVZRjsRTFRhKgz8ucn6VqY6EjjzZQwxgc9aRpsq2QCDTRMthEYkFfelYEYIYFulDIih+0Yww+bvjrSjbgBWJxyaEO6GookLckj0oCKz4J4xgVQ7JgU+bAPyDgUxpBG23bg44J6UIT02FAYRbeRz1oilIyDn8adkS2yUybdoXJx+tM8tm8s45PLe1Nkp9yRyrLgHaBxz3pIk3g4PQcAVIOwEkrk/MR2oCkdcg00x2HcsDtbnvmlK853ZHTFNhygFUOoJznnnoKNxKHBOc9upqS0rEiuChBwCO/eo4hvb696ewt9AjBiO7OVUnd7UGUhPlPzE9aq1xaRQ0YwAvqeaTymjAbPUHn2qZNGNtR4I5DHIxxjqKAFXCjGR/EKyR03shgi2ltqlgvQGnBGjAPRu9aJGbVwkOAPUsM00xKGJ6c0EOKuSMMDA6HvQq+XyPm46Z6mpZtFpbDgSGyVI46DmikF2V1mJ2KPuj73FRSDzJBtOAevP6VbNNLDpnABKgjPHFRyn5gTwqighsf5xIUgcH9KXy0QsAQeM0JmqV0VzJjt7Zqd/3ZXJ2seRjrTZg0RbS6NGCACuQ3pSHbvRUbqOpPWpFZCKFQc8HHUetLJ+9UbRggc81SC1h5IWUEgE4H4UsgXcADke1JlJ3Imj+U5cqP6U4FR8vJHb3rGTNYKyGSjy0Zh90claiEhbp0NSgcbCHDIBuwT29akA3KCOKGJakXzbD8/GcZNMdMyjdzjv2qUDJAxZRkHA6ZpyDcCSffHpWgvUkUHyiNwyRkZpsY2p1+YdeKVibicNnOASOM0uDhRhdo6mqsXF3BVYKck7j3pq/6kgckHmkzpiZWvIDaMBn5u/pXMRoIY5Wx5nFedW+I76Wxx/i8h4MqSOM8rXm8khL4xx1r4rMfjPvMo1pMqkDzCycg9RVKVwrO23BPevnZH0JA4LEtnAqS1QODztA60JgWmXKfNg+uKpyEAgqPlz0qrgLNgrnt6VGIzt+nekBH93LEVYjYkZyBx6UmxoY8q8KUznp9azrhD5pG3BHPSkhspsATluT6YqeFlBGemOa0JHzbcccmq20Mrc4bsKAIMHhc4PQ0rAg+uOKAJIJngkV0cqwr3f4NfGqbTbiKxu5COQqOTgCsK0OaLOzDz5ZJH154Y8VW+pQRsJd3Gd2c11cN2rpnHHY18nODi2fQqSJBOpU8k54wOtDnA4OaxZ1J9CrJuXccYNMSQlcMSB15o2NCZJQy7s8ZpwBUcfdPWlcaHCLsOnapfKYLVIY0oAVXHJ5qXyR5eeD2IoZpFWImtxj5enYU5bMnGcZ9qnQtMfHZskmffjIq6lscZPHfFA5MmaPONvFNa3Y8E9e1QzNMeEERUDk+hpu3bjJxuNYvcoslg4GAcU6JQjcZKk4Iq1uQ2WnKklWGMDmguFI3cHFbWOaaGy3Q4AwM8cdq5zW9WCNsRs4BB96uOiIhF30OG1q4MrM5OFHUV5t4rAngkDZG4GinK8iq6fJqeAeN/CcpLuoBQAtjNeVahatG5G0EDtjFfWYd80T5Oq/esZxUhs4xSnHpiupGAknIFWrNSc7uR9KUtgRoR7RgAYzV+2JWQBeayNUjWBZADuzjtUkcRz3LdfpSKaIr2XKbT1Heubk+YnJyQaDPYljgCjcGyCM4qNQGJ4P40CaJSrovzHnvU9iuHwT8vSmmgRcaMKwwe9PXJfIOcVd1cVjqvDV35EiOr/PtI+ma9N8OanumX5sADGfUd6+iy2pyySPnMzo8ybO4tpGdQDgelW/MA+9z2FfoMNkfmddWbRM0jRsFDBj14HSpVQvIvX5evPUGuk49RxRWBbO0Z4BoVAsx4+TuKaC62HCIM5OM8Yx70jZ27eVI9qGVHQjKlmDHnJ7VI0aqxUY5pCumxnksdqjhc8EUpYq4G3Ibr9aoq3Uc6sFOMjBGPamMhKruAYjvT0MpMf5m5l7KRnHrRCgkc5J45HHWn1JSBJSoBYbecH2qUzIRgLkHjNNjvYNirgbuetG5VUAH5j1qNRxsNlDSbQuFzzS525zk571SKaW44Yz5gHGMULGGGc9+h6UmxIUhdpPcHBFNygwc7famhSGbSHYdVbnNSBsYVR82CBVCRHd5OEAAQgA4605mGFJA6bRVAxQmIcrgMD+VKh3yMCccbiSeKiSMnuQphpQ65IIPGP1oc7XAAz9azRTdiTd0JG0qfWpVZZAvy4x+taW0KjLyEkYSKcqDjoPSo/MY7VOCRWbCTQjlxlhyPSm7sqMkgU7Iz5mtiwEd0G07U70VN0h2kUI0kViBgADnPenkAEnG7kY9q0bN0MdtitnGc5x6UrJujRjjJ6+9Ztkp3GE/KET7o9acVQE5yD396Eyua2g2Q71Bx05IA7U9GTZ8vrgVYr3GBFYvuYr6c0jKSg2YPvQFrBjyCVcfMBximMzRuxxkYwQKDOTHidQcAfie3tTiVYYxuJBx6UmmEbDAyF8MAD3pWUO4Knheazkbqw2eXaG54frnvURwwygHpt9KzRbGYx8oGOcA9s+9Otl2IN5yQTn0/CmyU9RFQ+a7EZHUClMPmKOO+T7VKJlqx/leWyktuUjtTN4yPlJz71aLSshYW2ZBG7cMc84/wAKmdkKqB1/i960sZOxDjOATknp7U9W37mGSSeT602JOzAfN85+6OuKYZF+6MYIO6smtDpi+pgeIL4rHtCFiSBislWWJApBAZhnB5rzK17nq0VeNzh/HMsbxTKvy8HGe/Ned3DfOeOe9fFY/WZ95lPu09SoxIZtgwMVnTyESEkYB/WvBaPoLDeCN2D6Y9KW2URnBbP1qb2EXFYSfdPGKqSpjHbNMBxClNw+bPGKjDFVZcDBoAicEoxwAT0pIAQ4DdOnNJjRI4HAzmqcqkdBk96mJbKM0JQjHSmqzBsitGZk4YFcYwarscnaOT1zQmJkTd2z1qEMB97Oe1UCYqOOuDjPNaekM1vfQSqpPzDbg1MtUawbvc+pvhl4ulsktldm8jcBjvXv+i6+bldhO6NOW56V8riLps9+ir2ZvRXinac8+nrVreANwyQew7VxnpRFZiRmoGYk4Pek2bFi2GQcgEdasvFjLKeO4FJAmSLCzn5adIG2gEA+1JMqw9YQ0q/qKmSBRkH5vQVTdzddhCqZAxz6VNFGMA9OMDNSgaaJlj2pg4DeuKkwXJGMtTViNSVU6bj0xULj5iB1OcHFEkugrjFjyFLckDntTXTJG0cE5rBo0uWIYzs+ZsDHr1qZI/KTKnnr9K0gjmqSaCVwR94deTVaa6UBhuGO5rbQw1ZjX+rBS2GwB0Oetc9eymR2LfMGPpWMpdjWOhh6koxntgnFcp4gtw8BXb06VdHWSMqrumcDreiLeWk0flhyB93HIrw7xl4SNoS6jABwc9jX1OH2Pma8dbnnNzAYpCATgVDg5IH8NeicSHRKGyMbsVJEVUMAMEdaTKL1qxIBI69K1rXnHZh2NYvRlo1AjMnXaMdamhyin5s8dfWp6mqsUb+Vfn3c4rnZ0PmuRxTMnuTW8jADdnHtTvN2FiB+dUkS2ObdIpOTTbdgjDBORVsm5pB28sgH609U/u5y3QHvUp6jua+isyTFs4IHr0NeieHL7DhyQzAivVwcrTR52MXNBo9G0/UkuYkPYfdya14/3gAJwSQQPWv0vDyvBH5RjIuFVokVnVnIHJ9KsQXJZ9hznjINdtrnnq6JSd5G3opNDMY1AUZbP50Il9x37wrlMI3XkUyJ23kEgY65pshNjgQCfmzjoKaBtbDAtn0oRqtQDsQ2Ewp9RUjPkq56YxVaDbFAMh6nb6VGp5fBPy9KXUxkSYZ/9WDgUoUnDBivbA61aGk+g0jYpyQ2BwMdajjfaxbGG649KpsUt9RQGMgxwOu4ninhR5m45OOKzGkK44VtuAKGIUgHkk9PSqLb0EZixx2z61KgB3DcM5ApMzUhqSFx8uRg4x61JsDLyOTSQfEyMMAQByAefagbmRmOMHgY71b0FuKXJwCNrmgYVF4yvbI4qUK9hS2SNvXpilwQ3I46GqdhXe9hsjhmKKNu3rSBXeNSxyagV7jZkLLgkYfn/wDVRHn5Fz8p6Z61V7ku6JRwwzwTxg9Ka6fOrAEknrnpUsG0OLcAAMWzzROARwcY5xUpFrUcWKAenpRVF6opGbYAMjBIoEmMAsMZ/Kgpshf9zLktvVfQdaflwCJEZG7hh27VDTFdA8gjAK5B9utOQBDknJI+6aaJbEIViAflOc8DrSDl29B1zVCTGTcPlfmBp4nZSoHGMcUmaXaRH5oZ1z1BJzUoIkyNvJ70mc7d2I8XmNuUYxwaBG6Rc/dXgUJnRTS6iNhVGOWA/iqJgsvT5c9alocuVbDJjkAZBHoRUUTlQAo57H2qLAmyVIvN2OWww5p6wOYnkQq4U/MuelIrUaoywyOQckUPkSNtXC+tBnJvqJ5m5doX9aRQUAA6jirSLT0JUVcZA+YEZpJDsAwvJPHOc076iaW4zljuYED+7TdpGf7p9aZKG+W65I6AUQ/vo9x4B4qJaI3hrYwddy8sY4DDO7jrVNYBPLhVOxULFv7p7V5VV6nu0I+6jzLxv/rW5+Vj8qjtXB3UmSMZ3fSviMa71GfeZerUkV/M6jv1PvVORvMJI4ZeRXiyPasV2mYksSPwpRIBJyKkLFyCZQN2MYIpryB8AdeaBEPRQo5Jzmmz5DgMRuIxQAu3ew+bHpnpULhldiTkipZSFyQm7uO1ROSGGR1pR3KZDPGNh4z7+lZ7Dk4qzMlhbCZNJcJxu9aXUTIW4wSMjFVWAIG2tCL6ixud2B61p6fE0t2hB4BqJ/CzWHxH0J8O8BEyclY+/TtzXrOjXE8Uqssh2gjHPBFfMYp2kfSYd+5Y7zSNXDKc4RVxit23vCuCvCmuFSuz0II0Euyy4IJFT5XCkcnHJ9Kl+Ro2S2zkR57HrVs8rkDFIlMljJEnBAXoamVRGoUKOORQbR1FRSXJI2n29KmER2t8wX09TVm60Bdpb0YdqkUhGxnNS2Ve47OSccU+CQh8EYxUoTHpIA3PSmkFkya00MmNRBwxzgU/YoJwcYFc8lqCY/aqqo79KWVvJAyK3gjCWrKFxdqgzjnPSsS81HzRIA2AO1KehCTuZUmZT8xyD3qK4TgZJOevtXLY2KF7AZCFx8vrXN65ZJ5LKGwTzz2ropXUkc0zk47dZpjESTjvjrXI+OPDMl3AZEhPlkEE4xn8a+noyskfN4i7meCeIfDhsRK6qZN+c4FcjPbOHwcqpxzXpRldHCkR7cO3Ax6+tKNpdSRgHiq6BsW7cGNhjp7Vu2UO3nOFIPJ9aykaR1L7HIVGxyMZBpImZyFycDv7VkbFO+YLGwHUnisC4nIcZGQa0SMpDobjcobgAcU91+Y8ZFWiCSEkYOMDFM8vddLJuII6Ad6pvQlmlD88IbJYjv61PHhip+6fWs0xF6zlWNxuJJ6muv8ADl7sfAJGSNuB/Ou7Du00c9bWLR6ToV2u/wAkghSMhwehrtrVVEaNuIK4/A1+iZfU5oWPzXNKNqlyZgQm7B+c5LHvTg+5TnrjqOte3E8B3RMj7UHuOvekZN23HQGmYt3Hkg9/mHamMrEkAAgU0RoCquVBGcAnp0pxdSvH3u465p2KTQ5G3DcR04Apk6iVtinHdTRsOWpIrKwAjO7PFQ5wOfXmqRmyWEjIAyAehFJL9/AkI7VRUQhjO49eOmelI0QlkHYipky2h7MofZj5eg9acGBBY4DD0GKRFxrKXUvgfiae3KE4O4dB3ouQ7gkW6ItnkdMmjaHKdAcfNihMlaimJkK5HQ5Y+1AznP8Ae9aSNXewmzb0A96VBhAi4DEZGelU30M4pjSSowx+Ze5pOsb5O3AySO1SgkmnqNSd/tAAG07Tg+lS7cN3OKvbUi9xgRhIcDIbnBpyufL3AkNnp/jQxwGMTIu5wAc8EUo4jjDcn19ak13RICqoMrjHBpqufMBPKdh/Wk1czasPeQF1AAGe+ajUl5H3HqPlJNCikUpMGcyoqA5RTn8aKZfMU5F2EHPGec9KTymDjuTzzTWwSHxEhGBAyDwKHJKAMcbu9S1qNDQodW53EA4B70xYzIMsu1jg7DQjL5EivhwQMD+VEjsFbdnJ6EdhVNk31HOihUKHco5+tMlIbluPT/CszQZHgygAEeue1Oc7C+SSB0NBLXUC7n7rduc96QzHdjIBFOyNYsRsvIjEDGeQP51HMQjHHfpSKkrjfJLQ7mOMfrSKmADyARQQh3zAhUBz607kA8hjnDZ/lUsvUAVJbaNnc5pyMCQyg7SOaRFm2QyKRhunBzT3HC4OABlverLjG24eczggYGevHI+lJ12AFnA7nrUsaZIxO1juyD/OmSuxQnuevtTQSXUbIQqYDcEfnTC4SDI/hBOKU72JjLVI5fVJCbgEOSc9KVZDHE7oeowcHmvGqPVn0tK3KjzDx5MgnfgsVHY1wEzeZ8wOG9K+Ixr/AHrPv8Ev3SKayGR2B4INMI8okEbh6CvFkz1EQMFdsgcdxUe1dxOQBQh3JoWw6jjpxSvJtXbkDB54qgsRLMd/sOnFDEltxHNILDjITGwK+4qB33x52nPpUsL2Gh/3mOnFChfXmnqCdyORN5x196pSxFc45qkDIdwAweKC24be1UQ0RPlRyeKhC8kg8kcGgixNbWxK5wc5GTXXeGdFNy65Byc4NZzehUdGj3HwVbrHBDjgAYBPevUdHcIm2RQq8AZr5nF7n0eH1gdHp8TFC2MgnkDpWxDdSRwhSQWzgD0rzr2Z6cX0Na3uhtxuyM54rQW43A7RtHYine5Vi1bPuUcA+tXYioxk9elWkK9icfNIq4IFTtyxXtioaNIMWMhRnuTwakb5kAJ7UtjouNCMFLDgfWjcR37UtSkyRZflxnrUhbY3cnHerRTHq2MEDAp4kVxg889Ka0MZDWcBiB3FM83gDPSsWtTAbLeBRkHmsy81QLnBJpuXKUjJlvZJ2O3IGOlVPKJYtggtxWfPzGiViVYyRnAOePrUbw46/MOeal7kyK12RECr8ccGua1aAtGdxwT6njFaQbUkc0rrY5C3gP8AaKRrgEk/N6Vsajo7XVjKDztXPA619BSk+XQ8PEfFdnjni7wqkQllK/MeMEcV4x4m8PzWc7uwwm7ivVpSdrHBUVkcxLbENuwQB3qochzx8vY11GGxOkp81FIJU9xXSaczFUUncAcDPasZ7lxLvLRnuwJH4U+23rG4AA9/WsjYoap8ijzBtPpXPXTHGD3PFaRMZ7kCPslUcj1q4JML8wyf5VoSSx7thPQdjTQux1br60MnqaFqwVF5O1smrCPsGM5GKzZqSiYhegAFdRpM6/JIvDAdBXTSfvJnPW1izutCvHQRNkjnpjrXpWmXpn8kjC9iGr7rLanQ+CzWi2uZGpDPuXawLAk802Jt+7GSV6DFfUQPkJXHodyN3yMrT9wWQsORgd60uY8o11WRl8tevIqRlzh8tn0960QmrEZi2kk8Ed6kywjLJgvjv6UNmdwj5j5yAeRmjeWJAXkkBcjio0NFsOWPLK248Z4FIBiOXv2waaZLj1As2ABxjrigAOw6jHfFXcSRKUwGYtnAwOKjmctKuDk4+761JpqPMaBA/BxyDUMbkXIHIU9z0pGMh+444yoGcZHWlgZmXP8ASqsSh0kRKkng9fSkQFcyEk5pBsx5k35GceuafI4xjOO1Fupre60IyxEygHce2OtE5IAZeg4oRgtyLcWBz/On42xj3460MtiIQTgrtx/OpGfAViML0bNDRCfkN3MzDb1A/So1GWAIwKtaAldkjfIAoOTTmDMFXbhjgg0r3N7aBASygk8AkZpgfgk4BzgUWM23HoNjbkcHKkgVYQb1wqhnHXPSploQm2xoAQnK4Y+lFO5oZ6ZZ8sff6CpXAUl1PHamU3cjJJBOSCRyc0A/KAeVXmkyGxC+0qVI6420rfKQuduPQVmND84QjPBNRPIZF2jGKaIe46NPNjyZNpUg80Ec792RzVGsYq17kZYw8Nw56kU4ksoBP4+tSyQDYQEcbe9MZWkUnO33PQ0zRCsEkkzgqvYL3pxjjc9huFFyrIJgRHhSABzz0qKLJH3gfb2pMjqOLBHBzkfWlXCY6EZyBWY2NkdC/rz+VM81S7KCMHjdVWE0PUtuwy4U9Kc6rgHoSaLmqWhEF3H0OM1JGwKH5CGBxzSEtxoyy/N0DDtTgfNlOfuN0qgkJMiFeAOTVe9YxwHY3O3AFTImmryRx9/PiVdvfgEVPtWKwkaRjuI4rxZvc+jXu2R5D4yn8x2Bcctn61xjzAggYXjvXwuM/is/RcIrUkRF/u8bhTLiRn2jaB2+teO9zuIGTBGMGonADHHWrSAdCcBepqz5QdWft1qmUhjoGA9M5oWRXjyF47Vk7ljJXUADndioCfMGARTS6ksiCbSx9O/rTFlVmwM1Quo8Akkjt6elJIpeP69KaYMzZYvLbBOT3pEJ+bFURYWQb84/Go4kJdQOhOKBm/p2m7sDZnPUYr1jwZoAe3V3TOFyBisavwlLVnd6TZlLgKibdnUCvQtPjYAAj5to2ivnMSj38NorHQ2aiNyS5X5eg7mtCJwI9xAIPavOdj0bkscigKV7dquRXzwNsK5BFZrRmiNKyv3OSfugYxWvbzhwoycj1rdXYNF1JANxJGD39KkadecHoOvrUy3BCrNkcDAFOExDK+Nw6YqDckaYBN2eD0qtIwkdccDHP1p3GnqPilClQ3505bk8547A1VzVssRXAZQo4zxzTUmB5DYx1ouc8hhvMkqedo4PrVWbUFC/7VRJ2IKMl4WPaqZlM528ZHfsK5ZS6FWFCMoPufvVK0ByMNj8KWqGIc560xwjOPlz34piZUvQNjAjJ7Zrn9ZUmIgkA/yrWD1MpLQ4maMR3/z5HOQR0ruNPjW408FhnK+le/hrNHkYlaJnIeLdEiuUlLIEPQe9eN+KfDC3KywsnmDPccdq9WF1seZUeh5Rr3h17aVwASFJ57GuSktijNnGK6VIwtdCJtc8djit/TGCxYzionuKO5qDaoLAEjHJ9aTO5AVHGQcg1BuUtVQvEuQfXmueuYvnAPTrVrcxmiqmNwxgn1HarixErlvX861sSTIx3bQML2pwUhioHFAmSxtiMJzgHNXFk+VWAzj17VmykyVJN7hj37DvW3p8jbwVbHHQ1vB2sRUWh32hXJEMDAHgcg9q7nRbw3bISWGCDj1r6zLZ2aufG5nC8WdRE58xTkBe4qZvllYE/KegxX2kXofCSv1JnDMOmGJBFOYMPlRuP51qjO1xpQwupZcseAn+FOkbKrglSOCcda0IkrCyb9mVPPrUYlKRoQuH569D9apq6Oe1mK0++KNSfmPXb0FOy4YKOF6k+tZ7G0dRzMzKCOAKEdt2WztHGPWq0Lem45CwcsRx1200OImJxuJ7elCZDY4TkIeMH2pmRvUuRtb161YkJKrNETuBU9qT6HIA4FANXJFdQUVzz3Xp+tP83aoxwueBQZ6rRDnYug7ZNKJMMVK8dOehpNXEr7sTb8wGcClOwlFyCR60WKdhlxjKkHDD3pFJLMAPu8sfSkZ9RdpRAW+U56U5lL7QuCOpOeRT6B1GO4O3awJb86R5WBG7JXOD7UJF2FVSs2MnJxzSsiLJ8rYXPBHWrdwskLgbs9c9KklEg8vDFF6NtHJqUy1sRRjcACMY7U5wshwwwRTFbQPMEeSBk1JGXYiQZwOTxUSISuxJm4HAx2oqUi3dMzs4RWB5HIxUudqgngVoyEIVV0X1PQUwy4LLldxFRqJkv7mNVK5ORl6jclw5xnHQkVPqOAxcufmPLDoRQE2yOF5PcdaaQ92G7Zgghm9KR5TtXk8nGK0sbWsiNiXkGQWwM1IJg5CkbUHbHekzJWHqpVNnU4yaiibGSwyAcAVJpdAyO0hVSANvHFSR/d7ggcUmVcYcqME9fT1pMqh55I60ib6jgFMiDHHr7UwpujIUknPGOooG0mEcJdc8kjuajQbh0C801qHKOXkkds07/lo7AZVhxxQwasIsmZdqkbj1qTh9+SARz0qGOLI1dVLHAI9upqQASFiMj+lCE9SLbwM9ulUtQkK2sxUAkcbc9abejLpW50jkXMe7DA7sglf6VLq8p8l2fooztWvCqXs2e+viieM+LCbi4wFAUEnrzXMSkYO4AYr4PFfxGfo+G/hIr72BJAyOgp7hmRgQMjmvLe523Kz5APIqNsqhPGevFWhCRElgwOPb1q3k8lhgYziqY0xkjkKRj5TTYX2kJwAe5rNou4M3QHjH60zcEzkbRQkFyGUBlBB2+tVlKbxjuccVQiZGD8Y5pVfLbl5FAFR03nHqc5xVdcg4HTNUmSx+3261csbNt+QpOOaYWO58LWYnmQ7cNnkN/EPavffCXhhRYklCCACpIxmsamppB2ZMLAWl6wXgEk8V1ulbXRcgYA6mvAxJ7OGOghiRgp5UAc/SpY43VRhc7j39K8lnpqzLUbEuAVHy9xVmREDc9MZqOpotCGOZuuCuOBz1q/FfPEo5P+FaKQ27luPVsLjfyfarUWpeWAWYANz1p3vsJaMui75VgwwwyOetSR3qHIGaTRuhwuQSOhB4xTxIM5yOP4RUFWGvdHG8ABj2pjTswHOAeopORViKS5OCFbO3rTZb0oRtyfeo5yeUha+fJBGc9z/Ko8O7kqOSefaok2xWsPS2cLgkZ60eQYzlWIY1Fh3JwgJ+XoKkMRbnsO9KzJbI2UhsgAAjqKaIcYYDBFPyMyC7iyoKgs3Q+1YGrxbbQgd+rHtWtNWYP4WcBqhdLkOMYyBj1r0fw7CJbJSRwoBwen0r3cM9DyK9uQj8TaSJFY7cK3zAV5Jr+lBmJVMscjHt616cHc8ioro858WaBvtyFXkA5OK8i1rRJIHbC/j610QdmZs51IWRsMvGe1aljIUnTgc8YFayJW5tcgY6d8UqsGZF6DPPtWSNjP1I4hJ39yBXOXIbu5y3StI7mUyBUSNAMn0q5bysY+4HvWrJQ+Q/P7gZFSRSFsEdR1qWDLKqXBbPHTHrVgNhSM4z29KzYIdFuBCgjHetfTWO9lQ8npW0N0Etjs/C07+VtJO/noeldpotwkbq7Esw4zX0mCfLZnymPipXsdzZSeaeOmM1bQszFiMbq+4ou8bnwFWPKycYQIz/ADYOKBlizAEcjiupHK2NceZGpHLgk80sbyfK/TmtUSOaYNHxkqDUzbZgOAB2zR0J5dSI7Y5FHVxwOakCEBQFx22/41DH1HghZPugYHYcUjM8rYOMHkAU0NvoKIcj5Xww60hjBU5+96ii+pNkxwKRxhiRu6UxWRvL6HOePU1oncfKlsLG/wAjLj5vTHSoxENobOTn0pvQGiUJuwAAD1zSFBuIIyfWpTM7CuAY8jPPFOjYjcNq8CnYEISGCcYzSeVslOSD049qd7ETjcaE8yTO7gA4xQPlJ44xyB/FUiVkOZSyqN+fWkIzMhPDDge9Nk2uxzoBKm75G7fShWwA2V49RUo64rQjijxIxOc9ck1MsHzLjqTmm2JoZKFUAYz8w3e1EhbcACTk5NO5hJsFcuF6KGPfqaesIaVJGHzL0x1obKj5iyx8kgfP1p4LrtJYdORS0Zorp6EDsUclySvYAUU7A73KIQ7/AEJI4qRyI0wQcDjrTbMrCqyKCMEnHygdj603aqsHJB9akmwwyPGSw+dnODjsMVLDMyru4C4x9aGkPYSRlXDABlPXHWmhQJFKchuKSIT1EWRdzfJ06k8illYYIAynQH0qzpQw5ztXkfxEU5YvJZM/OT6VDZmkNJ5YE4Pp61Jhc/KcHHIzUmluwzBXCnIDn8hRHIrBhuJC8AmgRGRlyxPTmmEiTJRsH+dBHUXyn2K6v8w5KMfve1KrNy2CWPQgcCg1UQLZjKnp/Onpt3FPUdcVRpsMddhBDEjvSghsjcQKGZyQqqqgsOoqPlZSe3XHqakSiPkZYz8vL9x6VGrbjtH94ZoiTZCzuysfLG4g9KxtbldYXdcgHnHtUTdom1Je+jnbBluJWIJyf0qLxC5igbLdVPI7V4tV2iz6KCTqRPIfEc4edFDEgDJz3rmZQHZifu9q/PcS7zZ+jYZfu0Qb8EBCc0qsfLzXA0dJXkBIz19RURXbnHI9K0QDY2IyVPNWEbcgVuvXP9KbGiTO6Mqe1R5LL9ayvqU0NXLc7uTSSjzY8AnINVcgiTOCpBamhdp4AU0wHCba2AuWx1pY02gkcAjJNDGiJ4dg3E5zziopI1KkjH4U0OxNbQebsGPxro9N035umemabdhqx6h4B8PG7lXamCCMHFfQOl6OwtAM4SOMEf7R9K55T1NIuz0ObvLcrqMiEbgM9a3NMHzqm3IxnBrw8Q73PXw+puRnbFuUhl/nV2NcjGe2ea8lnpxLCAld4x9c0x3JHXdz+VZN6mhI6qpHGSeKHUIoA4z61VytRpOMfLjHeleRvNyvA/nT1KjbqTLPKjA54HYGpo7qQOcZIHWk2dK8h6zSA/LIQRzVuGZy27dk4zisW2VcmS5L7ssvAz71IGLHg4454qGxgpHO4nf6A5oZDIFxjHuaSZLHGAIPXPvUyRiMBifmPWrJ2EIYMd2aBw4B6e9LqRsSLGA4PzEHoKnVlAK9T6UzOTGSoGZiD06ioyMSBeq/Sl1EiO9RlX5fm61j6pC1zEQQSzDjAraANXPL/EkP77y2G0KcdevP/wBavSfAztPp8ZKkcDNezhkeTiVyo6fVLHz7cLg5xgcV5jrmmrBNJGyfNyDx+tenHRnjzTaOI1TRY/LO5QQTxkda808U+HGKSkxfMcnOK3i7shyT0Z47qVg0LuNpBBqrYySw3ClTtbtxWi1M1qbULy+UT1z3qWKLDp83Pel1NVsVr63V0fnI7+1czdwsr8jPHWtIvUiRRYsVUFeh71PE7Fgc8DtWxki4GL4cAY7VG/ySBumaTKJYZiZCGIK+lXIigxk8Vi9yiYY3ErwfT2rR0+bDLt43cVtDVpESejOz0uTyJIyW7c811Wn3IVkYEhT3HJr38K7WPnMVHmud9pdxvhQKR06nritVJQrbQSzEflX22H1ij4LFR5Wy7bgFVLINyjg+tNmXlzj5OgAPArvR5bQbVwIweQM59KXA3Fec9c+tbJkOw1Ssals8bgOPX3qZ5VV12/wjqemaTbYJoRF8wbm5PXIoMhQDnJI7UkribF3MDhQMHr70pcEYHynoOKu1iVK5DtKNyfm9+Kn3/J1+YHgUMqyuMclkbAwP4c9KWKHChwSGA45pJmj0AEA8jjP40uUMo2gjPpVNsz5hrjdIpHKnhgTzU/nAlT0I7ZqDO5G+CMKpODk0YJc8tkjvVoAQspyTke1OLYO/+I8HimxMQkgHaQM96cUJDAmoTJbQgwqYJ3e461IAjt9wNx+NWyoWEJDZyvJ6VHDGWBGeehFZnSvIfuA6kcUjsPMVs844x2qkrkTYR5x8xHXJ96ew6kcZ7U+Wxz3GzRhnCgnNKqbs+tA03ckhYqzZboRUbndnc2H60JHQpO2g0SBm+fJBHTH60VRPN3Kcfzgbhz7Ukm1h6juKm7CVrCh/LZSuFBBHIpkg6IeD2NBktQCMW5zg8UEsihGTIPSgUkgZDIDsJz3BqMIwdeeMYpXIirMmhOVKEjH171JvjAVSvQdqLnTF6WIETyJOgdQDlT0Pv+FS796+pxznpQxpDBiN2JXt3phlIHHUdKBSdmLESqBSdxI5GOlM8ne+BnaByc0mTe4ucMc9VGMGot5aQHI2jnGKQE0h/dnapBH60sQzF8y429RmqNY6hKVZumABwcYpF3Nwo+bHA9aTNGIArMOCB6Zpo5GwDBP8qLktXEC+XkdRQ8ecAgjAzSFYaGZW3beB0PrTicu2Ov8AWgLIQ7o1LEE8EVhawyrGRnLEcA/yrGq/dN6KtJGLYL5ch4C85IrK8WT+ZDtjG7AI4968Ss/dZ9HhlzVUeQ64wNwzHg9MGsCVimTnIPbNfn9f42folJWikVRL1xUwO+PjrXGzVkRkAwCQPeoXJ5ANXHYENhPJ+UN2qyCMAdxTYMduEhxjPrTGiIYnPyjkCs7opIj27Tu/vdKkVcKABn1NBLIZW2NwM+opu0k8cDrQIiViJDk/hU0knyA44+lOw0JsPmq2cBO2KQKGJwOvWqGy/Y2LluQCD0212+haY0rJuXBPFTJ2A94+HnhnyvLKoACM78857cV7Fbac62q8KucDZXLJpmkFdnnfiGH+z9enjIxk/ex1PrWhpJ3qH6bRk89q8nE6LQ9nD62OkgAaI4AxjI96sQghgXyMduleMeqicoZQxAGF454pEhDPxjB6kioZVxZMk/vFIPbNIocNkjdjnnpUpjuBChWJ6/TpTWbOBjHvV9Cl3An5lXBbBq1ATtKBjuI6Y5xUM1uOjw5wBtfGKlUOEBYnHY+tQ0x31JIQN4JGSf4fWryFkPBGOn1rJmhPHGCDgAn1pkcZBGST6UICykJXG4bgO5oABKgBSB2qmwbQwhjuYjBHSrSpypI5xQjFjvvMcDgdRmmC3yFPYnIqrMybBhgdevWnSRqgyBzVIaIZwN3UZ61jak4KkK2c8ECtYtXsNnl3jSYRzx4jJGTuPp6V6P8ADVC+k27OSGI54r28KtDycZseiSWvmxkgA8dMVw/iLTN0jtwCODxXcl1PG1bOI1PS1BAAyRxj0rldZ8Oi+jweGTJzjr9a1TE43Z5D4v8ABTSQlkh27CSSF615deaY1lOAU2+hreLRLjyEkG5wqnI5qwXG7PUZxQUMkLbGXHyseaxruBf3uV542kU0yZIypINz7f4fWq5IRm2rnbwa3TOcnilLqMcD0qQgMPugn69KfQoUbAUwMNjH1qZJAcCs2MuxspRjnBA4qxBuyBnPvWkHqSzrdPfLoS/AAzzXW6NPGSuDkDnr15r28O9UeHiI3izv9OkbymY5UYB9a2racDYcYDYHPrX3GHV0j4PGx1ZpMw8sLkZOefSondpQTnKjAPvXpxR4TZN5wIGFGAM8VGbg7+mM/pWliNxSvmS9dyA5BodvkOwYbscd6Qtth+5hCC2C2Oo45pGBMa7vvEjk01ZESuyaLG9CzH5fX1ptw4yzR9W4ND1CF+oxVFwq9yvGc1IERACD25b0oNtESSqrHPCg84NMLshVkbIHBFJFt6AV+fJ59qVFB6tgjnB71Zzt6jTtCkqScnOPSnyYDI65Ddc0CtcUnGCM9efeomO1gGUjdyMdKCrNIlBZgexHT3qUhJQoQHPcCkxLUaYRKNoHPQ0RENHgAEfdx9KkbSEJIkIC5z1FLHMpHAIA7mqCLIzPy2xVdj03dvpTScEgZ/GixbZKpwFLDcAOg602I7lO5du77oqoo53dsE3Lkkc9qe4ZdjnucEU2XZjWAkdSOi80+MqVySR7GlcnZjpGVsfLu/mKZNN5rL8oDIMA0WL5rDnJIVFCnvRRcpXM/B3sCNuaV4lERyxByPrSb1CbvoRIoKE5FSiNj6bl6VTJjcR0bYXY9Owp0xKqoXuM89ayb1FYgUEKO5Y4OOtPlQbRwQM96YDWdELDdnjr6UKAFVvv+/tTFfUVWYSbFz83QgU9WPllFOBnqe9JmsHqNkJZipxtHU0kiopYkc4+WpTHMiTc4G38BmpVUpkLnaD2NO5nFaisuXJ459+tQhYwQT07AdqL3NmrdBzS7ih3FlI79qGbAAJ46g+tWVERXZ3BB4PVcUNhotzEhs4IxUsbEnlWQqFJG3vSK7B95Ix7DrRYzchjlXYcFQTkjNSqhJDFjmmyosUgsDxx1/8Ar1G7qSQQQAPzqSxjnKp82D6Z71ja8GQA4DE9zXNWeh00V7yMa3iwN5wSOelc74mvA6XDsMZ6EV4ld+4z6XCRvVR4/r10PtDfMAC3JNZDNknJyvavgKrvJn6DTWiISg2KVJqZWO3msWjRoryZZxjpmmlsZFIWhCpMcmAevJqwuUbKnrQySQPsfngHqasSFQFKjtzUsoqzgyA8cVJBhNpboO2akTGTRiQM4OB2FRRkxphsZ6DNNBYj2k9eue1J5pjyCA3pmqETqSyjPfjFW7OyLvyOKluzNIpHXeGtB8y4UsrFO5I6CvUtA8NRwuoC5jPdqyk7lqN0e4eCtO2wRAqOmMr1xXov2FXjBCnPrWTYoOzPIfiCTa6qjsMoue/fNJ4euhK7EHnrj2rysR8LPZwzbOugRgOO/b0q5GQzAHqP0rxUesSiMFQegHf1p7RL8hHftRJANZDsPZ+59KYwypDDGfWsSkrsGRVzzTJiN3Q5xWxrsiReACByRjNSFvLbcBkjipdxRVxdw3Dgk5qaBcuckjnPI4qGa2sWpHEkhOM571NEC5CHvyKyZUS3tVNuOO596chRlLH8BUXsDuOdmcED5R/OnwqAQACMcU1K5LYskefu8juKkB+QDOPeq2M7XCNijZBz61KIxtG4Z+biri7kSQ+OFWByehzwKjIJzkH0BqraEpWK13GNrY+8McmudvT5MLAgYByCacF7w2zybxteLJcMinrycetevfC+MvpdsvDgICfTpX0GG2PMxOx6ha2nmRHaAMe3SsDX9PBk+4Dg/nXZE8iLSZwmq6c8kjkoFANc/cacy7iBkMCDjtWuyIeruYGr+HVlRwY9+7gZ+leO+LPAoMjuVxtyBt6VEZPnKlqrHm11pb2V2Y25AqKZVTnBGOgB6108wOLRC48yQ4GxD92s+6h5O77wPSmjJmb9mMjh8YU/d4qC5s9gyOFPJ4q0yGjO+aB8qwIz2qaKRgTuHB5rQl6aBIwA4AzSpKSMdaT2EjTgHyrzgnuegrQtTtlUnoeM+tKG5T2OjsQEt2Y/hzXQ6HN88YKkjjnHevboPVHkV4tps9T0qfMGABtHY9a2rZj/ABKCp6V93hvhR8BjVqzQgVSCh5XHQU1FVYinXH3ea9OLPnZDhECE3Z6c802NT5IBA3buoGOKtamewsqbyoIIAPHPegkhX3nKnrTJY8Deo3jBNNdC+3PBUcE0IVriM+7kj32+lSZLxnaRtpsqKHxZijXK5UYqJgGOAo4PB7UIofhwCrHAxgn1p0QRieMAe9UK4+NAA245PTHWm+QJmUh/mPG2lcVmxvlhCQOT3Bp0isGHJx/dxT0BKwqn5844HWh8SEHBI7DFAXbQGR9ifuzgYGS3AGefoamR/LYgHam7qVx3oaBOwn+rRlY/Mec01WMQ+VsMCCMnilY30GtzkFsnHNNJYJuRQQPamcz0Y5gSQ5IyB0pYiM72wP8Aa7UtQbHORn5eQfWkWYopO1cjgccfjVoUU90OWQu+4jnqcdB9KUuANoBPrUtmquCx7C7gYZuSacpD5xjA4I96m5LVxNgDMWfGenFRLyxYkDvWkdTO1hU/eMWyPm7mimLUqljtBBzu68UrZEa46g4GOtZ3NHqN4DMuPl7EUoRy5UqQQRzTuLUHYrC4JwT/ABelME+VBzzjFSwsKuIUboQwIJI6fSokjJhi+bLDgj1po0toKEUE7hxjt1phkVMZA2Y55pu5jYW3PluQ3y9xmpwd6tIRndUM0joQ7PLyc5J6io5NoAX0qUUxYQ0bgEkn+VSyMihuu7sc9ao0Q3Y/TkFeRUbEsQCvGcg4poJaEjgLgMQAOpzmmhkbAIycGrY00O3iVyVXacU2Zdqe57Cs+o5WZAWLbQQRjrmjeMA4z6e1WYcpKgLsDgk+tCuehz9KhlxuIpZnYAbeQBkUsgQkhRu7Z9Kls1tcqsxjlBUA9sisbWGHmyM74PAwehrlq6o6aEbSM2dmViVGAe9cb4nlEtpckNhgR8v96vCxWlJn1OCTdVHk2pojswIyO1ZbkHHzcelfBS1kz72GyHiUIBgZ9vWlBDhuOfT0qGaFd1IfOcEGmFsJz0PNIlkSjdKCc4qYPuGBgj1qhBuI6njNXeWAI5FQwGSoNw2/jTArDP8Ad9KkCVE/dk1UkAVs5600UIuCCo60yVQVwcgjvTEy7ptq1zIigZPavRfDnhYzxpvQHJGeKzkx83KehaF4d+ysgWMHB6EcYrudC0rzrtUaMqmDwBxWL3NIyPX/AAzp6RxoqjHHXFdpb2zrGcjPynFTIS1Z4r8aLYQvbyqAqs2WzXKeF9RVbmTjAKg5HtXm11dHuYbSJ6BpVwsq8ZwMc+tbcUYzzge9eI7p2PVuyVFB3AjA96mkAEZC44Ipy2J6kSguCPXmiWDepZTn1rnuaR0Idh75B7D2qNI8yjH5VaZq3ZEgYLJt9wKfjDZ7D2psiKHBeQBx609WDkAHAHpWbOjRFtDhRleAeBVhkI2Y+XkZ9qhjRNE5WPjlu+71qVAOCRhj1rMJaEyJt7ZqVMrg4xVKxluOK5TCnBNOEZ2jPf0psdiSOFE6DmrGwFVPAHeqgQxoIViFOVJ6CoZXCBgDk1qSZ1xKGjbA2n1rl9bYLbsdxOAT9TRGPvXIkeNeK7sG+2qT53RQen41738KYiNHsi3+s8sb8dPwr3cOrHl19tT1+3gMcIC9CP0rP1PTg+5uu4HHFejDU8c4rU7IDPGMjnnNcxc26oxQYKkHOack0PoZM6DGcAtXKeINLjmgdCoJY84HSs0ne5DvfQ8e8R+FoorhpI0JGfqc1wWpaeYHYsuRyOOxrZNbFJS6mVcqQcAEEMBnGKq3MW7aPvZ7j1rVEFJ4zHGRnvUTxCThzxiqCxSubBctjG09eKoeSY2K7sntVxMZbkZZkkCkZ7Yp7AFuc4HY1pbQSLMNwVU/Lx0/Cr1rJlgCeBUJWZTeh02mXIZNgGc9a6HSrhI5UO4kBhwO1evQbujz6mzPVPDjhxHuOeOBXSABI9xIGSFA+tfeYZ2gj88xq/eNFlCzNHkgAkilRmjJA+vXNeknc+emrMsJIJHzggDg809o1Ug4IIPJrREtXRAfnmKtkHIyT/SgoQucELngnqa0Zz21HmcEZIx9OtNch2bOSewpDaHPAGVSeSO1RqQmCDz6U9y1YlW5MiuoAPtUaOo2gkhuw9KdhuxM7DKg/NnjNNQEOQO38PrRexjbUfKrYGwhHXkj2pkEqOy+YNu44BHemaRiTZXzAVwMcc9KGKgY4JyMknoKljkImwNtB4zkHFJC2NuSQxyFHrUrUnYc0gPGc7fTtSNxsJ6A9vStVsQ5q+opK5YgFhnpnoKflfN/2cZ5PSkbxkgZUDMRjaetRlhu2qCqsMg/Sgzn3CPcDtbkdd57URxswIyEXH3QOtPY5+byBJUVVOcZ6UqyK0jByNnTpS1NYO4obGdrDaOMUqhXKs+AF5Uj196TNncCSTn+9zjPSnpKeo+UjvjpUmMnYY0gZSwO8j86VJBt5wT1wKtGalcco38r8p70UNmlkZzuI8AnHPFOWTYSx9sY702U3YazhWUfN8zc+1OeUGMZJBPU1Fha9QV94BOGHt3prIzPwAo9PShFtKwxnB+XaQPYVJFGA/TnHAxVEpiTJsDnGWPaoNqsgHQgUDaHRZbkLgr+o5qXI2BuUyAQDUtAkxu58qGI24zk+tJM6qcgfOe9TY0ehEJfu5yuDnp1qeW4SRkGzI6t7U7WJ5hDI0shVTzx+VQmYoG4DZOMUuouYTa20A9DS+YyoyKMHvx2qwuCvtcEjKhSNvrSkhCAV68A0dTVaoSTiQIy4wM5NNjAQHjihkSRYjI8vOAFJ4NMJBfhgAAazZWxGMiQsPTv0pPNIDcZbtkVLNIlZyGJKcBuo9Kwb5GmncZ78EVzVHpY7qWjM/VZWigAQj5V+YY61594quyYWRcquM4rwMd7tNn1GXLmmjzS9l3ykntWfKDkY+tfCy3Puo6IYTntSpMc8cYrNlhuI545OTVeaTcSBwPU0IljYDuYDPWpNhiJC8HPPvVCEdzsyfyq5FKRjmkwJJHOWqAOV5PNSwJEmOwDpmgJ5p+bjFJANYfMF2jnipbezadiFGecUwPQ/BXg8XFxE8sZJGMYr2XRvDItZAFXcCPu+lTNaDT1Ogh07iJFGNp6kck11Ph7TGysjr19etYM0uz0zw/YjG8jAXFdNHEVhBwSMHGRUS1HHc8e+PFiBZw4XftcOhB6deteNaBqjRXG3ywSOQR0rz6utz2cP8J6VoV/5MUYcYLDpjvk11lvLuOSuCR1rxqmjPWWxowjcuWO4dqlEYCLgbs9RUSV0Ma0AYPtOccCoBE4VcZ461zSTRqiEqxcY4B6nFP8oh8Dg9M002UwNqCo7H1pRH5ZBU5I9elUxx3Jlt1yOwzyDToIgJMsBjpkdqiTN7FqOIDaoO7vk1OkTklfmHvUt3AnithkbjgCrEUBT5R0NSvImRP9nKgMMHPWnyQkAY6Z5FW0ZDkjAbrmlEJZyDwD6UWvsU2TlCqjOMHvSEkJ1zt5wPSmkyNyLeoGAeoqOeRPL6BmFWkQzMvCu1ic884rivE8+yF2+6AwrRK7RnLZnjvia5R9SyxCOxEYfGMZ/wA/pX0r8KoSumWgIwwQZ9+K9qg9DxsQ9D2Kwg/dgjknr7UXtsBE3AJ7H1r04nl3OQ1nT4ySQoCd65HUdNU7gEHXginJNg5dDCvNM81W6ptPOOprnNS06c/dQsvY4rN3RVzjdc8PSz7QIyFyecVwer+CZWjlUxFizA5x0FTGXK9SpN9DhdZ8NvayGNkPmZ+bFYk2gyD7sbHg5GOgrqi0YdSlLoUsbNhC2OVFUzprnJAyo5waq5VrEJ0qUodqMwPPToKpPo7s6kKSWPeqRD1I18PTsSRG2AeeKgfQ7lmOUZueSBWtyLMli0a6CKPKce+KkttOuIpWDRnj2qkRK5s6crQnBXB966XSoDDIDt3MTkiu6hrJI46i0Z6r4eXeqtnIUDI9K6Xac5U4XIr9Bw6/do/P8av3rLcahwFIA9CKfGGjJ2tn0NegjwKqY5ZDsbPB3DJp5bKAliTnHBrVGHQYR5co2gjBHOetNd2Zsg4GelaGCv0HKSSSQB6GnAERjox65x+lSynpuOVzLL5hOAR0HSmRKvzE8elWhp6DQ205AIJOMjvSqBuOeTVESJDmFQMnjkGo8EYZsknuDyKWjCMb6itI4RVO5z6mnFmJUYwBzyOtFjVMnDFQCU+Q/oaQMA2eRkY+tJjeo1YgqDnqfWnyR8KrMQqnP1qVuTYQOHjwRh85OTTkxMOeCegz0rdM52lcacw+Wyhhjg571P5YWMO+EXdtz9azkaxQxkABxjjgYHWmxjeynGEHCmgHfYlc4Qlug7etRxBpsEkoOowKpGbTGBcE7sKM/eHegZaJjj5gflqbkxuO4PQZLDgZ796kRH2jgD/ZJoZqrsRGYAk4x6dak27BuOMOMD0qSGrjCiqgPQ46VHHGI9rKBletO4krE4Yqw9x0xRRa5poZyxb42DHBpuRF8uMnPWqv0BIci8vkjHemFwpbPzDtilqDWuo2IbkKr8pPOKkjDljk/dzmmU9gkUEnaDkkY45NPjIUA8Enpz0FS2JbkDZcvzkHnk0kbBBg9PSmtTTUYqnzmOWweMdqkaYh+V47ChghDKdoJ79ajIw2eoHQUkVvoRSZ3HGD3x6VLGzRsScYFDM5RFEuxwRwcEfUUxxtYAcd6glC+aAD1bHU0xp9qH5du7o57VaHYWORtwXHBFDsWIQ/ezxgU+pcAdgXGT81Cg7TkEfWhg7DXd41B3dSB07Uof5xt4JNQwSAviUtkbQQVX0NM3h1kkztCc49azZvF2KbyfuS+evaswq3mbxwc1z1HY7KT1M/WF8u3DKdzEkYryjxPKwZ0PJJ/Kvm8ydoH1eVLmmcJcDfIxOCRx+FVZjlcA49K+Je59vsQNJtY569PrSwEs/ZT6VLAWQbDwMZqpKpO7HJHamAQDgngGpnAAznOaAKzvz7VbtHAGM5pMCw2T19aYULHnOR04qQE2Sq5Yr1rQgs5nJwg5qW0Vy3NC08OXV0chCTnoB1rv8Awj4DnkO8wkcjINQ5WBpLVnsXhnwstsozCN38OTXbQ6AkKb1GGPQY6Vk5czCMoz2LdlpBkmRSAoJ+YkV1Wi6WIiTt2lDjn1qkhXdzs9KtjvVRjtnBrf8As+IicZHTHWpnsbRPLfjhpCS6JMM7sKCPY18y2uYdSZi2Oea8+a3PWwukTvtIuiqAZzn09K7Wxvt/lg554AryJ6M9hO5uRzlucbfTFXYbgBo1HLHrn+dYN3Zoi1jLYU8hsn0amnaABnOSeorOSLRCtv1xgDPah1HHGR0qEi7jMFVGBjFPEQw3du1NjWhOFCYP+zUiWyNIN2c4yKzauaehNBGcYznJwfara7kYAZbj0p2sgRP5O5VwTnqcirUUGGKgA8cGnFCkWBGuBu5I7UjRbuPfiraTMSIRhXUrgKOMU8KCMZxUJBcjdXDAZ4ocjkZwccmqsBXHDYLDbjio3ITBxyeKWxnIytSl8r7xC8/nXD+JpGMbjOeCQoraGpk1dHjmt3I/tVcKJCRyM9Dnivq74XQE6faKQSxVRwO+K9fD6Hk4qKSPZdNgHlAHG4DBxTrmAGNgVz6V60djxrnO6pZK3BHzdcVzt7pgncZXG7pxTY1rsZk2jALxxnqcVRbQYkj6ZxWeo72Me+0CORv9WCig7uKwrzwxEm7cgbI9O1RJNnTCN1c898RfDlZZTIq7gD97uawf+EBKMY41ySQTxzVxXKtTOMeZtlu1+F4vNwaIEMSMgcir1p+zuLuFmRCMdeOv1pczbKly2uX/APhm2R2yqYUD5gFzge9WNO/ZaJVhLEmCcBgg71Scjj5jodO/ZXjQlioBxj7orYX9kq3uYgiwoz8feG2rUZEe0a0Gt+yLHaxupjV3APyhRXLeIP2SbhCRBCsRwCcLn8KUOdO47qxw+r/s83OktGr2csinhmRcbfrWJdfDabS1kUW7ghcbdpPevXw01KSuzOVpJm9p+iTWVtkp5bnhdw71rLblUGVOAvOfXvX6JhZfu0fnuYRtVdhFHQAjb/XtThiNuAGB9a9Nao+dqIHK5IydxPAHSlVcorHk+grRHMyUAR9R+PpUZCgKEA2ry1UZ9RSMnchyhPQUJFtjLA429AelO4OICQqBgfLjnntSx7QTnqaaVwaHDDBj0yOopqyKpXGQfWqsZtBvU7TjLbhinuTsLZyxOaaRcUrDCx2b8EnqRTgwO0M2Ceg9KpoWxIueQz5I6Z705xgAhdx6YB4FSzXoIR8y4PApQCv32BZeWHt2pIxbaEBdzjHLdKVVYeWMck81dyLtjmcOSc9ODRgvERjjsD0oQJDVQ7yC2Bjp603aytlunQLVPQeooVyuzICkEc1Mx8lFVegHWs7jtoQ4Qhc5BJ/OpC6BtgyMjPFGphazG4JYLyOMimKJAR3JPPtQy1csONpU4yB6U2aQsxx93OVFJFPUcVYoBnJFJwhGPvD1HFA2rajhlwQOW9M9qKYJ3M7zT5mM5J4+lMiDbirdAetGxaj1FeYI68ZwRmhyquoYcgnNGpLV2DEhvkA56Zp2Sz7idpzzRcbfQRm/eDB4z1pgkC7wzEehbvU2uOJHtDttfIXIyfWnKocnbng8Zp7GjEyAGyOe/PWnsiNGVUhW6gf3RRqSnrYjLrIQpwfamAlXbGCAMEZo9TS3VDVL78kAt7CnSMGBQnGR0x1pNGbfQYjABR/EfepDIrMN3HNRYBNwEjKX3AjI9qXeCoyPcmrKViKNt2euByKGlYS5xwaaAUz5kyVBzSSu0cJOCx9BQyWIh8zBdcr1255FNcfPkL8ueh7UtCkORQpJKAAnhhTblHdNseOvJPSoZqipdbo5QNoweCT0qiqsPMRh8wPeuWSR10zJ8QKV0kMAQyk5J7V414suULnDHj+EetfKZq7Kx9hk8bu5x8rbmwagkfbwRXyLPsyqZFkLAg/L0qaDHBU89SakBJHZz04HFRMuc46+lK4E0ULEDdxUhspGwAhx1ouBPbeF7q9YhI3OemAa6vRvhVqNwAxgfGMk7aTmrFKxuw/CW4UguGG4+lWU+FdwGUhQBjknoK53UIbV7InT4cokDPLtIz930qax8JRNNEirtLHjiknzFJvqeleHvh8i28bPGFYHOCvWvQdM8MxxZULgEcj3rncHzXNmlJHUaZo0MHzrGoI7nrWhcaarOpQc4rewoxsi9bWAj/eHjGM1rW1t8yqqn5qpGet7nQ6dBtxn5a3o4MKORyOp71ErlKWpwfxVshPo1yrDIKHGPpXx9MUiu5EK7FBwmR1rhn1PVoN8uh1/hq7DxEM25h+ntXZ2N0pK7cknvjpXk1LXPWg3ynS2sqOGQtuPqavCURgOCCfSuV9zeLbLS3BK53cmnyvhk3jBI4rK9zRsC7hueB796e7FlBXqvJFOwIciFUDMM57elPUq6noo9MUrrYu9mKyKCeuPX0qbZhgw5x+tKxTldFlGUDcAKtw7CM5wPQ1TBNlhQuzPpUiMDtINEUMmbG5STTdwC/KBnNVJENCbzn09cU3ZtJ/i9KyV7kqwxzsIJFQ7RIcg7eKu5VxeDjI5FVrhhkqc/SpZnJ3Of1aZXiZWJYE8j0rz3xVckRuN53HgY/rWtJamJ5jNGJtTtlkT/lquWT619lfDSz8iyjULlQARu617OHSuebjND1ezjAgXHBPpUstv8o9TXrI8N7mVeWWN3rjjisOewyeRk0NO4yqbJXBXaM571XudKJ3DkkdBSZGtyg2hySIWx8p61m3Xh7ztpdSMdqm9jZbFe68NxzwOM7mUHtXJXXhbyrgyeWSPYVMncSfJobWk+H923MfHUDFdxp+hRrGSwIJx+dWo+7cmTR0dhpw29MZ6+9bljYRqu1lGPcVtBEKxpw2MZU4A54qzFEm7kdKtaOwNLdFpVXjaMH1FTrDDcHMq7iRVpIzsR3XhDTNTTabUBiOTxXMa38CNN1DMkUELMwPzKMmrUbO8TCSdziNY+AYiR1jhAdegK1594g+E0torqYjx0AU5r6PA4900oyPn8XhVUbb3OB1fwPcWobETFc9hyK5+fRpIuoba3U+lfZUa6q7Hx2IoOl8RX+zCJFTBHykoMenaoRG/mZyVx2ruR5kkugp3ANzwO1CxsrDDdulUY2JgF8kED8P61GWY8dj19xS6hYGVmIXA29qdkgnI3bu3pVoltIciBCoIAGQDUbpul2rjqcVoiLXFQtETuGB/FmnxEqGOeSaeg49hCrkgcKo6470uSH+4AnY0NhawjEsNy424yaehZ3KoMKBzWZTYr4JXDce1NlwpGBgnjPtQYydhwyrlckkDIqUMQ20HAPqKoiPvCOB5gXoR2qPDq7Z4XoBVmvK07j8je3ALKMn2pSoc4xu5zzQxNiTOo2k9+Kf5fAOcis2SNkUMDt4PoO9NaMOXwcKBxTM5WuLHtVeR82MbqFkYRgEnFVYtPoPLkrtOCT93B5pEAHAwAP51LJlYjaQyKAvGCN1ORV+V3bLN1B6UCTZZJydvfGcjrRTLRlqFDq6857UqkANx8p4HNRex0RlfQiaPKjBxnrT4yPmZ8BgOSelCIasRKzYO49D1pS+1dxwckcZqzPqMjYqST0PYU/5HBXGe4PpRY2VhvmKUxtO8EAZ70xJAWITnjGPxqWU3oToFbduOCahYBiQBwxwKm5gtWRbViC44PenKq9cgDP507nUloS7eM9+mKiddoBbBx60tzB7jVU7icYbsaAoZHdCDt4IpiGqQGyBu7Eeg9qRVJhB3EK3Qk8n2oNIjgAIuAVfIOWpAy/MP4Tzk0FNCzY2hlIyPyoi/dqQ2Tnk1LIsDsqq5wAg5/Kmyu6RhnGG68e/SkNIczkADGc+vamXDuqYA5Hc9KTNo7lJ5zwrYz3zVNUZ5XOSFB4NYyO2DOd8VXJhs5Ig5ZjyOa8S164LyyLnG49M18dm7tJH2mTr3TnMEv1wfSiRWMZfGVHFfKM+usUnysmB3q1bq3lj1/pUiLcOnvcAKi7s98Vt6f4FvtSlKw27OR3IIH51MmluUu56h4W/Z91DUYIpGt5TuI56AV6p4Z/ZdEgxLDtK873AOaxcm9hXuei6D8ANN0SPc8YkAbjcOlbP/AAgtrp6lYrdAQeoHWpjC71DQw9a8KI68RqufbpXG33h0oXGOfUDqKqS7GbbTuZDeHWmVgEKY4JNb3hLwKkl0qtG3YAsOpNYuLZqu56FaeF3hJG0KRxg1sWOhxwspbBPrRysSdjSWwVUcgICPu+9Q/ZzvBUYHXitki73LcMAKKDyB1rUs4tpJUZwOBjtTtqI3tNszKoAwpHXNa0UPBXk4HXFTIqO5zvjnTTd6PcFVX5EJOe/TBr4o8T2qx6pKkaHAbAOK8+oepQ1NPQEMSBV+90Oe1dhpzjcMDJxmvFrPU9Sm7Kx0NjMSUKnJ7itVWOCxHyj371zWudMS3FccYAzj2qyreakYHytnqaTSLloSyxlZFB5GOc/0pyxq42+vTnmlpYlMlMnljPzHnGKay4ZcLkA5JqNCkWFKnBU59RT1O3nAyaroaFmEEKQAMmpwpLAdCvPHWhjRaGUjySCAacWHIUHjvTiUPRSXBAJp6opwCeexNNq5DHPiMAj73tUWVDZBIJ45oaJEI3HrTdihuvTmpRLuQTSDJySox2rJu5mZR/DtH51EtybHPapOGiYgHecg89q838W34EUo4Ax19a6KK1sS0cj4Tha/8T2Kkb18wGvuHwJbhbJCoCrjGPWvborlZ42ObvY9Bt4QVXtjtUkoOD3NemtjxpFWeFpFHFZtza8nHBosNPSxSax3EELjPWo2tjtywA/xpcog8oCPkjj9arzWOQMDqKHEaIYtNTfyoI6Gobzw/HNkKBgc4rOyTHqmPtNFWFV+T6mtuztAMYXArovoTJXZtWtlgDI4rThtQoBAz7UJjsWTHgcLURTqevtVruSwZpAwx0zRFevG4OMiqUrCSuXbbWRHgsOO9aMevR444z03GtIzVxuBdj1tJQAZNwAxhuRTbrR9P1SLa0YVs53AVspHLUgn0OP8RfCOzv0d44lkOeqZBrynXvgk0G/y03AZzu5NephcZKjtseVicIqiuzzfXPhpc2CCTy2wDgDbXK3ngy5RyGiJ9wMV9jh8dCcdz5TE4B2vAwrrSpbdz8jEZ9OlUZbd1A+UgDjJr14yU9T5itBwdiXafuABcd+/4VHsZXOQoQ8KwPJ+tMiLuNVthPmZwelI7FuMn/CrRE3YAmeCxLY4OKTcwXJBDjgVdyLskU+YhySW70ArEQh+UDnNPcaVxrHIYkkjIIAFOZS8JOcgUMtpD40WZFZW2kjnIpkjMpwFz24qSeZWHqn7ohcE9xUTM7oMqQOwqkc8pXH4bMb+vB5qYsFTIz+XahGkF1GtKsm0ry46E03EjISzZZj0FVoaSdgDb8bhtYfrSkB3A24pmTdxvk7ZS7dDVlASADnFRIcURurb23/K4OTz1FIGUMM/IGPFNGbST1EcExEDkE8tTwqMhJJGB1oNYpMYmEkU4zzkE0vOemMkmgmURYowqH+8xprFiQMZK8CgXJZEpDZBI5xRUtoWpl7hExOcL9KRZSwyoIAORmho1jKw55TIcnoaTaVAbBK+1IuWquQszmXPAXgBR/OpGx5Q/iwaDJESnapwc4OKecqFU5YY9Ko0EiTHzE8djSmVSTsBB9aTuNtWIkYkH07mlSQA5A3Adh1qWYre4/CSDPTkcH+VIIyib8gHJwCKSZ1X0IxIygDfk9yOlPc/MRwRnNUZ7jHY/ORyMimglHkVRxjk0Ey3JIZBGF3dQPzpm7cDwcZ6DqKDSAAPsZiAV6UhZWifCdMLx6mgtoihIkXcWwBxg1YwuFz0PpSZKQ2OEAg7uATwe9IxCIBkEDt6VmykrMYJVAAANQPM8jsrfKMcUmXuMkhEeCSDu71HtjVN7tg4ODmuebOiEneyOF8ZSbnIDYXaQfevGtaIFw4GSM9vSvjM3d5I+9yZWhdmOIMszAZFP/s+eXcqhtvpjivl9j6g19J8A6jqsygQONx+TIPNel+F/wBnbWNYhj227KpOc46+1Y1KqhuO8Vqz2nwb+yZLNaxvLb+W2QWIPNe6+FPgBpWjRR74kAUfcIya5uWVR3Zl7Tm0R6VZeFdNsNnl2qgAenWp5NOjRPlRUUnooroSZSjYqy6UHjZcDdWReaAWyPlB7HFUkFn0Od1LQvkdXQBjxuxXG3vh0puzyB3ND0HFuT1KUOgGaWNAgYMw4A6V3uj+HoraFTsGQOazg7mjaNCTT1dm2qQo9KaumuCu3BBHpWotB39nud6469sU06S2eBnPak3YZLDpxyQCMDrn1q3aWhSQn19KVwOlsbTYNwP3h3rSSMlQO/pUSKizK8SWhm06ZQuSFwR618afE+yax1ubaPl3/fHHNcNXQ9HCtNnP6LcN5hfJzjp6muv06VgydBxyfSvEranqxaTOj0+dRg4y3atmCUS8EYHXiudNLc6I6lyIrgEDkHgjrVu3BeTf27USSNmkicZlUDG5qfCOWLce9ZognQK69MjtR5Jz3A7irsUtA8rYV28DNWEj3Ng5qWVzaloIx2uM9cfSrKr8mSBn19alF7kioGkyQQB2pyoI3x92rGx6uFwOfrTgQFU9T14pp6kMJXypboewqKV9sYbaMjrgVUmFhu4kBxkZ7VC8vzAjNZIi2pRuZXY5647AVmahckRZ7njmqaE9GcnrMzElySFIOc15v4mvQ4kBO4NnGelb0FqDJvhNZx3Xi6Mlf9WoYfWvtLwnD5dtGvRSAa9en8R4OOfvI7m2UELnpUskXzgdvpXqx2R5ciKSLdwTxUEtuAWJqiUilLbEDIqrNblqAK5tyzYxipVtmOBwcUFXsILQhzngGrEUAXI4/GpaJcriyx5HQVatLcMFJpIRs28agAVcRdpyBgVaRVxxGeenPWpEtw5yMc1okiGyYWG4Hj6mkk0kNuwOD39KbiCGLouF45PrTf7FJkB6++aFELssJo4JGGII962La1KIOcmrJlqWdrxgHJB9vWkmU3GPNjVx0+YVSbRDSkrMxb3wnY3oJMQDGuX1j4R2t0JHWNcH+IYrpp1XB3TOWphlJHneufBHy0lZId/OQMfzrzvWvhJcW0nmPbHdg5C9BXvYfNJRfLI+bxOWxadtzh9T8FXNuTGQEDDv1xWFceH7i3GCp2gfex0HevrcPio1Io+Xq4GULszpIGztcFiBwaYIsRBWOCetd54042YxTnhs7upb0FOZVAXrtY/lQZcopTExU5Cjp6mmSYcfeAxxWiLtYcoYplckL1PrTmxH8qk8+tDFcYrbdyjqR+VLECzE7s445pGO44ZCucE4p0jHaOOAOfenoWojISWjOT8zdQegqym8wgsvPTmjS5cEyJCudv8AnNSeWVIIzn1p3FJCb8gHaSvQUrkkMDgZGOmRj+lCME2B27M5O1B370SuQpKkLkcU2aJgruUySucc5pm95T90NzgcUkNoQsYlIxk4/WrEhARAFwWHNNgnYYZcKqgDjjpTypQ7QRz82PU0CvcaN8rISNuR0oUHBbAAB7mgHoNlmIQFcHPainYyZQChlKEZHahoRsVf79QzrUSPDQuQACOKIkeRgoJAJyaNEU4vYe8ZzwpbmmZJLlsBcce9IjlsRyj5lAA5PrUkiMuDkAcD8adxWGxDCgM2RzyaacInIwDwDSBiRZIKk4x0A6kU8OoIBGPWpZGtyNlYzALgL1GRQ4BjIYYweSBQa9BqlNpAGB602RwzYAz2zVAkhvmlY1A5YcYp6sWJGD70rg0hpQTgfwlTxg04Bd4XhT0+tK9y4oZIxXEQP3ecAc0qBiRt7daotpoagyj/ADE5PHtUkjMhG3lgR+JpMlEBykvlsdrselWGhQfvGP3QRz0qLldSugAUqgDnI2hvWonCySHjIP6GpZSRJclQ+0twB3HFVJEDQEL35yelYy01No3ukcJ4jtJZI5QsZI5DHFcJa+BNQ1q88uOBpAR97B/wr4TNJe+fouVNU4a9T0jwT+y9rXiAo7Q+SmR8jZr3/wAEfsYtmJ7yMSKCCVIIxXzM7zWh781/Kz2zw1+zZomip+8tkyPukAEj2ru9P8FaTpiARWYZxxuI6VHstbsUUmXH0xSVCKFx6DFRyaZtJbPNbbbGlyJrYKxIPNRtGoB4AODzUtEsjNuAOmCfSopbQsMYzSEZV5pauMbAx9COR71zOpaOG3KORVJrZlpIqaZ4eCTg7cqvPSuoSxVGyFANZyUU9BtqI5rVWxkYxTlsg0fIHqKoj0D7IoA45J5oNqiNwvHSpZaIJLbaFIGB71NZ2wY5x0FFhmvbxhIj2Bq6qAAEAE1LQJkN5biaIq4DDPOegGRXyZ8bdGjXU7hip/dknb0DVy1rWPQwivPU8usFWI5429SQK6fTHjRGyrMcZrw6iPW2Z01g21efuEZxWnBdh1B24ycVxs6qRoRyqcKB0NaVtIFAJGOOPSpbOlrQmRcKSe5zk9qlhPz4PIPY1F9TNIsqwZh19cVMuAcnp1rTUuwqgHIHQVZSNXQEDBqWKxLGhZcZwKsIhCevPBpIZPFEZBjPPtUcse3g4Y5xTY0NAHIHB6c09Y8qc87e1CBoSQ5bHbHFMYr8oOSfeqbuCRE7bctyQDjIqPgRtzyamwrGZdTcE7toIPasO+m3NuIxwB165qlsZyOQ1y9k3S8hvQAdBXnfiB2cDOcdz79q3pbkydkdh8C7BptakmAx0G09q+x/Dlu0dvEjYPHFe1RjfU8LGSvJHXwJjaAOQOas+XxyK9JbHmMikHGAKiZCRzTAgeA+2P51UnQAnjb3oAg2gDHpT0Az0x60nclitz0GBUTKSfepAsBFEYOMmrVvgAYwD1NBSRfgkB5H6VbSTgZ+laImRNn5QPSrVuQCMcZ71ojJlpZAoAPfircJGRVjuyVivpUBZcnnqatNIHdkkSrkjNWYnC4Gaq9xWZc3BlANNYoDjFKwthvlrngYFP2YIp2GmPaNJVKuocfTpWbd+GdPvAd8Z3DuAKeqM6kFNWOR1v4T2eoZaKJC56FcZrz3XvgoUVljj27R3HJr0MPipUup49TBRs0zzTXvhFLDuKW3T1Xk+mK4bUvA88BlYROO2woc19ZhcxUrRbPmcVlnLHmicxc6PLB5gdDkdBis7ypEwD6dCK9+E+ZXPmalFweo+SMbASMM3THc1DPagglRjPIxWqlY55XsMXekQTAJNPBzIn93Bxmnc54iucHkYpFCMQwPI6imaND9w2vtOQe1NKGT5s4HeqF0FjTJwcxjPCn+VKfnj+c7QD+lJsUWAUQSBwMg8jHtUq+Wh5bcSQcemalg2mKXCIyjle59KjdcsRk/L09xQnYwb6DWUxAqeSBnBpdwfZwM9MGrvc0joIAI2dSPmHGKWJtqqMYJPNMGkRyIDIQoOT6nNSqofZknjjPpVImw4qFGMjI43etBKbQpblQcYqQs7hEGeUHOOR1FBz83B4Peq3G0wMWFX5Rg9zRQUo6GfDJGTufgjvTJHDng5ycjNZtHU2kNZgx5yc96fHMsknClcd/WkQ5C7yGYfdPpQnQ8ZIGfpQRzO5GQAADnfSSxkwrhsf40XK+IarBwQRnjk04bpUHP3eQG9KBNCMgQ8Hvk+3tTUcyqpB+U9qBb6CnO85PyjpxTJJQDtPJY8UI2sNAzHkjb7+ppxQu4ygHqKTY0hjxIZdxYDb0FKVGzA5J4yKkTSBY/LUMrDJ45oMMbFGVjvGcj1NF2VBIPuIAOX6bj3qKNncbUBxnGfWqTFLQcj759rAKUGDilljJBLcE9xUyZCYrcyI2cYHU+tMlctIp3ZyOQ3Q0IojCbhub1yAtFvFISGCnlueORWUmludFNN7GjbeHru/IKRtgk/NjrXT6L8MrzVdkQj+YDPzDIry8Xio0o6HsYfC1JtO2h2+h/s3vqMoN1Fx22DH9K9X8Jfs2aNo7rLLbgSAjIbOT71+f4ypKvO72PucPTUKdkeq6V4O0vR1HkW65GBjaMYrRaBAoCqFUZ4AxXIondHzIWgQID19qqyQjBA9aHoa3GtboSc9e1Vp7ZdvQZpA2zOntcE1VeMYxtB/GlYLjPJUL3BpGQnPGBUsZDLEHXBGeKyruzGNpQEE5qWgs2FvpoTLcfN2qXyuTlc+xqEh21GC13vkjj6042/wAnQ/lVlDWtmdsbeaiMRUkEY5oAgmiLYAODU1jbYTBxnrxQ9QNZIyo56VNGodhzx6VBSJJYd6EL16ZxXzX8fNKkN2XVADgru/EVzVnZWO3D359DwmGLyZjvIJ46da3rRfOdSeAVHSvEqI9uMG9To7VQ0MZB3ADketX0GRuxjHQelcMjqguUvwyHcoJyD3rRik3IB1z3rLc6b3Rcib5gu45HarkTIQPlwRxSJRZEQTnof51IDgA4HPrVFrUsiNnGQFwB2qRFO0gc80mFkSRNt428ntVpGwMGlcmxKowcDoaY7Kd2AdxHFK5aRETjp933qYuuCmPveo6U0xtELHAHOce9RuV2hiAKq5BXaYE428ZqGaTaRgZB4oYGTdAhyD0BwaxdSDAEKMoOMU4olnIa58sLPj5e5A5rhNZVnhfkHDA1101qYTep65+z/pLeTJcugQPJlT+VfVGjRgKm37o6Zr2qCPnMVK9SyOnh5X9asIpI+vIruRxvYRlGPfvTGUcVaJI5AB9apzxAqSBzSZRQeI7s4OaekZJ5HFQBJ5Iz3I9qjWABz6GmBYSFWBWn/ZSjZU7vanqMesjockHirEd+mACcH3oTE0XEuVardrc4UAgYrZK5i0TtOocfLmrNvKoUVY7FlpgFGe/SqsjbCSG5HagpD4ZwRnJzViOc55PFNMktRy5wf607zRu9ad2S30JRMOc0faBiquNIkjlyeMVYU56gcUXG7DmVWUY4amCPsQp+oqk7EcqkULzw/Y3ysGhCse6jiuQ174YW+oRyGNF3DnkVtCpyu6OedGLVmeW+JfgiVLusL8g++a8v8QfCqe3iOyBlI/2ea+hwmZODUZHgYnARn8Jw+peD7mxcDBcgZweoFYFxZSRMSCffPSvraOIjVWh8Ri8JOjLXYiKqvY5x0zSImfmx059K61c8yyuRYRGXdgE9O+aCmxnxjLDnFalWEMpWZj1YAbQaJJCQSuBuYA8YAosZSbHxEtKFGGPtT329Mc1DQoq4Ar8o5JpZEUlOSvvTB7WGiLDn5skkY96kQ8EMFBHQGpZkk0RFyXUs2COKcZFcum3AXvVouOwqAMzdD7U6K2L7vMAI6jIqmyuVMbIqgKUGFWniPHA6nke9TcnlS2GyRb0zuKuT0HWkwEk+X7uMCnuLW5ImefyyOpzTGUyjH+0Oe9NWNREMgI34C84xRVaFXMkFvMVh8o7j0oVfMlzyG7Adqz6BckUI655/Clgj3P8AJ0757UjN72E8vY2PvL6mlwF8wjv60AVftBBA2g5IJ9qkMhcEqODnp3oaNI6j15PyptUrkUwsBxnrxSQ9LCNICMg4x1NJ5gYgKMHFVYgWIMGALcYyaaQoUmRRnlvypG6ERvMjQOAMc8VL5XGVzvB59MVLNFsRvGFcNjr696RDgnpjHIFUYO4yMkhSWzj2qRCCSygKhxjP86lmlJvqKoIQY/eMxIyelRHbFGxPDE5yTSHUQtuUkjLnHXP196luYi6r8447elQ9zGNiBslwQx+XjJ6GpoNOa5ZSFYkDHTjmqbsrlxjzOyNvTvCNzfFDGhYNwCo7V6X4X+ClxeJHugY9ASehrwMbjVTVr6n0eDwMnq0eyeFPgZFaJH54SNVH8Y4r0XT/AAVp2k7QsSSEDqF4r4mvXnVlqfY4XDKmjUS2ijDKkKL9BUoOzsOffNc1j01GwrEnrx9aYy5BHrT1KRGwULjOMVTkznBOR161nIuwzcrZx2prgMM45qAsyndICoycGqOwEnoMevegZG0YYZIwPSomT5etJgQyKFBGarSxiTbnpWbKSJ47cAYPpSeWuc49qllWEaHgnbxmkaIYwRkGpYiIqOT2FQXG1cnGSaFca1KPll3z2q/bwAA4OOO9aDsWQcnpgVNGMsMDNJgiyUyODjg59q8Z+OWlGWwZ0BcAZLVx1tEdVB2mfLF5CVuiyjgtzmtzSmAKhhz3rxKh9RBaI3rJj8wVs8dK1402oVPO4jIzXFIctGWIwAwUIQAccip0lMTHn2rJGsHc0rViVAA+bFXIwTg4ody3a5dQkIP4uRxmrKldo+YCp5i4khZQMcgjv2NTRyBgDkACldXLtoO3KG3feB/nUnmiNck5x2ptkdSZZ1KZ6gDk02YgncBgHpUq5aEHyr6g80iPjcC2e4q0wYwSHDZGPemnlGORkUkzNleZt3Qc96ryFyuTwB0FbIgybpiWJ6ZrKvWwW+bGFPShasTaON12Qn92gORz9a4PUwZH2HgMcFf8/Su2mtTmm9T6M+B2nLBoFscHy3+bk55NfQOkR7ET0r2KJ81X+NnRW46EdzirYjxnHWuw52NYZ6nBqNgCcVaJGS8YOODVWX95nHGO9JjRWZcdyPpSKMe9TYbJQd2BjOaVo+uBj3qgCBG3g45rRVNxzQDJltg3UDms+700NIcEgUrXFsVjaXCDdHINvcEU0Xd7ArMIw6L/ALXNNNxBtMmTXJBgujKfQ1MniiKPOTz3GDxVe011FbTQn/4S+1SMF8Y7MTikbxPauRh1BPIAbk1fPFk8rLEXiK2LcMUI6hzV+HWLeQg+YOR3NCku4cjLMOoxEALIpNTC5UsMMCeuKu9yOWzLCXBwc45pTMd3UUFEqzADg8+1SpdYOCevrTQ7FmO57YqVLhS3XmrVhWsTrIOOaCisRWhmxklok3LruFYmqeELPUkcNHtB9Bk1cW0znnC55x4r+D8F2DJHFhuzAYOK8U8UfCKewdpEQspzkt1/+tXu4TGezajI8PG4d1YuyPM9U8MTWcsx8v5U4JrnXSSNiBg8cD0r7mjUhVV0fn9alKnJ8xUbaXIbB5yKkQBt7v8ALzXRc50wkTDbgoYBTzRFACg3Lj0pES1FEjlkVU4Xhue1JMgKggHPUnFNChoNhQRuGA+ZhgtmpCBhVDcjnmnfoRJsarqrOC2XPTFOmAIwpKjH3qGC7DXiR9ighgBk7h37UjBjkfeLd/ei5VrD1bYw6E7cEVIs6mEYIHamUkMZyYjznnFOkDM24kgJ09qlmDvcQEhGYjn+6aXO1AcDpTJ1HJIh7HcORSsphhEknQ8/SndI0iyOT96gOcY6H1oqk0PmMdGId+WPzZwe309qeszSOUCnHqKyaBOw+R0VACNrdMnpili+VC4Hy52gn3pXI6j899wJ6YqN8t8g5LdvSmaSRA0XByARuAzT9rRBRgbTnmgqOiBSqEjtjr/SmMMYxgbuRQK6HRABAzHrxx60oQbmyN3FGoJajGbZhlOM/LTPMLEq5GKDRuwgjZUKJhh71MoIOC3IHSpYIJBwDkH2qL+PB4THNNCkhAu/IAKkenenMCduFGPQVJKfKKhcbQuAD19qZcRBmOW38VSNd0NjDNGdq9fSrdrp5kfYFbcvPHNROSRUKd3Y6nw/8O77V33JA6AkLhwRu+n517D4R+Bc2U82ME7clcfe+tfO43MFT92O59Hl+CfOptHr/h74P2GmlJZEj81QAARk/gK7my0y201h5MQXbwCa+Nq1ZVHdn3NOPkW5GMhbJzUUmM5Nc52JEbKQSR09aYGA6j2NK47Dt/HAGB0zUMr7fm6A+lKT0EV2m3Egc1BKMjrgg1hc0WxXWXczDPQ+tBfGe9CYxk+HU4ODWc+0H8fWmQxGkVQeKrtMOc9O1S3YIpso3Fx5YODk/Wo7SRppAAPeoTRrY0duAcDn2ojXPAGDUDsOKY/wqKRSRjOe9ArFWRSATVVovMOMYoBIkW22DNWo1UKABgjniqB7iYBfIyanUKGGKGUieMc4HHqa4v4naY13ok5VMqM5PbGK56iTRrBtSVj478Q2SWl8ybTsZ8/Sk0k/v1GTmRsEmvEq6M+qpS01OlgQosq53AHgqOK24IQ8SOc/PwM9z6V580OW5bIBVQwO48Zz1pioIgeSB6VijSLsaVmQzDPIrUUqxAIJOabNHoWkXcGPQHuasRptwGYYrGT1KgyXaSeQDjtQFByB8uetNG46NgjbWGc8Iad5mA2BmhXFbUkC7gSOAeoqZWwrc8L0pq42Qu+YyBw1Rb/LyQMk8cnj61aIYpkYqOCaaGXBByCaT0JIiRGVYkHac49aqSykcbcqSTgdqpXM5IzblRIz9vesfVUJjKg4PrVpakeRxOqc5DA5HOa468hEs0jMxweB9TwP1rvhoznlFq59V/CbTvsmjWyKDsCAV7PYRlFGRmvXoo+arP3jdtVBCjoQelWWYBuOK6znuDYPUD2phUA9gT3qkIgmQj061C3OeKGNFaROcjrTCMZx1oGWI4hu5+tWvs/mLgCixD3IzF5QParNqQWwTkUF7ourHkAqMgGkmiOOnWtEZspSQsjEClRQQQVPvTsFiOaCPGdgIxx7VTfTkKtgDJqJRTGlYoPpYJwy5FWbPRYXbDgH0qFHUpm5BoEJABXHHepx4eg2jaAOeoq/ZpkJtFObw6LdyY5GA68HiqM8d5bElJiMHuKTjy6o0Ur7kg1+6t+XjLke9aFt4ohmYBxtbuCMURqPqDSexpxapFPgo4x9anE+WBDDNb3uZ2aLCXBPfA9qeLgA8/nQK9y5DdbgOOlWUmLjJ5rRS7kNMsiQZPI6U9WBI4yOtaJkWFeNWHIBB5wR1rD1jwtbalvHlom7qO1WnZ3InHmVjyDxv8KVKO0EIY57nivB/F3w1ubRpJChQ4JwOlfTZfjo01yyPmcZgvaXPPNR0GSwV94O84OM1lyLIuF6c5OR0r7GnVVVXPg61F0JNMFXekhV8KOCRxmmrMqdM4GK2WpzN2HB2YtwcDsKQgD5dxz79qtoV9B44GOD3zTGySXAyGHJ9KjqYtvoIVJALqC5/i9KJi6GPJDBvU1Y7sP9WVIAOG49qcJN7AHuSTj+tBomAHzBzyx6+lKYiAS3IzkUXLVxVAMpJ49jUifMThgPTNSzKQjOGzk8nqaayMFG08n1pkuLeweX+7ZweCccevpTnLEKp5yDkU9CFdDFDbhsGFUYoqrjsZrNgDaef5UiZEgC9WHNRYrqEhGwkhTj3pODhPxx6VmUtx3lAyDAJNDEhyQOemDT3NLjAozsZg5HRvWmhFKg/wARPftTKQ/yySHAyARnNNKFWBLAjqBQZ6Dh8hJ4x1PtRBkKGY+520DiHl+bISHXb15poByQMHPHI4obHLyGkqjs3QinElZOflBGM5qLXHEZLKw4HX6dqYFeZXBIX3qyrXGLJJHEqhwGRsZI5IqyhV0ACkNnmlYLCiMg4x37VZt9MluWCpGzOTgAVnKSgrs6qcHLRHZeGvhdqV/dALFm3xwhXnPfn8q918CfAsqqS3Nvhsgldo6V8tj8wWsIH0+CwWt5HsekfDzTtLCMIg3+yB0rpI7eOD5YoxEu3GBxmvj6kpTd2fW0qEaeqGuQijt7VGcEe3pUXOpERbA44GcUb1zg88UPY1QbgM49KqtIQ/bBrNNFpDDMFJ56elVLu8EoHbHFKTEyqbkYI6VE14uPvEn1rFsa1Kct0qscMM+9RSX8YGWcDFTexaRA+qxnAXLE96rG7leQ7VOO9Q5voNxW44LNIM9Aaia2bnccjrVa9SCMwxkAnBq7ZRLH0GN1MaJ2XBORx3PpQsYByBgevrUS3NBpJXPvUbAnjmqRLGGIOMZ704QA845psaEMHSmKmS2MfjSRLWogiOeKkRSGz3FDKRZijIPOc1k+J7Tz9OnDAH5Tgdj61zz2NI3uj458f6bJZ6tcZQuFcgv6elcvZK8csXRgfvGvIqJbn0tFto7LSU8qNmxnvwOproIEUquQQQPyNebLc2ZcEIZSWz7EetQTQBcBudwIHtWL3LRJDmJhnOOma07WRQ44Jx3quh0pXRooN+zbjBqykbHGCGNY2TZSsmLGzrIR145FShd4yAQKdrM0uTeSCUOTuHIpdpLAHr0ptE3Jnj2IPl+tV8l2I5ApJDQsuFbaOtV5MEHGQc1ZDAk7ARnFNdi3TPSmIjcnbgnn3qvccR5PIprcmVihcbWDKeAawr8FQykZOeK1S1uYN2ZyGtQqCCep7VlaRpSalqUMOwHc4YqOuAc5/SuuDuRLWLZ9W+A7TybGJAvBAJr0yxHyrt6AV7cNkfLVfiNe2GcH8quBeRnBFbo55DXjJzgVG6kEDnPvVAROpOQagdQF7detAERQMfWm+SMnA4HtQUWI0Bwf0q4gPB6DFUSyGePec9qbGmTxxipe40als4aPHfNTMTt4HNakW1I/KBByOarSW7Ac9DQU9CCWIbQMfjUCoVbC0CQ2WHc2altx5T+3amU0bdqwOCep4wasNJs6GqMyCdt4z6CsW7w2cg9aiWw0Z0gUZyKqtCrE5GR6VzO5qvIaqTQnMTFQegBFWINQ1C2bIct7EUlJpl36MvQeJLhQqvCQe5zVyHxJCzsHJAHtXSp9zNxXQ0rbX7eRsiUN7ZrRh1eN24YAH3raPLLYhqxei1NCMbgRVqG9VyADmtNiHG5ZSdc9c+1P3jOQQfrVIizGTQJPGysinPqK47xP8PbfVIJCI0bPXitIy5ZXRlUjeLueKeMPg75e94Y+ME47V4x4k8BT2ZZhGUK9VI4Ir63L8an7sj4/H4OM02jj7rSjp5+aNlxxjHAqlPb5B2gru619ZTlzanxlSl7PQgUvGzFsFeMcUrYkHHDZ6Vsctu4kuI4yFO3PUetKmdwHVT05oMnoybgseMMOKjlUfL/e9B1qWOxCGIVMR5VflZvU01EZeXbkfyphZrUsxYzkHO4dKZJKu/rgimUm9hynB2EEgjrTnIjUFeg4IP8AOl1HYiUHC/MNw61Mz7FOMZPTpTEroVmBBTbuZhnCnoaWMdM7i5GDS21JSTFAVWwAC3ZfWipLsZCk9gpPuKayPHGAG3Kpzu+taEJaiFSA3OB70kbbGOCGz3HaoepT3JlceUxLEHofeojiKIONx55pFNisFT5j8vpQpQNIpHI+ZgOuKLMqLQ5dzsAOg5qIgs/PAAyRS6jlYTzQP4sjoKckaucxjBbljVa2MrifOMYHHrToUCYQfMep9qls1tca23B+UHPQ1JKyeXn+IjoKhlxsVQsjzZbkAfLnrUoByVPHoau4K1xoiy4TaTnnNWIoNzERqSV7e9TKSSuzVRvsdb4Z8A6jrswSK3bbnOW4r3bwL8AZHKvcoWYsCMngV8vj8eovkifU4PAScVUPdPD/AMPdO0GIKI1aRcYIOa6ZIkjQIoCoOg9K+PqSlN3Z9bQoqlFIVuvWoZH29T14rLc7kivIwHU4qBXJPzEAeuai9hpCPLGGAIBPUYqi94EJycY7ZqTRIrtqiJkbs55qnLqig/L82fWs3JI1SZWlv2LfKhJPWoWlnfPy4Hbis3K+wrJbkTxXDKfm4qq0cgHLHHSo1KTXQgkgZMZJx3qIwgsTg7fekyiTyQoDDFWLdATgjk+1JbkMsu2BnpxWfNKOc/WtSUUGlG7OflJ5rftYQsKZznHepZQ4pj608pwKh7oCAx5JHemeXj61aJYqqBk4Jx6Uig5z602NDWByRnFNUBRwaksAoBJ6U9UwQTwKAJlYZ9ai1CAXFtIgO3g9qzkrmkXY+WPizofk6pMx6Menqa8wgh8m4cY56YPQV5Fe2x9Hh17lzrNHYFE5O4nIroYMAEjoAK8ue5vbUvQLuBHYetF4ivjpgcVky0QbVjBUZbAqe3fKbckDqai50xNaBweASfTirkbZGCenrR1KWhKhVmG7jNTxL8uBwB60dSmyRECjOeAcmrCoq4Yj6e9VYlag7eYp9fSoBywUrgUWsWlYSaEE8E+nPaqcimJuvA6mmyXYagEcgHUEZFP8pm71KIsRzRHjpVO5UrgcZPFO2oNIoXXz84+b1BrFvFZnddvPY10I5ZnLaoodsdc9/StL4a6QLq/+1Y3YyuMfd5rqpN3MKjSgz6R8H232e1AIJ47+ld1ZHYB6Yr2oao+ZnqzZtVGzNXAPlrdEMT73aomXJ6VRJHImAfbmodmecZzQFhu3DnjpTlj6n15p7j2FHHTpUqMApzTEOIyvTOO1RlCrYGc0mNFy0OxwK0Fi3seKuOugMVk2jpUEgA61bMynNBliRVdo++dtSWkRkgN70tvzJk9KY2a1qanxk5NNmZBKQpI9azLkkZGDn61mw6mZcNk8Lg02KIuc4yB2rJo3Whfjsz0I5P6VcWyQ/McHPc1Sj1JcrEq6dGeqg++Kk/sqFv4RWnKjN7le58PwyrgN5ee4NZM+l3EDEJM+O2T1qGrbFxa6kSS6lE+yKf8A4DJ0q/a6lq8BO8A/7p4qlOSLk0bNnrV6zKJISq461p2+uANtcFT71rCo0tTKST1Rrw3gkUHPX3q1G4Yit4tMxcb7kN5p1vfQujopZ+dzCvPPFHwwttT85gFOOeK6IzdN8yOapSjNNHinjX4XSQK7xJnAwFx1rxfW/DsmmmQHJbOCK+vyzG875ZbnxmYYBQXMcw6BlZcMCOOtQxoIUJPOOa+sTPkakbMYqliBtB3ep/lTyMNk8j09KZzy1FWZoyCV7cE055gZDJuzgYAxSsTFj1+4W9vyNRZ3fPwWIpbMpyuhscpWdRjDdBUgAJf5cc9aoSARvEGGcqDkYpysGVPXbSsU2Rt13kgAgfhzU0cPmKysc/McHNMErgITE4YDOOKfvddwBwSDjHWloYyTTK4LsOF5HUmimSykSoJA4JHA96ao80HjHpQbWtqJMhOA3Y4pp2hyCMAHFSx9R77TE23hfWgyqUA7BaVgaG8zHIyQBxSPhB6E9c0FpaXHRtggDOP4qicHeCDmhECEfdGAB1PtUyuqoxAwMj5vWmwsMWQb8E5BphATLLn7pBxWZqthxO2HHbHWiE7jhQScd6GSINyRk/dcdOOo709YSzEhucdD2pXSHHc1tG0K51W4VYYhKpxjH9a9p8A/BK4v3jeSNUJYHBXIrxcfjFRi0nufR4LCqu02j6R8L/DS10IKZYk3YGQK7WG3jgGI4wi9gK+CqSc5cx97TpqnFJAQOwphOO+TWT1OhELSAbuPwqpPKoTk1FzaKKU12FHBzntVGTUUQctz0xWUmVYqy37k5XOetZk8k0ozvK5PX0rJtlLQiWHLZYlj2Y1dt4VB7GoRd2WdiAD5QTQF54GOaslkU+FUnp7VRkILN6GkxoqOc1BubnJ4qStAGScjJq3b/MOABSJY64chWrJuDxyT1xTbDUWwtBNcrwGHoK6ERqEA7ikirDAu44PQVLs4AxV2ERspzxwfpUflc9c0yWGzGRjrTNgXHFA9hm3dzTQg5yOnNAxAvOalwaTBD0QZzjNDjKnA9qh6mh4L8bdJaF1n27jj8q8IeHyrlwrZHpXi142dz6DBT5oWNbTZMAAY3bcV09kWHBGdoHfpXmVFrc9JpGvAuMkE9OuKWVSyqFU56k45rPzFYj25JXHzUkY8qQZFZtmsS/EQGQg5PUj0rRgIRO7E89KlJFlpUG4NkAY6U+IbsZB+tO2oFpUIxtHXrUhTCcj6VrFMaGt8hORz3qu2M7gpxTkVewGNZHUtkEVFLHlh0HoazkiHK4iYZVyoYnrSsuXBwRWaViUyGRRlyep9O1Z02V/2u2a1QmULhmaNgoAPSsXUPkRzuCsgzmtUYTRzd7F58qhSNrdTXpXwu0F7e1lZwq7iT8o+9XfR1Z5+JbUD2bQIljjCjA4xiurs1wO45HWvYieC9tTatgCvAz7Vb4wPl5roIGspHU/hTGHAIFNEsikXnpTNpPA4zQxpjjFgYxjtR5XGOTihAxjrtYEcVFkjr0JoYLYmSQBsHrT2cjkCnug6jonKsD6VsW7CRB+daIJEki/LwPrVaVDjpximyEipKu0ZznHaqcuG55qSiELnOPWrMKgEfLQSzQUYTAO2pAp5ySPehjGSgke9ZlyvDFumahlIpeWvPXmpLaHB55HtSQpGnbopGfTirKgAZIzirJYqZLZA61YAyRj0xVIQSqCOB09R3qpKm/K4wT1IoZSZnTweXkLkkHvTra4YHHtzQtHcaZt2dwrHBUEDpxWqttbzou6Fd3Xd3rTRksDZsgDRcgdjUttM6sVYYx601eL0FYtebuWo5Yyy8datyuLQ5vXtLj1JGV1Cyk/ex1FeDfET4eqrTTRx7mYknArrwlb2dVHnY2j7SmzwLxBoj6dIwVSAeuemfSsOVl2kMNpJxn0r9Nw9X2tNM/L8WvZVLEEsxbYgG3acbvWppIgGx95SQDjvXWcN7ohdAT8qltvRTQ6wsmfvIQQCPWkYtWAdBGOp9aZJuVh3x3p2M73ZNGFYkgYbqTSvIqswxxwcmlrexqnZEYnXzH+YsCeh7CpfkfI4IPQ1VmgbuRmPyiSSSpGMHpRHhYnOWYgjAzxQxrYcLr5NrEgn8fwpcrKSVPuQanYh2HxABhglQR2ooMnYx9pIwOB/f9KcuGiyMAnrVts6UlYHB2lUOMc5IpPMxmMYJHXFQEdxpY7WBGCOeajbcwYdQepqti7D4sRcA5XvSFtx5+6T1NSV0FkGZNqtkDuKBG2fLZucnFK5i9yOIHZ84wd2KeAVVgy7l+vWjoLQancKM/7vX8fapFXaSD95uelRc0QxXGAcexpYQ27HG4jPFJtIq1yRrV5HDbs5BwDXUeEvA15r92kaxOEwMsoyfwrGrWjSg2zooYeVaaUT6h+GfwVi0+KN50BGBwV4Fe3abo1ppUSxxRLuwBuPWvzvFVnXnc/RMDg1RgjQGT3pN3XpXnHtpXIXlCLzj2qjLeY4HBHpUyK5bGdPe5brz0rNmvJZhhAePWsGawsirIJnbsM1LDZI3MqLJjnBqGmXzdELcsiMQq7R6Csl3AzknNSxbCRuW6fhmrUTYKg9e9SCLQU5oxjOKooq3OSMntWfICGoYEMgDADHvmopOoAOKkBEz5gGeParsIxggUDtoR3JxnI61muCzBcZ9DQJI1tItArEtnOM1oOvHSnuJMVBntT9mcE8CmMhZfmyKVlxjjrTAQ4BwahZCGOf1oExDGAvPBpm3kHGf60CQhQZPY04Ljr3pMoeMqcUYLdjx39KhgeVfGSyMunAeWSRzwOor5nvYWiuXJAJB6j1rx8Vq9D3cv2Zc02UtMq9MjkAcmuns52dQGHOK8ubPYSNm3lDLirKZK8HpyRWHMh2GSL5jMVGDziq7CRXxzxycCspFx8y7bSEOAwIyOK07c5jDLyemDVIp+RZDFSuRgd81Zg5IzgrjirQ+hchcCIRFQWBJDe1Hl7kzuPXPFbRIvYYxG05ODVZ0zgg49qbHzXHiPIXABPrSSRB8lTyvUVm43C5Aw2/gDTZD0GeQOMVFgZXkUKFP8RHIrPkA7np1AoW5JQnLMWx93FY+pQ5tyM5z69q2UbsVupk2mn/AGy9WFByTzgda968GaQtrp6KgCbQFbPvXp4eF9TycdJ2SOx0yARyZAyBxmuls+QOx6V6sTw2zWtgR7kd6uqCPx5rVEAw9ajIzwOlVYVyNlDDAGKCvApAhygkYHB9aa6EEdjTQmIVz34qu64kwOKbGiRIwOpBqwsWBjHWmTcrOTFOoxV+znbKqPpVIroah9qglXC5Hr0qyEUrgnHPP9Kqv6flQUQkkkgdM1YgGWGKBWL23AyOtOHysQTu4qGMjZsZB/Cs+c9eOahodyi5w3fHfNSxyBSDnA7UkJ6l23lB/wCBVcRgRx1rREE0SDHX681KuB6Y7VZXQe4G04OKryZI6YxUskpTqsmeAfrVRguCMUii5YMdy459810FpL8oHWrQmaUMgH8qsNGjg54PatWIqlQGGTinA5NNbEPVmdfx9W6Yrmdc06O/tJCQvAx1rJNxaaKlFONj5x+JfhkW0zZXhjkHGPrXiup2y2lw0bKeMnn0/wA4r9CyqpzQsz84zqgoT5ijLGD8w4J5xmoCQG4O0/1r6dHyafYkZjuBHDN+poVHL89CemO9NhIeQ2cdGHfHSowf3LE4ZwevrSZlGN2TcPsP3eMYqOTDIGbjkYqTWSYbMgsWwWaneUPlGSpBzVISWgBsykHJxzT5NwAKnA+lNlRRGVDQrk987akXaeVAyfSoM5pAX52AfNRU2IMuNwx5OB7UgYIxK5KCtNTWw/zRtwMn603dtQ/ITu45HSkhpgHKuvIyVPSkUBmJORxn6mmzVMYv7sCT14204EbGyoOR37UmNjXBjG7B470qyB4uE59qRDQyVWfBzjacmkZmZwOCuOBSZnYkgG0Z43EdKeAyjDd+5rJsq1gAHlsNtMX5QoCk54+lHS5rFN2sej+Avhrc+I7uFmjbaRu4HUV9afDz4WWmhWSM8SRkKMAdzXx2aYpylyI+0yjDaXZ6PFCsESoowB2qxwFr5mR9io8qIy4XkHBqlc3yxkis5NGkVcpmVpz94qPc0hgV8ndk1izUikhjXOAM1UmUA8DgUiWViAzdeaeCcfNUsaK82CrZ6VkzLk8fLUMuw1SPTjpmrSduelQLYuIxwB1NPwMdMVQyrcjrgVlTghqGMi3YzkVDIvU5NSNCxqflK9T6elXIWOeuMc0DZFd/vec1UiGGAJ79aARuabETAGOAMkZqZ8k5zmqMupKo2qOOvalIzkZ7dKTLIduOMUmzkA9e1MVwkQnrzio+hJJz7VYbiEbk6YpnlnGKlkiMuRxS7AQufzpMaFIIbgcU4AAHjmoZRz/i3RP7TspOMttIBbtXzl4v8GtBdyL5PlgHJ9M15GKoyb5kevgZO9jmo7YxhlTA3cYx3rQhhZccc9DkV5M4tbn0EItbmrE4IPIU9AM1bRuAQeFGK5epra5IZQNnG7FKGV2Yg8n/ADinIXLYdCUOGIbJIHA6Vp2m5MDopPYc1EUgL5RBgNjB71MI8R5Xt0xW40SQO2cnO0dKsKOCOM1SYSRUuMIcZ+bNKg3IcncaOpDuRM2091PegvtORwKYIhZwWYdVINVjMyZPHoOKllWuQy3DOQOBVWbowB5PrSjuJooOeGwSQBxWHqEhVyc8993Q1vEl6I1/AGlvPqq3JXIQfMFPAr3bQ7UJHk8e9evh1pc8HFzbdjZgTy5GwOvetezB+Uk16R5MjctUx04H0q4Pugjt7VojMVskkkZyaYybj1xTYrEcig4xkH3o2AYyakpBjGeaHBBz1FA7DMjHTmoJemepoAjSQhv61Z5IB3GmhWAwlCD2p0eRIpU7cHJ96021A14pRKOPypzjcMY+lUiEUJl3Ko9P1qi5x6cUMtEQwTycCrNtjecc0rgzRQDaO/8AjTXyOAB75oZCI2UAdvxrNuOCfrSZbKMxBpgmwwqSSaKTkc471p2jgjJ69uapDLyNkk9xVlFGBkZqyWKevpUE7bAe/tSYIpSKVAOOtUpOCQeuakosWjFq2bWTC4xz61pEhq5r2jHAOeRVmSYfezirbDYqG4BfPUetSq6detFyWupDeKHTAOeK565yHKMBgnvWcnrctbHnHxE0FLq0d1QM68ivmbxdpckF2cqduGzxX1WS1fesz5DO6fNG5x5hdWcnbuY+nUUhCk8AAnFferY/OrWY2WQJH8hJYn5qjLDC44B4rRETkiRY2E6vvwSMDPQ0gRXDBjgE4waGyqaRI6ISSihAABkng0jqQmC3zOQFzUXKmtNBjLnJ4OORTvMLBTz/ALNUYxb2EbJJwM7vumnJjf0z/SmakisMMrKCM5BpFVULBRg57etSxcqYzcRgnjHU0UiWjOQ4d4woBxkE9KZv/hU/L0PFUyRxAVyqjdu465pJJljjIIJP8qlDRGgEkylskqMqc05mCKxAwvfmmzRMYpZo1LfePbNPCO7FQRnHGBT6FtjZQQSASM9KSIlWEZGMjk1DIFdRJGVU4U9acNg2gAYUdT+lSwBt+19h2Fhy+Og70QuWwGO3Hdh0qQtqTRWzyP8ALl2HHNesfDf4XXOsSxvJDmM45x1rzsbiPY03Y9jAYd1aiPrTwT8P7Pw5YRKFBYqCMDGPauwHA4r89qT55Nn6Th6SpwHqQT6U1pgn1rFux2Iz7u7aMHnGawri9IJORn3Fc031N4q5Et+Swy2atw32eGO0VkpXG42JVkDE4INQSkDpWhHUrMc5HSnLKpAwOnGKllIguOYzz+FZU47ZyaiRdhiNjjGKtW3OealEtFuM4YHPtU2CxJP4cVQrkEyjHvWZcx8+mOc0mNFRmAPI69ajc5OMfKOlSWMSTkjFW4WIHtQDCboMdD7VXjiLybQOKbEnY37dDHCEwen5UjfeABz70yN2WduAOMnv7UMMZOcj1plDFXnJ6U7ysLnpQKxHIhPGOtQjAycVQxSvHSlCjJ7UEsiYnPFKFBHFJhYAMYp2KyZaGuqsCDgj0rz7xh4Yjv1nKoDI3zZ9MVhVjzROilNwkjyDVvDxsJynlkNnnjk+9Z6wCIbMfrXztbV2PsKck0mOS2ChiO/SpRGVXn6VxtWOhWHbWwvf2z1qaGPam4/Kc9Byal6l2Q4OS+QMdhmr9ozltp4xyCKSuZySRfi+bO5uAO9WbeUoMj5gatMgsqytgDrmpC+5jx04/GtYbgNZS4GcZ96gfCZweatoTIiA2STtIHX1NQNIxXAx+FZkdSi0hDkMwx1qBgxPy898UjpitCVUd26cLyaJISFbqAfSmtDKSZnTQ+X64NYl/EHmEYGVPp1rSLuzKeiuem+ANGFvZRuq4DY5xwTXpllb4UDGCOor36CtBHy+IqNyZfjjO4cVp2gOeR+FdhxO5s2y7h9Oc1cU4wK0Rkwx81HHNUMay5x78UnlAnvxQMQrx/j2prp055pWHcQqCD3NQMhI6GiwXI2iAcH061ahC9e1C0YnsWSgdc45AqnJEyEg1YJ2LWlho3YMcjtWiwwuT1qyepRuV+diOmay52IzhsnPSkzS+hCoJcHOeKu2y4XNSSaUSkjPaiVSR8pwaLi6ldxwR19apXBABxx70mV0Myfq2QfqKrBiB1qRE0bZ2k9q0LaRgo9BVJ6g0ats4YDA61eTkZz71oQBOOc9aifv09eaBopTZI44INUpBub096Vih9swXBJxWlbP8wLHimtCWbMLhEGBTZrkEgE03qTuVXuxHj5uKjbVAGxnpSuUkWY79JV4PPesrU1DvuB4HaiTuhN20MbULMXVu4KncenFfPvxO8OGC7cqvzFyV+XpXp5XLkqo8nH0lOm7njOqQfZr0pWeXAZgoOc8n0r9Rpe9C5+VVoqE2kQn5ZD6jjcackYUMrZIbnjpW5wz3HqVkO3GMe9IoKPlyNtSxwbQPMVUr95XOMnvSyXKlhu6Y4x2qUiZyYyPad3fufepZHyBsXDHoKsiDI0k+QkjPsKI0+TcOMnnNM2THIP3xUtuxyKllChAxB3A5O0d6llohDMC4YZ54+lFImxmEM3lyZG8dRTkQKSSOpx9OKtkiD/Vque3WmIwVyMjI/WoHYfG+0b2BVcYAzzSFAwK7hzS6miQ3GCCCMdznpSg/vQWOeeuOtMGhI2DMWY/KCR17UbFUkrjBPFSwQmQhJ3EDptPSkChTuGfxpC6kiknPbPQ1JFAZgrIpfPOB1x3xUtpas2gr6Hqnwy+GVxr97E8luc5BAYdB6n3r7B8GeELfw7p0ASNS2MEY/WvhM2xHtJckT7vK8OoR5zqQuDgdKTHNeBfsfWLXYZJIF69aryTFgeuKmRokY+qSYRhnH0rBd8j8etcstjVD1JzjqKcHZCfTpWV7FW1LdtcAD3FTSHeORnPNWncmSsVJZPLOAOaReBgZG6qElcdM37th3rLuTk8damRoRRZYndVuJSPcetZoVi0nQYqzkhRxWhmRuvzc1QuR8wGDmkykZkylBngZqBz0HNQxsjPBq1EQRgHNMofgYIPan2sYeROe+aZJsM3BxwO9NiA3ZxxVEE7yHb0pC52YAoAdGm5aeY+MAZNBQm0DBwQV70kiAnpVCZFsGCMVG8QXnGDQIhZDnGacoGOmaGUKFyRTQmMY65rKTKuPdQFJ5zWLdxb5SDwGOOayeq1HF6nDeMPDaqGlRfmbPQV5xeWfkXByh3dOO9eNiYpao+iwM3sVhFwMD5ifwqZF+bIGB/FmvKZ7cSZbVJQxAGO3tUi2R3AjkDrgVJpcPsIYk53DrjFSxRMhAPpkmnYHqToshzuAAzwasIu0dc56ilZ3M7FhABufPUVJlQuc81rFiaY0y78/MAB2qJnCLnjnuKtsgpSzAuPeq0s2x9ozk+1YsqKuVpf3p56lhVm2swzA5wBxmg6FdKxeaAKp5+lJJb9Tj7tBgzMv02wk9BzXPpam6vokBDZdRgn9a1pptmE2rNntnhrTxBFGjcAAYwa6+OPnOevevpI6RR8jVd5XLkSZUnGMd6t2mVZT15FaowZt253DJOKtom4HH4VsiOomQp560bsYIHFOxVw65wO9O8s/WglsZt6ikaIDnNMYzA/Cmt84IBwKaADAzHp7VCymM88DpSe4X6FyynXG3I54qW5ZdgPXPHFaLYlkMMixdMDJ71dWQSLkY5GaOomupUuMgHGcd6y7lcOeMA+tJl9BsLYIUYB+laUCsRg9e+KCC7HlTj1FI5zk+vFQwRWkYdu1Z9ydxPOBmkadDNnH3vmzmqsuQfQetK4rDo5eCBxjnNaFnKSBQNGvbNnvjFaMbbsc9utaRIe4pwQagcfpVgirOflOelZdww6CkyhsMuG4NadnJtkJPIpXE1dG2Zwke4cDFZk13jPNDehMdSjJebs81A1z196xcjZWQ6G9aPAPSr5fzYicZ4zVRdyJFaM7mAcfLXEfEXwyLiyeZVwpBOQK78LPkmmcWJhz02j5l8V6QIZJHYcYyM55+lceEVEBCjcedx6mv1DBVPaU7n5Vi6ap1WRTr8m7AU+1LC2FxwzDpXpHjvcZES5X5doySCamkHmRcke1QxxTIGKlAjrgngYHNCRvnHBVe/rSVkZyi2OKkMp2g56D0pfL/dNG7EHNaGPK0xpjLJsGBgfnSoqlcMTnH3c0ehqkSSJsKsvB6Y9aC25ARlSfeptcq7Qobaw3ccfnRRYOYydgkOOQp6USghAAvTig0iRylgpY/MBwRnpTGgdghClGPJPrSHZkiTCPcGBYHnA60AF8hDjPU96kaYrJ5YHU9qR2AhZTGDLkbT7d6CmNXbtUMv4DtTkYJhVJOOMHtRYVrgI13eUCCxIx70rgkhfu9sCgLJE9nC1xLsCngjr3+let/Dj4Uvrjx3EkRMJIYDnPFeTj8R7CDZ7GX0FWkrn1n4D8D2nh/TYl2bZh1BFdoqqEGOn1zX53Wn7STZ+lUaSpxViJwAc9s4qJpFU47CsjoRVdvMcimldo6kgcGs2ze5i6gOT1C1jlQGJrB7lJ3JVQhQR0prgjoKzLSsMjYhvSr9vJuUYI/GqQSGXK5JIqp5xUnNWQg8wbcniq0hAJ5zUyLRXEmJParkEgKioKZbhPP0qzH8x61RDFYr0FUbmPceaGCMq4DA4xxVOU5bFZsdiIuN3I6VLHIw5xwaobJgfmIJ4z1rQ06MF846d6aJNGZVAxnmmxpgZ6iqEycqCoppQHigkkQbeeRUg9etCQA/J+7TCpz6Z4qgEK7Tz2pr444pdQK0uQ+PWkHDYIoZQ08e1G4jHNZMpCnJJbuaz7mJmkGAPqahq5a3IdRsEubUqwyfQCvKvFGh/ZZZJAp2571wYiHuHpYSdqhyZiMQ+YZGOBUkMQyM9T2xXhyR9JFq2hbhhB2jHHp0qxBEqhgeDjrUFpj0twRkEjNS+UCxyg55zQkVfUiWASbmBPTOKEtWTHzc0NGl0A3bjg9DSuz7Dx05qb2E7FeSUsx69KY29Y1HX2oRLsNeIkcY45xTWttyqW/iqhJpDxbncMDIFTpBscNjOewqeo3K5ehVZD/vetSSR8HJAFaJaGMjnNcUqrjORmq3hKwN1qe/ZwnI461tQ+JHLVaVNntGiwjy88gYxtNb0KYxjGBX0MUfKTLsSrg+/NT24AbpWxnc2LRt2Mniri5Bx1rRCGuOQKQqFzVEsVSKtbQ3OetNCI5htGcVXLZYDAzjNKxSBc7MMPypmFGRz681SsVoPRgeBwfWobuI4z2+lUwbKS7vM4O3HepyjsPmc4qLiYsahQR1qzCXTleBRfUTHSZaRueSKoXQ3Lhj7dKOoDYoxwCuMd60LSPO4VQ3sXgSO2cdqguGJ6ikSim7FQenJxVKcjnv7VLKRRkBINVDnnioKGxkknt2xV6A44AzgdKBdTXtvkwDx7VpQPkVpETLGAR0zVdwAT1PtWhNyjcHHUnFZdxKPMJ9qTGiqZc98d60tLmBbjn2qWNmzdTBYxyKxbu43FgOcHtWchxRRMu/jPIpTLnGeo4rB3LsIHJcVuWj7ogvtVwJasKwwR6GodTslurGQYBz0Brpp/EZzjeNj50+JXhz7PcvhMIQe1eKahbeVKsbZAGc461+kZTUThY/Oc4oOnO9jOeNRIwJYjAwPSmSyIikevB9q+kPjny3HIyxBgeQxGDT1iVVzvJPX8aTKVu4xHBlDHg+tSb2DFh0FILaWEEzks3H0pu4yOd5yBVbGViTyyWBXGBSTNtQFcFsc0bhZiRMOAwwPWhlLsQASD3Api5dCT5Qv7zj0yaKeorIzMOIgOw4xTTIQNr9OlZWOpRaFY/Jg8j0pnmfKME46EUrBIRsFwQMcYwaRQUBX5Vb+KgzvYHLlGJUYAwoXvTh+84x82OnpSK3GON8OQOaZtO7cTzjJqlYpXCKRjh5OXbsOtTRKZcj+lKQ93Y774Z+GJ9c1lY9mcYAyOlfYHhXSoPDWmwwQRpwuN2Oc96+HzmsudRPvskw65OY7Szn8xQWOSecVcE5wAelfLJn1rTGySjB5qnJL1APNOT0EtBqcYJ6+tKxHPOc1iWZV+OSF47YrHlTa2D61m9zREkbnNK4yMk4qGXcqSnbyOtS2sx3jPy0IfQuTgkDP4mqUgCt9aokjeQAY/CqkjZ4AFRIaGAHHI+lTxdv71Ay9E5B+gq3Ge3U+lUSxzIWU45Iqtck9CKTGjNuExkgisuYdSeAaRTIc47ClWUHAPB9qBNlhJN2Mngda3NMUmDd/D2pohllxlf8Aaogzngc1QFgj5ee1RBjuz19qEDJRyhyM8809QQG4+XtV2JFzlunFGMn6c0mBGxxk468VGT06ipAYyAtkmmMuT6+9Jsoj24PWm45PpWZSHocH29KrXWDIMDikzWIeVkZxWB4m0b7bbOAOSDzisqiTjqaxdpXPJdZ002Vw8bYynp3rLjLOx/hA5Ar5+qlzaH0+HkpRuW4ZACrDOR1q5Bw2TjAI5rnOhFmJd2QVwQeCKmMYxnv3qkiupEoCruC9Kk8sM4yQPrUs0IZF2uefxPelf5gARkHqayZMhvlJuCk4GDj3qFoMnP8AkU0ITymYntgVILbkMRn0FaWBslaBQCTgY9KbAhBYnlcZzU2VyCcEAZXj2qG5cgEnn+laWFY5rW2aSQDOB610/gHSXgiDMMlupJrejH30zixa/dnpunRhEGQSMdTWrERt6Yr6GKPmZF2GMEDipwoUjsK0MzRsnAbA71fIYg4PQZNUAxiM49KlK7kP51SJaK7fK5JPB7Vagm+UDFUibEsvzISODVGRBvJzmqBCpgAkDpU5iVs8EEVRehCYsOH6AetTeWJAec5oEUrmMRyEVAuScVm9wL9vZ+ZgkYq4LdV464FC3EylcqVbIwKpTYGc803uAyPlhxgVo24AYgd6AZbKlQOelV5WxuAJzQCsU5SwbBPXvVGYjLe3FSwKkvDknOPeqrL1qWMaMKfftViCTLYHDUIDUiyduTmta2IKgjjFaITLWCwOCeaglzn61YkZ92wU4xmsa6YlvvbRSbHexUaQqTuGfStPTgNxI5PGcVl1HuXr2fGQRj3rFuJ23HGTUN6msXoQrJu7YNKW6jPHWs2BLGrFwQa37NdqDnNXEzkyWUFu3SpbcCU4J6jt1rVaMXQ87+JHhzzYJJlwNvPNfL3ivSDa3MhyW3MTg9q+zyasublPkM8pt0rnJSKMSEHBxjPpULxKo27sjHzH1r7lM/N5K25ImzaCw5xx9aXeVBZ0xjvTJbtsDKB8wPB9DSuwRQAMj19aVwWojtuCYYAd1oCq+EJwp55pilYkkkGCRkjpUeAMHhs00Q3rYcJyoJUK+MDFSK7mNSw27c9KdjROxGAs6I3IPQ5oo1M3YzPMLyoT0PGM02TnkYbn0xUnZ0GmMTRs2SvOQB3pCAcFeCvOKbM5CSPluc7iDjmmRxkEjGTjmszJEhUNhSSAen1pqxudwYk4PzUzSw2OVlyrdc9qeZd3YccVTRSdhsnzKVHy571f0q3a4u0ycqOwzk/SsZvlTZrFKUkmfVvwS8GR6bpK6gyZ8xR87Hn8a9PiYvcADoD61+W5hVdSu0frOApKnRVjo7N9iHir6Sbs5OPeuC56LIZpCM57VFAu5iWySelNisSsDjHQ1E5AGc7vaoZZn3I3Z44rGnG2Qg8msm9StiNZCT7inM5bGTipGRStge1QpNskA/KmgNeOUyIvr3qvcoAc471QFKRhkjrn9KgYbef1qGVEbtbOaniI/GgllpOoyMfSriAErxTQE2NrZzxUM44JPP060MaMy5jyKybpdrnnnFQwZSL5buaWMnIxTRJZhBZ8etdPbRGO3TBIOO1UwYYLexz1qwhKqOvFMSELndycZoRctnNMolCZPv6VJtyQKpEscVAPHWo3IBIByapiK+GBJNKciQ4HUVmwGMSDjFQFzvx0qWArncQDTSSm7jIrNlocGwOuapXD/vAcZOcVJomP8zAx+GM0yRBMpUjFDs0PzPOfGWgMpecc4BPSvPtrR5bHXt6V4taPvM+hwEvcsSREkcjrV+2YqCp9OTXDZHqFuEbWG1sL3461a4YdhRexXYaFCDBHJ5GKYyqSPlx6n1qZamgclskZXGM1DcKwIx36A+tQ46C6kcUbnAYfMPSpDG5UNgZ9qzV0Ggu0kf7VSLExUZ5rZEMcU46fWmkhQQPlp2RLI8EMTk9elV7twinDZPpVJCTObm/068SIkpk84/lXrPhrT1ht4cAgbRya7aEXzXPKxlTTkOrgiIHTPtWjboQOele1Fnz7dy5GApBPAqduQcDFWSx1s+yQcmtVGDrnNUgIXPPBz7VPDLggZ7VfUGJdRBl4zzSWpZG7dO1UmQzQJymTmqbxksTz68iqEhq5TnHWnxyDdjj3oLY28bAyDx6ZrKk1UW+SZBgdqG7CjFyMyXxGk0u3dWhYTmaUE96yvdjtZHS23CgDkVYfgCtUZmfeIW9Me9ZkyEfeGfSk9x2CAZI46VfgUj5jxQNkhYd+PeonYLz/ADqWJFWYYOS2fpVGUc+lBRUl+9jNRMA3TnFSwImTkHFSwr83HWhC6mpancrY7+9asDgbRz+FaCZbA9elRyDcDxVgjLvs7SBjjmsO5cMcc1MhsrBxk1p6Uu0dSM1kmNol1NyXOOlZMhycZxUPctPQaHAOAc06MbzilYaZo2sILDPStu2TAwtUtzOe45lIJp0TbXzgmtETa5V8Tacuo6ZKoXKsORXy38SNJEN3cRbMMnJr38rly1UeBmdPmgzyG7RUZiy7GPylfSqoBOGC5BGPrX6XB3SPy2rG0mh6AeWMtnHNEkqsoGetaMwdiJX5Q7uF7VKq72XBIxzxUhF9gVCXGTwOcH1pVYnDEYOcZPb3qkNqwFypYHG0noKRyETJbaD0FPUhjokYtvJIUkcjvUpjBOSSfaldjSVhk0hRlG3jtiina5lZmM3yMAfm55JqRtoJ4O0DFJ3OtMRpEVRGF5PQUwMM5wcioZLYigeYSTyR3pxZSzbe/VqQkJjMhAPGOpqUYQgEccUupqMnO2UjjAqC3gMTEykiRueTVXJ2ZKPnfawx6Eeldx8PdEGua1ZGKPcvmKDn09a87GTdOk5Ho4Km6taMUfYltappVjHbLgCNQBj1xVizYtN1zX5VUlebZ+u0ockEmdNbHMQx2qzuwCaCrDWbzgBTofl47dKtWsJj5Dnp0FVZMjIzUssqTY2kZ61j3SBWzisWUVWfb7DrSb8EEHrWTGQyytuquzfPnuKEBp6fJvjx0qaRAS2TnFaILWKDptOahYEHgZ5qGUNyQ/r7VKoIIPamBaTJ5BxVyP5gOaolkqdOueeaY4zn0pMoo3SYGBzWNdLyRgg+tJojqZcxKg4HHc1EkxU8Hg9M1KKRq6ehluEXk8jNdisYCdOBVCkQ7csRgCpJMA4WmgBYt/fHrUhXYOvFMHcFYDnv61KqlsEHirRA4jBOelRN1qmBFMM8+lR5GPlGc9ajQBjkBzzntVY43ke9Q9xpBg7uenSnAcN0NSzQYx2k1Tkk3TAYJrNjRLGpNSBDjHrTYmZ+q2YuYGVh0BANeQa/o7WcrDGBuLfWvOxEep6uBq8r5THVintmrETMZiQ2cjpXmM+hRoQMcDAxnrVpcY5IGPWs2aijDZ4A7mpPJVju4IHPHapSE5WGEHkdvWmvEHAzjgcVTSsSmMUYHzHBqWJcnOOK5+pTEcAnG3FPUlFyeB0FaxM2RFeSc0wQjOSMnsKuxV9CObAQEg7qyb6bykDLwcc00ibkXhm3F9qQkbkHtXsek2+y2QAgACvTwqZ4WNleVjYhSrkaHjBwK9JHjFmMDI7+tWVXeDjgelWDGBSCM9M1oxOAuPSriK4Fdx3dAeKcq7O+RVvcG7kwXeMio0KwycnmqILm9WAOartdeW5zyKlhYjlvInGC4UejdBWDfa/HbO+1xherZp7K5ai2c3q/j4ICIf3rntntXMXHiO71GSTBIU9CD1FclSqm7I1jLl0NLQ1ZpFMnzNiu+0g7cE857VrTdyJHU2nzKtXDGMHNdRiVriHcT9KzpocnBHFSykxqoU5A4qaJySPQUmDBjkkDHJyajc98cYqRdSozHJwOKqTkcnHIpMtFNn3ZpvbrxUjY1VPJFSq5HbkVZJbhctyeOK1LcEICDziqEkX4iWUAjIpzDIxVkmVqEQAyTjnrXPXakOxHK+tZyKRSVizYGRWtpxZMgkis0XJ2iGoOCxOc+1ZMrgkkDaal7hcj8zcVHer9rEHYAdc1QXN21gWPlsZrRiPAGfyqiWMf7xoU4oZKLJRZImVgSpGeK8X+LGhBGkkWIEn7xFelgp8lRXOPFR5qbPmjW7Jre6nAA2ls4PpWMvBxj5T2r9ToPmimfk2KhyzY08Nt4AHIpoTftbcDnn6V1nAyMowOMbix7dqlUBlO3jbyCaLGN3cYJfMVfm6gr+dSLnYUcgHsTSsa3uh3QcYZuuKbJh1BI3A/w0iWtBcFgFjbaBnKk8UryhPlKHdxhu2KERbQacu+MHOe1FWTymcTIHXy1ViTzk4x+NN27t+CCQcms2bJAMFtx5PWiOUF8YwD+tTYobtETuwwd3ODTdwkTcAMdx6VSRDbuLIS6koCB3JpC2RgZBB6ipsbRHbt0Z7k8YpFjJGegFDFYcmTIvBIzzxxXvP7PmgJNqa3jxFIbdSQxOPmrxc0lbDtHu5Qr4hH0E5/dg/jmn2LASZ9a/L/ALR+rR2OjtHGwc89KslTJ8vYDJrUz1J4gF70rKQSQdveqEyJpgoOT1qKVtx4OaTLKsgLZBFZt4mRx1rOSAzHG0nJ601mwOtYFELsNxyeahlO1aaGnYs6ZcASAHoe9a8oDpuXv3px2HJ3KMwCg5OaqMCxyD+FJjAEA9KlQ88UkBPESCTVyNgNv09KoCXd1x6UbtuevPrVEsq3A4I71jXqlQcjntSYGLOGDshFVyuBt5zntUIEzc8OIZrpW5+Xnnoa7KQgREDAzVpCe5WC4YjIIxTNxdsckUxltPlUCklOV64poBsSgr7mrkY+UA8YqyGJhQueaY69zxQyUV5ApbBFNMapk9KTKK75J45pnljA4FZsoSVfQd6YvAbPH9ahlIa2CTVGRf3wxSGW4sbBjrT1BAPcGhgI8e9SDyK43xZoPnxO6ryOlc9RcyZtR0qJnldzAYJGD9jimxzDI4C4714k1bQ+thK6RpW85wDnIPHFWlm3DCjkdeawaN7IcknPzZA9KcrAc4OfT/GpQmPlJ2tgjnsOlDH5B/EfT3psURwwygkHcOOaGb+6uFqbEsOi57U3cDg9uhppBYGX92uSMscAd6hClG5OCa0HsVLx1dARy3X6Vzuo3jOxjU98E+1GzJZ0nw6sy7tK+GVm4NetWNsUUAcjrXuYdWgfOYvWoacSYI78dKsiMHoM+1dR5z0HRHDelXrdCc4BNWhEu0A/0p0JAbP4VaEx0ko3A9h2pklzGFB3c/WncSQ1dTSLG5h+dVrvV4o5A28Y9QapMagyi3jGC3IIkOf97rWJqHj5MMEJcnnCjmspTsjaNM5u+8X3d6p2MYx71i3M894AJXJLdOtcs6jkjbSKHJpzsV+XnvzWjBp5UgevHSsoq7OZ6s6PT7UROP7w611mmNgqD1rvhoyGdLZNtwW4Hb3rQV95GeldJmLIVOcdapTJkHigpFZj0HpTVYAHPXNRIEMbG7rimOc5wagbImzjp0qpPznng0EpmfMdveoGY8Z6VJoPQZBPapE9R27VRLLsXyoFzg+npWpbfu0A68VaA0Is7VI49akY5OT26VZBQ1BC0Z9+a5u8XhuO3WokXEzUXDZzxW1p4+XOMg1khyKmpvsdiB071ivMWJ9DUvcFsT20e5/Wt2xhDFeOaaEbKRDac9hUiyBD+lWtwaELr3BpAfm6cVVhFmFyQc8YPArlPiBpC39nIFHzV0UHyyTMaseaLTPmnxt4LkiEk5DKqk9utecXmmvbRKXG1WPGfSv0rL8SpwsfmuZ4bknzIzpFCk9SAemOajLHepUYA5xXvI+Xkx4+Vdp784pQqKGQ9WHr2pMzSuwSJZWUA4AqMsqS7DzS30OhqxIJAE4Yk9iaUxkoFIyxI6VLDcVnEcm373OM1IkasoORj60loLlBAqrgLx65opi0WhjysApQtnnJ5ppAMmM7VHoeooJbGttkl+V9oXt60ruWPfA/nRYaYyQiVDltrDvnpScrjAwPTFUhtX1JQNx29hzTGkUFieABznpis2aRQyTaCmzuOGqQE+Uyk8Y7Hk0mFtSfSLX7TLHCp24PbrivsL4SeG10TwrE8iYlnAct6YxzXymeVXGmon2WQYdSk6nY66Q5z6VPp5wTX5/sz9B6HQWLgKuev0rQUE81v0MR7MMY5PuDURc84PHvSCxBIeOM59Kh+0HOCPzpMsXeCBnjHSqtyA5OeT61mxoybqME8VUdQD0OazkaETjdUMmCOeKkGR2k3lTj0rpY33xDJ4Iq4skgnjBAzVNlCk5pMaYzcD249KeuaSGyePI4z2qzE2Oc81Qrkyk5zTmJOKolsrzZz14rMvk3KSBz70xmFdLz0/GqPAY5PI4NZy0A1NCvxazNuwVPQ11Yv1dBz19KlSuCQCdRzmpEcls9RVpgzRiUMgyMVHIAM1YlcZEhLe9XduFB/OhEtakKEsSDjHalK4GKoCDyt350PGBjJ96GOxAyAgkjGTTWwowDWbEKXGTx+VV9ys/K5IpGkURy4ycdTVcKPMwetSymTqp9M07aTx2osIUKT6VWvrXzoWUjOelS1ox3a1R5F4w0w2d42VC78/nXJBGLDt9K8OtHW59RhZc1NXL0L+Xg54/rU8NyfMI7muSx3p9C5FIWHTcamHIAYdfaixbQ9QNw7gUF9zkgcClYmw0NvJx25p3mcZLZPQ1LQmBJ2lc8dBUZHLDJGKauSiRWUBS3JHcVSuZthAHJ7c1QGRfXDBGAICDkDvXM3MvzuAzE4zjPI5FLd2IbseueBLBobWPcuc4PPvXoduvQAYr6Kj8J8zXd5tlpUO7g4BqzGDkCtDiYHgmrdtLuAHTFWhbkd9qMdmNzH9axLnxZbwBiZVB9M1d0hrsZc/xChPyjdkf3VOaoS+Mp5mwkZAPduKxdTojWKRE+rX1xgFtnfnpiq80t1c5/etlahtvqTezK727iX75x2IFVntCCBnGDnOOtZmiZJHYl26Yz2q1HprBsEDnvS5SJO+hegshF1O7jH0q9BZZAI4PT61rGFtSGbVha+XgnGe2a2rVcdODXRHclmzby7VUdfarqSkqBgDnNb3JvoSedjJ796glmBTPGadwRUMhJP0qPcCKhiQEZ5HWnNx7VI2RTfMAM9apz8imKxnTpyf1qsSAfbtUstAsmDjPX3qWI4O3FCEy0rNxzntWpZSEHB6YrRAacTgY9ulTqMjnqOaslle5G5SQD9fSucv1O2QE4HbHes5AtzLxsb3Na+ngqM9KzLZn6xMd7dBWEHLPjFQxLY1bGIlge2K6GyiHB9KcRF7kCk384rZDALu708LkHr6Ux2LUa4OM59qJtPS4RhKoZWGMHpWkdNTKSWzOW8XeErGbTmVI8nacjFfLXj3RPss0jIMbMhR+f+FfT5VWftEj5jNKEZU7o80ZSUDD5cgYFRorDcMgMykZPbjtX6DFn5tUjqxLWM20CRu+9gByetI6DzGwcsfX0ptmaVmS7/wBzhFG7uR2pryEccE+tFjZscFCjIXK44AqVWRgpDYbOGGentUhFjJdqurYAOSDimQR4cFm6njmi4pO7HMWKYRgACRRQZ2ZjSqN/H3u/tQCYxtJJI6NQT0FwqMcsAetMLF1TLHa1GwluO2HAPUdBQVCqpwOOeaVzdIlyCvmFSB71DKqnKr1PXI4x3pFMUKGiAbOBQUjOT83y89aTuCSbO1+GXh1NX1yEohZSwBH8RB9K+w7W1WwsorcYIRABjpXwefT99I/QsijyU79xBg+1WNPX52PAxzmvjlufY9DYs5BuyQcHvWnC+OMhQa6VsYokDD8qiYjJPUelISI9wzzVWfhuuallEPmDOM80vUYPWoYFO5iwMjpWdMpIPqOc1DKTKzs5UAGoZenQioLKMjFHBHBzjJrqNMkEkCZHI4zTREiW4XdkA5rOYYpsaI2GWXnn0p6k7iOPekiieJSec/hUy43D0q7CuWYzgZPPoKcH5GBk0yG9Rki7jmqFym1WOKk0iYd0jEZx3rLuEERJ6Me9QxpXKaNIkm5c5zzWkuqyR4JODjHNRezKaaLUPiAYwWwfc1p2uuK2AWz7VrFkNXNUa+m3AbpxTk1VHz8wwR607tk2aLVvfR5PzDipzqKFSAR+dWhWbIhex8/MM0G8j4JbbV2CzQ1tSijbiQdO1Qtq8fPz1LGm2QtqsI/jA780x9WgkGfNUY96iw+VkUmswbOHXOccNyahGswBv9Yn06Yo5WNJoYdagOfnAIot9QilkYhwSaXKwZpQkOo7/SpmwqE9qAIlYHHGM0P8wOO1Q9QOX8Y6Ot5Zsygbv7xHIrx+8ga2nXcuPbFeTidz3MDU91pkcbtuIwPm9aULulDA5Ydga86SZ7UWX45tgPGSavB+BzUI1HK2QeR6g+lNMpbnPJ/WruA75STzgZz9aWQAtn9KTdyJMCQQO2O2KjyGbr160IhO4wylV4GR0FVLgk5zwRQMwtUl2oO/Oc1laTbi41OFeu5tx49DTjG7MJPc948OWiw2yBRjgHiunt/lOCOtfRU1aNj5ir8TLSZXr9KlR8titrHO2SSAkKwotgS2M0EGV4qtHmttyM2V7A9a87k0UiVmK4JOcdaykmzROxbt9IwpG2tCHSsnkDA6VjyO4N2L0enkx42gUstkB1XJreMbILkP2AMBnjnNNezDHgD8e9FhqRKLQYGBj2qQW4AP97tQkJ9yxFCWQE9auwQ8g9PerIvc1IE3KPUVpW0RYcZB9a0QmXIwEIJBz0xUwl7E4ArQBftAPY1G8hPcAe9DY7kLN83r9KXJLAD0qQFAOc4yaezZHoaljRA+TnnI+lVpeEPX0odrDM+6wMkfrVFz3ApARrJg5I4qZZQeRxQBehl4HvWhbMee9WiWacDMMk9xirqnHWtSBk4G0gdCDXP6hCASAKmWw09TLEQBORg9q07NcRnPFYlvUxNbfDsDWVbAyMB70mhdDobCP5cYxW3bjaCaIkErtio3cnBFaookgQtkDr1qzFas7ZPajqFy3GqqfmJGOmKV5vl44PatCXqZ+qoZrNwTk455r5p+J+m+XPL5nAJIViK9rLZctVHjY+nzU2eGX1q9vI6uN3zfLjpVcRbCxJGR2PrX6VB3ij8urR5ZsSQooZ2GG/2ulQ7wzgk8GtFqcjaTJlhOM5yMUkkb4UhcrTuim7EiELg8LtGNvvUUTlsjbg+nrSMnNj/9YMkfQelSFGVctk/7OaAi2xrldqlh8vdTziinYsxZRnvjmmFBEDkllJ79jTAWYrIPugv1LAc00P5rEE428HFDBOxMV8oHcpOBzk0xH2YXAYNwAfes2bRdx+5ZjnOO2M+lNWBnLYOB1yKEaNaDQ/UEH2PrSqxOAFYEnBAobsmzKKvJI+g/gB4WzPLeSDasapj25r3a4cbjjjnpX5fm1Tnrs/U8qp8lFEQbIJJxgVc0/IUn1rwI7n0C2NSLLN6Ywa0lbIrrWxBJzgcU1genWoYEUrhWPHSqsjBWxn8KljRBIMNnNRif5uvAqLl2JJHEijFULmPaCRR0F1M+QKAScj3qszng9qixRnXZJfngV0GgzbosA7sY4oRLNOUEqcCqToDkjtUslEPuOtAHOaEy7kqMSOMVKpwPX3FaIRZQnbx3p6nrkdqbF1FK5UZFU5lJ3DGc9qkZk3FueVOeelZdzbbhzyaTLiyi9tgNjr9Ka8AfbgEn1rN2KbKrwFWGBnBpYwcnaCDnselJthcmE0yswL5/Gmf2ncxdMEdKSk0O6ZC3iOa2OWUkd+aiPiqdCSCcHpmm5sdrkSeMrhV2nO7r0NIfGF3tyIyxB6ZqPby6IdrblaTxVqTMB5Xf+E8iqsviDVZiwB2c8ZPNJ1ZC91bEE+qamzlllcZ6AGs+41HWAHxcN6EkcVn7SQczuUZ7nVmjP+lTFuoO6sq81HW7dywu5SmMAHGM+tV7SQOT7GRd6hr6OXGoTgdNqnj612vwp1jUrjVhBd3LzjOFDjBohUk3Zmu8We+WX3OlXJT8h4wK6mcsSFVIXilU5bBpWKtoNnt0uEMZGQa8p8baC8Nx5qJtUZ/GuLEU7o68K+WZxLqUlAJCgHmpo8LIQDkj0rx5LU+ngy1uAUH8Knt3+fDHOOeOtKxrcmXdIzdNtOSPue1Iq4u1lOc8DtQJQT1qbkMQktkL8pPTiiRBtGcFuhJoRJTeR4yd2evFVbm4Jz346GtBM5/Up8jB5GeMjvWj4MtGutTJHzLjH0NaUo3lc4691BntelQiK3VGbdgVvQD27V71PY+YlvctKvTjH4U4qAwx0NaIzbLIAwARzUewoWwKbC4SDzoipyRj8q5m707LtkcZ6mpF1CKzVOB6VbitNoy3NNGlrlpLdVAwMGopIcsaoLFWWAA9cmo/I5J6H0qWAqqAelO2DPvQkJkoTgetXIkO3v8AWn1JL9vEDt559RWlbYVMY6VaEyyrEjIHPsKTcc/SrJEdiQTxULM3GcVLKGNkk06MHj1oGTrnJBOeKQ84oAhlyoJAz+NV2O5cFdvfrR0HcpzqG565rPlx0IqBlZz1HYdqerAIO3pQBcib5VyeavwSHI56U0S9TVikyBk496vo4Ocda2WxKQ9wWB5/Csu6jAJLClJDtZmWU+YsQfb2q5apsQBhu45x3rKxW5z+scu4yDz174qlZxDd7UhtWR0VigUDcPpWqq4UZHBpohEUmRgdRmpUQMRjn2qhalqPZGSPWrHmhThSB700xDGyT/WlYjbz2rQCpMzOpUcAg14t8WdGaRzIzAR4PykdT2rsws3Gojz8Ym6bPnTX7YQ3+3Oc5+UnoawpW3bmOQuea/VMPLmgmflGMTjUsRyuSG3DdgDrSYKBeFIIz16V1nCkSOpcAA1I+Rgjg4walsTGlDs4PPXNNSQRhXKhmxRuYu/QlRw2flA6c+lMLEjByAnf1p2HFy6kx2sgO3APWimaXRiK7Et8oIB60yZxIFBGecgCoSHcjADyH+8vanAYk2jKk9wabBBKvmfLnjuaQLhFZSApxknrWZotBWdWX5Rknoaa7SJESTtJPbvVIu+gsOWT5jz1wa0tKtFvLqJXOFLAYHU+lRVfLFs3w65qiXmfXvwr0Q6P4Os3cYlm/esPbnH866dmyffp9a/H8bU9pXkz9dwseWmkMc8Z/StCwUmM/wAq4o7ncaKA7gT8oFaERyM11IllhXCr3phYA5NTISKs0wJPP/16pySFjnnismVYYWBXk9aqSkx5yOKi6GmPhnyBk8VJPiRBTBmZcR8EVQmAxzSZSMy5+ZlQnr2rV8NTFJGTP3uMelStyTpZAMY5BqjIuWIPSqaAgdeaVfb0qUBJGRjp+tPA4qwJoyO9TrjBIoAXJZeOgqGRDt3du9V0GincJ8uQOPWs6WDJNQxtlRrTOaYLIe/5VIrjTZA9qUaeFGQOP5U7BcjNiuGO3/gWKjbThknb+lS4iuUpdG84nK/jVZ9CyBtXmpcSk9Ri+HVZumTU6aEgfGzPY1Lgi3UtoTDQohwVGPpUv9hRY4Ucc0eziQ53EXRYzhigGP71V5fD0b9Fz+FCpRFdkD+G427AGqE/heEgkqGweaHBIq5k3fhZArsQCCOBin+EtKjs9bt5FjJwcEjsKIwSd0WpO1j2azz5W4YzipZQWXGa2M0N28cHpTwM49TSKsOHp3HFY3iTTFvbUjaOnOKmS0Kho0zxjWdPa1mYMMc4rPjKq/Brw6i1PqqMuaKsWYdu0A9TVmMAc5A7ismdBaRiTkmpVIKn36YrNjQxOBgkAk1GAx6jgGkymh5VSwPSmyHd90ZzxmgggcmPGMcVk6hKAPl+U9Kd2K1zmby6LMAD8rZxxXoPw3sX8lrhiAGbABFdVD4rnHivcpnqsClVQAdeprVgGD6e7V7cD5eW5diAIJ6/SiSPe6nHT1q0QTxffxUs64UGmxWI4lADZ79qz9QgCvnHBpPQpK2pTVAABjAzVpI+fbtRcolCADjrULoMn1oEQMhLAnrVfBGc0gGmPcBSgZJzTQEydsircYJ9geKbJZoQJ5ajJ3DvV6IYA9DzVksmU46UP900wsRA5U9ePWosnmkyhyj5RjpUgXHQ5zUgP6YbPXtTiAQSeuKCivIpbGOlRuvB7Cn6BYoyrgHB4rOm60gKrHJNCgZFJjsWg3ygZx3zVyAnAOePWmBeim4Azmr8VyFwPXrWiZDbLQuFYcdKr3DAoRnNW9ijOdRk844qeI/u/qKwJ6nNamCZWx60ywXD49qXUt6o6C1j4Bz0rQVspmrMVoZslyFnwx4FakMgdFI4FBfLoOO4kk81Ihw5yOvNNbgWQcgccYprKxzkZBrUgikXYcYGO9cf450xb3T3wFGQSDirpu00yJq8Wj5X8caYYLuY7Pn3cHHWuDuHyGVVxjqCK/U8unz0UfkubU+WsyMr5y5Dbn7jFOMe9iM84xtHFepc8iKGmFk5yRgdKV2/cggksetSOaHQoW2knBp0sahSPbBxTRjy6EceyNAD0/pSvtm+QHAHTHWqEtCSN22jpiipY9zHwyqy52L1piY+XkEAdqzNGK4G9AThmPy+/tQrF8FgFZew609SkkMceUcjnPepF+YAEjn1p2HZDGwqkEDA96Tb5iZC9uKkochYbVIyMdR1Fdp8M9Cl1jXLdSgx5qgY781yYuXJRkz0MEnKtGyPsSC1FlaRxLwEG3HpTFXLEk9K/H60uabZ+t0VyxVyFuWPOfStXTl+TPORUxN2XyQWJPT2q3bt8nHUV0EWJC4VdzHHp71WkuMnBJqJMa3Kr3HJA5phbvmsWasjLY9M02WIuhPtWbJKq5jPPTFWElyAOMGmmBDcplW46elZM4AU57+tUVEzLjJG49qd4dnxfDIwCaAZ26sHTP5ZqrMoHGDnPUU2QVnj56UiKR0qRkgXPFSKMAc1YD0OD61YjJIx0qgHbcfSmupGdpFMCtKu7HFUpYztxjFRICu8RyO3vUnkADI60DsIYVGMg05Ysk9cUEPcBajP69KGgAoKTImgG7kVC8AIG3BxRYpu5EIfmPp1qQQ45qSLC+VkgDOO9OMQB4qh2DyiynCkn1pPs+Bk/lSuOxXlg2kEVWniVgQRmoeoNmbfW6mIj19qp6JbNFqSgDKngGlEcT0i3BVBk9qc7bsc9KtjQ/eJAByDShCD1oLY4gYGcikZBICD0PpQ9gjueZePNCKrJKik89uorzyYLExUcHv7149aDUj6LBzvFod5hyMHAHFWLY7wMMCR2rjbPRuWfNyD7VNE5KrxwazBEhBT3HakXBJGcZosNi7hjnkHvTDII1boRSasLcpT3Ab7o/I1j3r7w2ckikhcvU5yUPJL0wdwC4717Z4Q00QWcKgEHaMg16WFjd3PMx0rRR21tHjYPStFAM816qPnZFuE7elWgnmRgkdelakPQUHyz1yaeQJV4HNAIrN8rEEUk0YkSpaKurlB4wspx1qeMBeSaSG7dBzAn8ahdcdTjb29abIK7gkjr71G6ikURkADFIoyQBTRLLMaZUk1bjTJxVCsX4VDY5q7EAKaFYlwB1PNNY5wKLlJEDD5sZxQBzikUP46flT0XqTTSJY8EDtmmtyQBwOlDKIW+Vzg1G545ziiwrlaRcIeOvesyePYc4z2piKcwHODTIzwOw9KTLjsWEYv2xirMMjAcHFIguo/3eN3rU0c2wsf4RQPoSm6yDzxTftIOO4oEmNV95GRxUvYlfSgbVzmdTYtMwHXNS6emGBPXFLqN+Z0MA+RcDGatYKgdSR2qyG7GPqMTCYv3zVvSrsFdpOMVKdmVzXiaPnpwacGBBNUtxosQ8KOlSMSASPpVmbK9wTu65rL1KEXFu6Y3ZH5U07SQrXVj50+JmgBLqcEH5wSCB1rxfULb7LK+8BR7nNfpOTTTpWPzfOcO1U5jPykQY5BJxwB1qYSCJuFwT2zX0J8tFWdyK4G7BXgluRnpUGMbVPC+/1qiZPUtITlQx59KiMxkY5BwtMl7AMsCMcY6ntU8WxiQeMD7w70mZJLcdg4x/B3zRUXKsYbEsDtUHI6YokRg2Ap+VQWx2HvRc2kiF1L7RtLcjJB4HvTjDuVmJ+jetMIjwoZfX1NARkdWGMEccUXLaBEDTRMxOFO4r/eFR26GPK7+ck43dM1DYkh0QJfggkj1r3z9nTR0uNRW4kTZFECcHs2OD+FeRmkuXDM97KlfEI99mPy8N1FQLkDHavyiW5+pR2GEfMPrWxpykpmqiUy0Ad3XBqeNyFOa3JC6mztCnFZ80hLGsZ7lpLcjMgyM8e9KG6YrIbFDFmP50jEvgDp6UWJSEkhLKfXtVZDtbaetT1NbaFhWDZHWs6+ixyBiqIRh3vAYL361W0+4Ftdx4IwTipu7lPY723O+JcH86bMMc5rZmaKkm7f1yKQAg8VFyx4yx5JxSrkH1zxzVolkqkLxip4zyD0x0qgJBkkk8nuaCenXjpmgCCRfmz2NVyucZHFSwK5TgUoj+U4GcVCKHBVOOaeFFUQ0PA+XJApDGT1/SmhkckWBmq7wgnimwI9mDjHFKIwW6VJQoh496eIsH+dSwHAbcjqKQqeOKQFeZdx+7xVGeLsOvvQKRQuVABycH0qrpYb+0owOmec0uoQO+hAZCQT0puDjrVMpMeFKjPC04AjnPX0oQ2S8EgHmkz2z3qhJ2MnX9OW+tSm3IHJwK8Z8Qaa1rdPlcAGuHERTR62Cqe/YxkJDY7VdtE2t1OCO9eRI9xMnADgGp0YKCcD8azsaJiFjKDkcdqVflUZPbmhaAw9D27UxiNx5/Cm3cSKkq4DMaxL8fKdrZyalIeiKmgWzXesKhXK5Bz75r3HRYAkaBRhcV62FVlc8LHSvZHRwLnGe1XUQHBJr0TxmW1U8EmrkTDgH0poHsEoAIyRToW689KolbCTxrw36UqRrIp4471LFYozxbTwMA9DUS/KcHOPWp6lDySMHrUUpyMj8TWgupVdu2MComX8B/OpYxm3qM//AFqkQDAz1pEsnizux2q/bjafUmrGi9CoDLjirQjAPPWncLEhUEetQMMNxnj0pDEbk/XrTWb+EEH3NOwrj4wGbpUg4P3qYhW7cjFI2d2c8CmLUjbAwemahuMBc5yM0ISKbnKntVOZcqRSbLsVJkwDgc1X6dqkq+hNFwBx0q2h+bJPGOlBk9y5GuVBFPYAxsB1oNCIk7sYzjmldiMHpQSyWL7wPNWm+VDwOnOKTA5m9AMxPTmrNmMNhR9aSLexuW7ZAHA+tX4juBx2rVIz6Fa9tfOUE9cVlQo8L8kgVEtGaRSsaaxkrvBq1FE2AOtMWhajQgZY/lTWl4YcflWhmkROxYYOMdjVWbODyCcYpX1H5Hl3xR0Pz4vMGVUAluOtfNXiiyMd02VynXntX2mSVG3Y+Pzum3C5zcrDygMDIPAxz/8AqpxcDY3KhRljn+VfbrY/PZbgxwxYrkEZ5pI41YKdowR3HSnsQ9QZW2qP4x1I60sagEELk45obBjwmScnt0qEqGVSAQTwaVzJpkm7yiVLHbjI9aKRJjGUgkEfQ+tKgUuNxYEdh1zQzsYgQtnJx2INPSQLGflyCMCqMr6kO8gdcCpFPG3HSgu9xVU7MEcjpUcMZjlDr9xgcIR39ahlK1y1p0AnuI4R88jNtBHv619d/B/QRo/hZZWUK82M4HBxXzGeVeWjY+wySmnU5js3bLnA60wnaOetfmvU/QUQt1znBrYsRiHJzz6VrFgyZnw/H61YVga0IIpWGck8VVbkmspblxInBHIoDhqyYCmXHVvapAwIHqKopaDvMyPrUE8Xy78/NUsrcggn+cgkcVLcRiRNw704A1Y5vU4imSAaw/P+zXClgWAYDjrSvqTe56PprB7NcZ6d6mmXOcmtWJFRwApyciou4qAY8Ng+1PBB5HWmiSTIPAqaMYHHJ6YqikTAngZx2prcEgGqIYYGAT2HWq8iqTkHrQykQSKDjFR8AkE4rNlEkQyPr3p4XaDggk1RLH7fbNGMY4xTQDGUkCoXRuMU2NELgZ64NIPlDfzqRjyv40AEAZ6UAPCevShsjvSY7FeZccmqk56DGc1NyWZV8CTnA2+ppmkxhr5SBznrS8xxO0jBXIIyAMYoHzdBxTQuopOPU+wpyfMRxkVVxj9oJ4GTTh6H8aYuoFQVIxkHrXB+N9Cby3kVNwIP4Vy103E66D5Zo8rliaN2JBHOMUttKEjXIxz1rxZH1MdVctiRVIBwMVOkqsdp4C9z3rFMtIdHIORjg+tK2SPmb5ffvSuU0IQVTIJH1qtK21cnv6U7gilNMQdp5HbmsW9IBOw5XPQnpTWrFJ2NjwHpztfyzFMgEGvZtKiCoCMCvbwytA+Yxsr1DYgTkfTtVxFzgV1nnIuKAAPWpIx81LqNlpkXy8jhvpVUPtJGMmruA533AdeKckwX6UgaIbkB1yKq/dGcVDBBuwp7e3rUU65HpVIGVWODjP41DIwY81YCLjPt0qRSc4ByKlgXYANwzV+DnOOpqhdS2hyBnrUgGOnSgY/djoOKZvOSKAFI5JIzSGPnOaolkg4A4wcUmOeaYCjpggGgjbyKehNmQs5x86nBqGRC3A6UxpETx4UjJzVO4Q856Vm9yyk/Q84qrjjHXFIbY+Pg5zgGrcP3sdRS0INGHBAGe1TBAfb2plETxnHTFRlSe1AEka7SP1qyw/dNzg4oC2pzM8gaQjjIODVuzHIoRUnY2oFB2/pWjEm1eRya1MxWQhCMVRns2Y7tpBHSpauPmsWrJiYlB696uFMdyOO1CFuIpwOtNKdTmqJZE/P5VA6nqOnpmkxHP+LtKS909kIBDKcheor5i8faW1q05dCdnAA6sa+lymqoTseLmiTpM8xngKMFDckc8YNJ5g2oTlscdO1fosXdH5VWXLJ6kUcnmEgsCe2ew9KsxrjCseeuatmSYjsGfIbn2qMuEcsWwWHSkYt6kiytjCruJ4/+vTYpzEBHt5OeTSsO7QqSNInKDcDg5opFb6mKCyupXJIOeaSUFtjZ2tnn3p6G9yQyRiT7wB9DSqyliHyAfSpZGlxTGi9zg8DNNAPmHBHI5NJF+gjEg4YqOm31psbAN97JH3cjimwj8R0vg7TzqOrQxIrMHkWPA6AnvX2hpFqmm6Ha2ig7o0AJ7E18LxBPZH6DkUfdbGM3zGhm3CviEfZJ6DQDkela9pxHitIiY+UHr05pVftnnFaiQSf6vjmoeF61lLcu3URlB+lV3G3vyelZ3GMBzweT3qTcBjHWmBKuduB1Bp4G78s4qWFyhcwiIF1GMnNOin8xMY6dacAbKOq2zSIu3OGPGK46/cRXhDA7dwH05oVrgeheH332KZPzc5rSYDHYmr6EsqzDjJ7VAeMYqShz+vQelKvzHI4xQSx4+bJB5zUoOBy2cdqpFEobcM08EZGa0Rm9xJF56VC3APH6UMZEVzx0qJkH3fQ1BY5CMk7uAQKlQ8ZoJZIpGOnPrS7SeQuaAGcj8KhkG7np70FEBA7jikAB6nI7CgsdtycDnHNPQEnkUEtilSeM0YBIFJhchm5BFUpVCDJFSSzLuuSVI4HNN0QY1EKozt5xQyo7HZBcDgYHalUgjHT3oJQw/N0xTkOFIxTKJTyfU+tBXB+9z9abJuOBz+FU9SslvbZ0IBJGRnoalrmKTtZo8c8U6MbO8JVCgycY6VzbhYyUJznk+1eJVgkz6rDT56epLAfMwTjORkVaVT2rjOy48hmGTnikYsEUnp15pajbvsSBxgAHJaq124XCkEj2qyUzMmlVemc9qxbiUhgScNnORTT1sRN9T0D4f6XstIjli33mPsTk16faR4XpgdvcV7dBcqPlcTJzqGpEgEY9fWrcO0LzyRXScqJ0YZB9anjTkY9aNtS72LUY65OBVKdtrcDPvQJajlw6cVHMNp64qwY1RuX3qF+Djik0T1InG0Ejn2qKZgP/ANdSUVHcA9ahLDPFNCFABqzEoGOMGmxmhbr3xyKuQoEJ9RVITJsZ5PenZIGPWqJHqTwp4pdoBzjOO9KwXA465pwbcRjnFMB+7kErSMTu6ZoW42NK8imuduT68VRI1Wwp3D8MVGQoJyM56EUnsWNwSuOvtVWYEg/4VmBmzLhuaqshDHJxQSw3Y4GPxqzASOtT1A1Ld/lx2q4ibgMHNUNDZRhTVZk5b26UF3JIQDjIzipJuIHbHbikxHLzLmVjtHXnFXrUksMDAAoW4pM3LfqpzxWvAQ/Fbx2I6D3XKkD0qs/y4yMkVPQSIG/dNnoPSrKzDYD2qShfNB5B6D86QSE89B6VSEyMt81MY5zSZJTuh9ohlQYztrwf4paRsmc4DBuMetengJctZHm46LlSaPBtWtDbXEjcH0FZqkoD/eP6V+q0pKUEfkuKg41Ghj5hIO0En+KnyBsLI2dq9M1tocMk1oJtbd2K+tK8YJG4A46EVLZEUOUBUUgnJ7U0/NtJI+Xpnr17UzRWEk/eFwUYNnr3NFBVkZJly+4rtX0FOj2sMkFgw6Z6UtjVvoRtE/flyecntTgW4I4XpjHWhisKi7VICgAc7aXOGwBjPXio6j1GSEvsGAFHtSwRIW3KD5efl4qnsCTbPYPgL4fN74gtpZFLxxv5jA+gr6clZViCqNqDnjqK/M88qXr2P0/JYWoXKeQX9DTgmOcYI6V8wj6dDF4mye9bFqV2Zx+tbIUhz8EcfrSo2DzjFaE2CQlhjpUBO0kEZx3rKW5SYgbNMdM+1Z3KKzNsY56U7eBjmkBZV8hTjFSbuc96AILhdw9c9vesrzWt59pGKBpXLkmJU5PauE8RWghlOeVJ4+tLZiW9jsvBbmWxGW+ZcZBroXAHYGthSdmVJBz04qN+BgDnvSYhMHI6HinLnnIxUgOUYOe1SZBPHBNUh9CVMHmp9o21oQxmOeuaYwIYEfl60mNIhPKEHg+npURXPBqRiFcECnpyoAGTQBIRjoOalGcA47UAMdcggDr0qA5xk8mgohkUY5yD6YpECj+HIoFd3HiPOSOCalVTjp260+gN3HBOMg0jJleRUsRE0QPsBzVC5XdnjI9ajqOxk3Klic/hRoaBtQJBBZQc1W5SR1y42DPp3oLALjvTsShuDjnmli4zxTGyRTkcZzQo54zjvSYkP4zgDrTtpI25zQkJnK+MtD+3WrsnL9q8ivtOMRfzMBlyCRXm4iJ7WBqW0IIo1TvyBwalSUJnP3hXkyWp7adyxEwZg2PwolA+YZyQelCuDepA0rRgnG3FQTyc4Y5HWrBGbcAKGx0PNZSQtPeRqoDAtjmmtyZ6pnsnhKzFvZKo+93rtLaM4HcivepLQ+Uqu8jRgA2AGrCLtzg/NWpkkWYsnHHarCLkDbwaQSJdoAJ/DFVroBQQB0oEQxy7cccUTOHqyXuRwsQSKS5U5znBPNJgyoxI61BI2Sc9uakoqyuH9veo9wA7ZpgTJhiM8Ed6uwx8gnpTYXL8HBORgVbXJ45qkDHNnjIFODBe3WqJHh+MUo+5kng0AIvJxinqoHc1PUdwJ2sAOfc0KC7NuGK0QmxGyOnao2yCAaBCr3pm0FiTSlsWIevPWq80ffOD9KzAozW5OSDVN4m3cnPtSYMgCFXOTxmrUXqKnqSacK8Dir0II9+KsoGAYEcCq/l4J60CuOjUA5ou9ogYc80NBc5qZcPkEE1oWin5ccn0pIlm1bDOBnGK1bcZTit47Ek8i5z61SmLE4z+lIaG7A8WM5qIFVGDke9RItD0YgEY/Gnxn1G7imiZMjfoeP0qJs7cU2TErluua4H4maIlzbvLt+ZeV9+K3w0uWojnxUeakz5o8U2Xll8g5zk+1coYznI4Ungmv1bCyUqaPybGRSrMJl3LkEZ7g0jtuXbtO0AE56ZrvPJaQ9SF5IAZhuP1olYtyQPmHU1PXUiWhEvmSc/dA4AbpQo3KGcnHqKq6CLuLOJE+5nc3RvUUVGhpaXQxyTgAHIzznpUhCFnyCwPIPpVWNJMSR0CLgktkDA60BywxjPtR0EhUTD8gcjikO9RnC5BHXpUjdyNpGOPlwx681LaktMFdSFzyR2pS0i2OCbaR9T/AAC0NLPSZ70JuYAICTzgjrXpcxI4Dc1+S5nLmrs/Xsshy4dESZzSsw4zj6V5KPXRGuTLkYK1twEeUMVpEUhrHrTlY7Rgjjua1ZA5vlAGM1A+CfWsZDVxoIGTnNJuLA1my0QsoXJPpVYH5v7oWmiidHJ5HFWI2yue/rTY2IWOOlZuo2+5S2CGHORUpkhYzeYm0k5xWN4mtVKfNgj260nuLZlrwNcZjZQciuwOMGtVsOW5WYcnOKib2Gc8UMBh3Z55x2p+S46YqQFVjyO9PHQcZb19qsGTQ4HzdxU2SSeOaokUL3700rkEntQxoruoOTUfJB9e1SMTacc9SOaWP5e1ArEysBnB60uSBjqelAhGLKp3CoXJIABqhMhYbgQeDQmN3zcn0oYIl2k59KeuBxjilqVoPjGRyOBzTsbhk8dqGSyNlwCO1Z9xGWyBWZUdDLuUK9e1TaDbgTNIOppovWx0QHBJFNIDHrnFUQgbAXNRpwcg47/WgZMCc5xjNOAAOd1SwE3EE46VInJFUJjJoPNRwehrzTxr4e8tvNVMLg5I71y102jow1R05o89ljaElRkDPFK2XcZP5V5E0fVqV9SeGcZ25w3TNNkO1txY4PpXMDRFK4bgEiobpgAcEHHpTTFqZd5h03M+0+lO8NWhuNSjzjHXIrWCvNGdRtRdz2vRbcRQpkcY/WumtkBAr6GGx8rN3bLaHnrViNSc457mghFqMZC84qyFKjIHHpTBjipZGx14qpMDsPr3pslFUKFORSOCd2G/GpH1Ghtp5/OnTShoznk4qxtMzZXJIycVA8mCSOlSwRWchs8ihBl+fwxSBl2GL5h64rQjiJA9KskuRICcEdqsAYGewqgHqcnpnPIo/wAeaYAGAOCMDtUmT2FAC5CkZpTy3XilYGxTS5II4GcVZKGkk8Y5PpUbruycnPegoYW7Z9s0wp1AxmgBNh2jP6UzyyWp2AikiK5yc/SqstuWHvUSRVrFZ4OOOTmpIoSGHHNRYVzShTbirKDIIyRmqEKxy3TFRFd1JlCgDFRXxIgORxRclowWj3c4q/aJtxnrjis0QbFqCB1wa1IXBGOldEQJi2R14qrMGZhnpQxoRSAg/KoZV25xUMpMYg5zUyHvz+FCExjtkEYJ+tRMNygdPemxIglXHt6Vka9Zfa7KTnkryT0qqbtJMVRJxsz5n8e6K9lc3QxtTqpPevMrmH7wAYjrX6dls1Kmj8uzWjy1GyushY7vXoKcWkaXDnIIzn0Fe7ZHzKdhFkZ3+X19e3epghIJbqnGMdaTWgpO4ib9+GAAI4HpTd/XcOB39RUIiO4TZk4B2jOAT0orQ35TH2LgBTyKJAyPH2BQngUWEyMN8px0yMmlGQ6kKDzx7CkxX6Dmy55fJ7U4/Kv3Tu+tSOwx2ViAmWPVjjpWhpFn9svfs20Ms4CLk4ByQP5VFVpU22duGg5TS8z7R8E6UNF8L2dvxuCA/dxnjj9MVoM4YknqT61+PYyfNVbR+x4SHJTSBQuO+OtDDA+tcSOtDYOZAD0zWzBgqQetbQIkMbJJx2oU8gg4qmQWFbjHWoXjyxx0qGUis2C2O3egNgY7dqxZY1/m4wc1UlQ/400WLDJjg9O1WY3OAB0pkslAzmqtwGIYZ60rCMqOQQ3GD9Kn1OJZbfIAPHepQmluUvCCiC/lj6knPHau228cH8K0QyrIMHGKhwQTmmwGgAufTFPx07UgEIG49zS4PGelUKxIh5GMcVZHIBNND6Em3FMI67jgdqdiSAqNp96ZwAVqSrjWKhQMUZ46c0APTHanFjt6ZoAMjZtzwKjYc8jI9aoze5GUH4UxFALAjvTGTBhwMj8alBVcZ5oC4uct7UoGTz2pMVxrJwTVSdABkDNQy0Y18TuzgcdRU2izLFI4z14pIpam6j547U4tuGMYpsz6jCM/SlACnnpUlkgBXBHIprMQelAAFJGachK5weTVgSAkj0xVDVtOW+tiCuSR0AqWrgnZ3PH/ABNpBsp3G0jB64rAkkREYbfm7GvGqRsfT0ailFFZXIYkZz3NNaYMcEkn0PSuSx3IUsGI6kd81DdSgYAHHt1pWIkZFzNvLAKdxOBiup8DaeXl84j0AHpV0VeSOLEvlgz17TULR5KhT6elbUGQmMV9Atj5hstxAAA4/CrKYBFMpFhTznGcdqtQn5cA4PpTGx4G3pz71VuAGJwfrTZDK5j2jPamNEQvoKkaImUKM5rOurkIeDz2oNLFCWcnJPWoTMQcetBLFz17GpreMn73XtQFjXtosAZ9KvpGEUDGT1qyCVVyKl6rigaEHQ5Gf6UicntntVCY9M4XJwfpT1O3Bz+lMB7FT9c9qDxjjmgVxRz2x70btucde1UJDdwOd3WgbccUF6ETLu7ZxQPmGcYxQSxyqGXJpuwY649qsSI3HJBPX0qERqwyeM9vWokaELwqOAMe1CxAEYNQSyygwOvIqYHA659qYCMcd8g0nCnGcVLGgGc+tV79sQnJ61LGzHGB0rRtxtVWxzSIZpQqME5xntV+3OA3PTitkwZYPJxTJhlSKolFUgKADzzSPjaQRyBwKmRoiNSNuTwfSpRIVGRzUoloZI4HG3HvUYcY5GaT3K2InG4nHAHOKq3CmRCp5z0ojuTLVWPFvifogiuhISSJFb5ccZrwjV7TyJpgAcZ4B7V+g5PO8bM+Fzqj7tzDJKsoI9cgUoZ3QgHaccj8a+uPz6W4ENGysBhgOp6U9H8xASx3dMVXQNWK0S+YAHycjNLloyxJ+U8Z9Km1xxVncQHeuB8uecUVS0OgxY8mRlJA285FLJuUgpy3ekzJIaYstt4PGcCpdpEqgfiDWbY/IRomildwAQ3Y9BTgSUJGMnviktS0rDIdkcrqw5YHHpnHWu++EOhPq2uwRMuQpUYYemDkfnXHjJclGR7GXLmrI+upkFvBFGudqIFGapHO6vyCo7yufrND4UTJ7Y460yU7u+KzNRIfmkAHJrZiiwoye1aQJkRNnJ9KRTg9aogsRyZyOSccUkikKM/epPuUVHG3NNDcc5rF7lXBh6Gq0i54zmkNMjC4qVH7HqOaaKuWUYFMhuaglPbpnvQSzJ1Bdj7ye9WEbzoAOvFSh20KmiZj1J1xgZ612ZY4Pf3q4iInID9c1XkXG4gZoAbsznPBpWbBwRQAnB4ApAcD2zVgThhgYGc96mQnj2poGSMcjpTce9USNePI54qNk7AY461LAjZfl9DSLikUS5xjHTvSjnpkD1oATgn275pCu3lf1quhPUZtyTnrRtCgUkUwABOakUAiqIsOC4PFPAB60EjHztx/OqzqXFSzRbGXeQEZLdKwbmZ7aUOgK4PWoYr6mhZeIUYhWYAjrW/BexzoCCCCPWgdrlqMb+nUCpFTAznHvQO1g6e9NzkY6ZpAKCT0zjv7UHOQR09aAFEh3CpFIZjkUWuS7s5bxboCXcLOqkkAtyO9eO6rbPCxUjaRXn4iKjqevgZ62MovhTjsKiVlfBIz/SvOtqe7cd5pWPt/jVOa5YkKpCnrUSEUpCZXQDPrgd69U8AWBhgBkQEMuFxXVhE3Jnm42VoHo1jENi8fWtJU9q9g+eLSEBPu81LGCSMiqRpEnQ4BA71YifcQQaYnuT7tvfNV3Xbk4680+hNirI1M35ByeR61IIzrq7AyAfmrKuJiz880GhWklyDjoKZvDY/OlcTJogS2a0rWH5h6U0JamzDAQAKsBDkcAY71YmrAowO/40/dyKAF3HJ9KaOGz61RLHL1x+NTgArjgY5+tMTFxnnApR1oJApu74oEI9SfpVDuNdDxg8e9MKknrQO40gp06VIiAqc800DHBQq0FARxVCRC8YLZAycdaj2ZH4VLKIXi+XA5NNiTr6VL2BE4XAFO24OPWouDFYYUDvmmfebAPIpAmPTHTIrO1iQLGB+RpMpmVDJvODyc9K1ICcAdqRDNOL+H6d6uRjBHPNaoZYEuByOvFMkI4xVCsRjGRnjnpUc43KeKfQEVQ+0gZqeJtxPSsS2I/OR2qEtk5z15oF0BlLDA5quVw2MUXJZx/jzSRd2MmF+bB5xXzL4qs2SfLKVILc19hktTXlPl85pc0LnISKSTgcetIRtK8dflJ9K+/wCh+aSjZsiRmkeXO0ISAAe1ORSpULwuTzjoKEyGhVJJ+4A2eFz2oZiu7I3M3JHbFWkhJNAGHBCkZ7elFVyoq7MgqYmZQdxBwT61CXCt8ucqcdajUaSJTKu4gHB6GpPlYqQeSetQyla4wS8KrMW5OM04Fc56kjt1BqUWPtxzuYcgjGR1Oa+i/wBnrRgbyS8bAWNW3A9M9q8TN58mHaPocnhz1lc9ouMYxVUZJxX5Y5an6dHRDw2MA0OBgmkWMhX96CDW1E2V5NaIlkUowTwfWoS4PTg1RBZhJJGTxjipWII54pMdypKpx14zVfJQnnispFDt24jFQM+AeBS6DuQMzbycfhSqcN6j0oQyZXOQeo9KkYBlpsbRQvoyVwenWqdjMASp7VHUV7IW2LDVFYAFWPOe1deHLKMdK0jsTfUay8HiomyBzQyhhJBFKTzzQAxuSe9JtIAwaoCUEhQAeamU4K+tNEsmCk4P49Ke6gkZ4z3qgI3QAZPTNRlQc1LAhKnIzx2zQwHQdRSAFJOFqcKQP8aBobu54GfcUhU9/rTsFxu0MTjvQUKjP50xCKVAPHJ4pcdABTAejdeMdjTkOB2C570AOZQ3JqCWMEc9KVgKNxbkjAHvWLe2e/cQOlZyGmkc9e2TRxtIoKnpx1pNN1uWwIWbJUd880uZROiNpLQ7LSvEEVyqkMMdxW2J1kUEHjqKq2lzndkwOSQcZzT9nGD6VIyMDbwD+VLj1yfrT0AUqB0H409Txx1oCws6LPAVIyeleUeO/D6wSNcQqQx4K9jXNXinE6cPLkqI88u48grt9s+tZuxo3BLHnivIsfT36jGnKoRiqlxKwXke9Q0yWyTSEM93CvTJ617f4YtCtshAwcdD2rvwqsmeFjZNyOsgHbP4VoRoSAoPWvRPMt1LcMW7k81MUz7elUihpGAc5BHpUkLHHPXrmmwLkbErkCmsjEnvkU+gFSeMxnnuax9QvfLyOhHFSNWvqZM0u843cioWbIPr0qWy35FdyxXpwOKkhj9ByalbibNG1hI6ite1i9elbmfU0UTCjmnE9D2oKbEyDjPSnDqcDFBNwK4XNCrj6d6oQ9eCSBUiEtjORR1E2SbcZwc05AO/amSOZQRnPFAHHXjtVAMxyegqKRSOh69qAEwAxI7U/OTupoCQYPXsPSk+XbkYyfSqAhf5fY1C+QOallCc4qPgZNQw6i7+mOakBIGevtSYXG5Pc/hQODkVDF1HKpbpjPrXOeJ7tonCjrntQy0rszdPuSzDPXrXR2T7h7mkip6GnC+MDoR0q9G5yPWtUiLkrNk801mCVQERIbPrmopBgHORx1pAVBJnt+NWYWOcZ/GoQ+gsucYHWoHXbyaTGAGBntTXUEcZz7UkSzP1WzFxaOCCwA7CvnX4h6K0E80bqGBY4OK+hyuXLVR5OPV6b0PILsGKRkX5cHtVUAbi7MTt6Gv06KvFM/Ja6tJoVEIbJX71OkEmzcMIOzYp7HPZkIViqkk7vWnRtmQMx7elWmLUc7CM/e57CirHcxpZJEn2sB16igqd+fvZ6io6Fpq4sgEeXZQCT8opGO1Q247SeAoqWJtXECs6bm6Dn0qWKIBiynJbgA1nc13LWlxPNcwwthWLYA/GvsH4R6H/AGN4ShLAM0pLM+MZI/yK+Uz6olSSPscgg+ZzOoumLSEdutQ4Jz61+d9T79CquOtLIpP0poaGQHMgGea2YcbAOpHNaAxsj5J4qBwM5PXFFyCWFwQOuRVjrgkE1LHcjlTcTxgDmqEq7W/GoLQ3cAaGwpz+tDGyu5LH1NR+YdxBGaSEiaIkMDUzPnOM0MbKt0N6HPPtWOrmKbBGKhCRat3xdxsOufzrr7dt0QbHWtUT1EdBUJ6e+aGNDcYPP50j4xxVFMjCggnODQ3f5qDNjwcn6VYByN3SmhFmP7mOuaAAxznntTZQjD5eDxUTcDikhkbt8vT8aavQ4HOabBIUEJznmpPfOc1JbGEbASO9GPlGTxVIhhHGTkZ4p5BwNvNNgNdMHgUq5yDjApALg7jzwe1OGfTtTAORgmkZS3bNAupAYiwIzkiqU8AOOM1LG0ZF7Zbi2BzWHe6cAucYNc8/IqDcWc88Vzps++KV1B7dj9a6DQPGZLmK5yjKcZIwCfas6dRxlys2lFS1O3sNWS6QYYHjitAOJlznDeorpZjYANop6qfTikAMAOMdetIpIfGOAOBQNEiMWYDIx3FZXibTFvrN+Bjpik1dFJ2kmeGeJNMNnNIp+7npXMtKqEqeQK8mcbM+mpy5ooiun8oZHNZ1zPkmPJD54rna1KNvwHZm7vgXCl4z69PevedKgWKJMHOe+Otenh1oeJi9Zm3BFswRj8atqBnNdKPPLkOO54NTiPp6VogEKgHb6UsagNz0qgLSbegNSMAvp7UCuYmq6iFVlxz0yK5qRzM5xnr3qGG5GwcHjGOhyKidjnaRx7VDNA2bsdiOM+lWYYuQB+frTiQ30NOGIkZx15rVtlG4Z7VqLYs5546UjMTkd6BNiDp6+1OAwOufagSdx4HHNPCheSM07lNEijIGOKcoIpmY7acfzqYKC2M8UwALhvX/AApkoyuM8ZrRbFIj25780mB2wPU0yQKY+lNICnON3bFA7DsggcYNOyBzQIjfp6e9Vye4696hlDGk7dqY+Gx61IwxznNPDH65pMBGH6UufbrUlDhjHrXE+Npys6qAQD1x2pNjW5kaJcCTaufbOa7OwfaBjjA60kE2bNuTgkVeGWxjrWiM7k4QAdM1HIRnGKsYwACo7g7l+lSwM5W3KR71bgyoAHOe1QBI/THpUedwI4oC4qqW6jNKY8KxHFAupXkQyZU+vFeQfFLQjLuYHHPO3vXp4GajUTOLFK8GfO2v2nk3zgDAzxWJcMM9/LPOV61+r0Jc0Ez8kxq5arHrIpyxU7z69aUMSiqznB55/iNdDRwwbsRmUsQwHTting8Z2jlgNp6n1qbWKV2K0YdiSu4+pFFPnZHIYzsGlJPOQR+FHmfeO7bxgYp9BtgF8sIoPmZ/SlHzhVIzk4zUME0JhjICgLIpwafypwFwf4s9azZtG/Q6fwLpp1bV4IkjLuXCDaORk84/D+VfZunWw0/Tra2AwsKBNo6A45r4jP6mqifdZBG8WyObOTk5GaavbFfD9T7Yci9aYzYUnsKu4xkICzE4rWtzvU8fLiqRLFxxjr7VXkPOKGMfBJt7dKth9y8HBPek0JjXBD9apXER257VL0KRXVipp0nzDrU3KIGGBnqKicheQKYDo2yM1KrbuoODQK42Rc8Dj3rG1EbXyO1LUGx1rKMoccg5rs7Vt1spHHFUkIezcknP41Aee9UCGE59hQehOfxoKGsuVzjrSbevHWglioe44NTRggU0JlqE5BB/KpCqsBx0qhjJBxlePWmEjPFArkcmBjIpsbhTg9+lJjTFdcMKUg4qSmKAR2zSkj0xVEXFHHSl6jApjGcbsg/dpUI3NnrQJihgCAc49qU9RQAhUk5FK2cj2pBbUa67uoqrNGD7d6kroUpYCTnsapXVkJBg/WpaTEtDCvNKBLnBI/lWBf6YFJO047c9awlGzBNX1IdN1q90m4CLmSDPzZbp7V3uh+JY7xRlgGPJFNT1sXJq+h0tvOkoBDZq0G44xW9rCGsM8gUA54zimA4HJxjFK6AxMGG7IOBSauM8l+JGkmCXzDhUUEnivI55B5+CefQ15teFnc9zDSvAgf7mAcnrms2d/mYhgGHGa4md17o9M+HWlBkjlHBIzmvXbKEiNBXrUvhR4GJf7w04x0BHNWAhHUVsjjSuWISQQOgq2sgJAHpVAxwUk5zUcm5ScD8KQDUnIPvVe+1Mom09QKLitc5uaR55D/dJzUYJQn5fxqWw5bCN94kVGq4zkZqU7lX0JUiBOM54zxV22j9R0rVKxBp28OX2gc+lbVvpzYyFJPetErjvZErWboOF5qNrVyNzCnJNIz3IRauw6cA96lWA46GoWpaDyWx1zTxCxxwc07FMVYnCgZ605YXB56dK0RNh4Qk4znFPAb6UEsRlYsBThGT/AA1Yg8s+nFKLUuDxQBLHZEjk8Uk2nBMHA59KfK2JytoUimwYI6VGST05x60hjZJPk561X3ZHJ5qGUIyhgMmon+/gYIqLjJdoGD0+lKcL3zUjQo4GevtRjI+lNDYqqWOB1NeZePLwJckd+c89OaGJavQo+GZxKRySMnDGu7sM9zUIbN62Y7V71eR/wxWiIZaOAgYt1FQSuCR/OrEiJWJXrUN2xSPOODxUstalSDLZyeKuRAr0qBtEky4Uk1H5YB5AB9qohkqJx1yKkKgRnPT0pklSVCGOOhrkPG2lrd2cuQMEGtqLtNE1IqUGmfMXjHTnjmYHBIJArhZICYySAWr9VwE1Kkj8nzWny1nYrF2BXA5HWpWlLpGpHU8H0r2EtD55MeI2OGJ47pSM+5UboAehrNo1gx6SbGU7iBz060VNi7syVUZbODn1oZdgXnOKlgxqnA3djQnyPuHGe9INh0MnzPgkc5PPWguWG98kk4LD+KhrqaRd1Y9r/Z98Ptfawt4MJCg3nI4z0/pX0rcOSOfrxX5nnk+avY/TMkp8tC5nuMsVJ4pmShx29a+aufTDt+QBnvSSfKxzzTuNEW0Bgw4x2rXt23JngDFXETHScDIGQOpqvJ8wJBwuM5qgGKcsBnOauIT1xQxdRw+brkGoZYwVI9ahlmewKvjsKQNnPODWTYDZmwAMDn0qtLyuAcGqQCJKFfBPFWBIAeDTFYRpF9RmsrUz1IOT14pajsVLKQueTt713OnAtApxxjrVxuDWhYIOT6CosfMRngUyCMgemBmkZQOppXKQAc8GmsWzxwKaG0Kqn1wferCZ28cmrIZNHkEHpUqgbMjGaBXGvjjrimEAkjpQIYxxwKQbe/Wkxoa2DSBsc9hUlEgwSG7UvAGT1qhMAwbpmlK9Oc0xkbKS+OlPC/ypdRsTb05p2Ap4pkj+i59eKaV59KA21GsMDk8VFIdwPFAyu6ZXFVZoyRjOazdrgijNb7mwelZ13YJyAo59aiSQIw7rRxtO35e5HrVBbJ7WQOhIbqOa5Xo9C0lc29O8VSWoCyhsDqRk12Wla1Hcorhhgjv1rqptzWpck2aySCbk9OtSpEG5xjArQyWg5ozgH71MIO7FA2zkPH+m/a9PdiM8bhxXzrrULRXjgYB9a4MTqerg5aGVLcNHEo3d+9VrWF7u+hgI+Unr2rzktdT001a5794H0z7NbR5wVUYwa9Bt02oBjgdq9mO2h87Wd5MtRgDrn8KkVsEDtWhkh6n5iB9aswjjJpoTLcRU46D0qxJahk6jNUBkai62qHJG6uZubl5n9azkjRaK40Ddx3ocEDNSSxig7h6daXbuHFUiSeFGPPpV2EHuO1aCRfs2KTIe1dhbPmL3wOPauiluRUJsrxlQPrSsIyOgrodmZpDTFCQcDFJ9liK8gAVnyoq1hRYwBfvfTmlFlGevP40vZoptimwU+lH2FMHoafsyLsPsCgDBAzxR/Z4DYyCaPZlC/wBnRp1kX6UhtkVTgg/WqUUtxMP3YUDAqE3CISNoIHQ+9acq6CsyP7djrUonEkXHP9KTRKTTM+4wpPP1qk7+nArmZtYglYHryajVgMngfSoYwLZAAGRRjceMZrNlC7cDjn2pwJpAC5OaNx3fTigGOLbSCxwOc15D44uBJfMAfkDEUS2KpK7IPDR8oAKcfjXoemvyAetZw2KmrXR0MDBlXHJ9D0q2hIBrVGDH7hnBoZ81QrEbsQRjB9qq3cpCEZ4pMpMhts/X6VoxgcHt3qR3Ht8y47dqY2QKroLqOhzkjrxVhRvUDGMUkDXUhuI9h+vNZOq2ontpF2g8YzitIuzRL1Vj5x+ImifZ7u4B52gt9BXj10ABKpXCHoa/R8qnzUz81zui1K5neV5qbEwSeTmpQrBUU8r/AFr6WMkfG2aY1kPzHPIpuCcA4OOR9e1XoO+pOgyCWPzY6L2opGl2Yu75RgY+tIXMgJGNprNly3H5DYHQd896aikDcoJA7e1RcuwqAZYjPriprOEyyqm0/M4UD6nGT9KmTsnI3pQu0j66+Cnh5NI8PNMUAec5P4eld7OO3SvybMqntK7Z+r5fDkopFIqS55pceoP4V5J6qQq4x075pknLHHpTSLGISWGfwrQtzg8kVqhSLDgEcc5qswxnHbrVGREThs9qvWxyMjoKTGibIb7uPfNRyAZFQyjPuICoBHQ1ULBTjFZtdShrscdc/Sq7sDjvz0podiInDkg9KWS4CZbP1obsS1qZtzrSpwGwP51VfUFnO0nr+lS3fY2toFjcL5oBY+1d/pLbrVCSCO1XHYiWxdJNQuCM1ZmRn6mg+/AoGhNvznr+NIxG4n8KC7CrxyKljypyaaJZZj/hJ59qfjgkH8KZLsA6CmkHJwMimShjJjtn2qJjyc9KllDNx7UqZ2n0pAOUetK+NozVIB8IwuFxkntUvlnj1oa6lEe0kDv2pxyRtxjtUgxpAjHzA8Um7cBj9atIkUkhulO2lRk9DQ7CYkg5ORxTMZGOxqBIgYhc+nSoJFBGaDQqSR5NV5Yd4HH1pWE0yrLaKxwOKpS6cTu44+lJwEijc6XgtkcYqnZ+fYz7kZsD+DNZv3djoi1ax1ejeJvMYRyfKx/hNdRa3qzLkNzV8yZi1ylxSSuO1MlAxnn05qzMyfEEPnWTAjPykV81eNIhY6hJwMhscVxV43PTwjtocPeXWCVB+btWz4Mt21DUIc5YoRxmuJQ949eWlNn0loVh9mhjBXoBxjFdLEg2gjrXpRVj5yWrZIR29e/pSglcAc+/rWor6EyRbyMcZ71PM/lqqge2adyURxzlW61NdasLaEHOPxp9Li6nL6hqLXs3DcVBEucDH51lfmZoSuNo9aa2CBVIhgQBjjNPjQ5NUiUWYoccrxmr8KZUA1QMeoCzKDnHrmuttvljHGBjiuiiRLXQkeULGSSAPrWVf+I7Kzz5swQAck44ruS6s2o0JVnaKuVrbxhp96P3N0kmDzhq14btJgGXJzU2R0VcJUo/ErFtG6Dd19adg7s7gKdjzndOw/a3Zs/Whkbj5qLAJk5ODzS5C4JbNVYsaGDN14phdSD834VPKOzIneP1H51TluYgxUkc07FcrY0urjK/MKsQH90cc96iexLjYrXG0Anuapn7w4z7VyMaGSoTwO/aoSuBjGMVm2NhgAZ9qAAADWZSJB900mAPrQNgqn1pzYyADzQJle6l8u2fIB4xjHSvD/Fty0upzOx434UVMtjSk/eLnhXhEZuvrXounP0OOPasoMJvU6C2OEJHTqKvKc4OM10IzZIGyelIzYGccVRFiNjlutVbpRtbIH0NJhoMsxwT6VoxgBRnqalDY4YpsmCD6elUwQR5IHHTirMRPPekimSSgZ5qjcRbgwz1zVLcjbc8h+KGhBw0q/KcHp+ma+cPEumC3uG2nOG5XHFfdZLU92x8dnlJShdHPzQvE2RgZ565o5C/M5Y9vSvsz83cWnqKDuITIL9TjsKaUJYsG+Uck0XM35EnlAM2TwelFF2CZjRsZZSx5z3o2jA24xnmoudLTuPCBgwZfmx0pUVXUYfHGeKls1S0GIxadV4x611fgbR5dS1u3iQAuZVAVu9cmJny0m/I7sJTc5q3c+y9C01NL0y3tE+VY1Ax745qW4zuOOMV+RV5802z9Yw0HGCTKiHHPY96kHYAY/rXOdaGn1xyKZIw6YHPOTVDIeSwyePbrWhAAw47VSJZPuKjOfaoZW/EHtV2IIS3zbat2z8MM4BqSidRtJweelB2j73XuaBlaZQ+cEdazbqMq2ahjSITJu4qtO+3kcn0pI0RQknY57VVlugsZbPI4qZK5PUw718kE4Kjk4qt9uC4wMACsloavYs2V8qSoC2RxmvTfDsu+zU57cVpTuZy2Nggjio3TrnrW5mMC7eTTTgUDQmTuz7U3+LgZ96Bi5C1LGM85x6UAyxG2CM/jUykYJBqyRpwevBpCOOuKTBDGPG7r7U0rjr3qSrERXK8DJpVAK+hp3FYcoINSYGcetMQoQocgj8KlHzjHAz2osFxHQsMgfhSEYAx1xTAYMsTmkCY68Ci4DztC9aay520AO6g5NREYH14pWAgaPGcVHjI9qkCJo9xIIqFo/lIz7UARiHHvxSG36cBaCbsgls1YHIHtVGXTFd8gEE96zkrjTZUutIO4EDBHQ+9XdG1CayfZId2TjPtWMU4SK1e510F0JkUggd+KtfeAOa6WIrahCJbZh0HOfevnH4s6cLa/mdflV+47VzVdjrw7fMjx+6uUWRk53EnDDrXp3wj0vzZ0nILMdoyPrXLBe8e1Wk1TPobTodkQJBH1rRUYHHHpXoR2PnRRnqT14p4j44P0oQMsxNhR3PepXjEqnJ6CmS3Yo3jraAk9q5m/wBTe4ZgGwQc89MVE9EaU7PUS3iG7B5PXNXEABwMDBqaasEnqPkUNg9+p+lNKKrAgVqJiYy/TANTRoQwyMirJaL0MZGcdKtqCBxj1oM7EUrFWU+rDOK6yB90Y2jHArppEyRj+LNWOmabLLjOByK8A1Bb/wAda+bQXcyRDG5ImxiscVOfLyxZ97w7GNOEq81ex0K/CLU9Dtnu7O6dDDgtv7iup8HeJLgulvdE+cDjGMZ96woOpRlab3NcXiaeZU5NRtY7S88RR6dFulbHrmsSH4paW92IFvYjITjbu5r1ueMXa583RyutiU5QWiOgfxZBDB5jSAJ3OeKzn+IFgVZxdxYzwCw/xrXngt2TDKq07qxHa/EPT7ydoorhJZF6qp5FV/EvxATRUjDHczfwjJ/Ok6sEro6IZTVVVRkrHIz/ABqit7jZNBNEmf8AWbflFa4+KVnPBvim3kj+Hqa4Vi4S2PZq5DOKTWpx8vxmuJdSazjspHzkCRW/SsfxH8SfENpq1kkMCxQSj5mkB6+n8q5Z457I9ejkdGjb2krnsHhLVZNR06OaQqSwBIFddbncAob8a9KMnKF2fn2PhGlWcYkN1Gc8ciqRGGOV59a55nnICAOvWoCOtYsoRlBAwM+1MJ5wMZqSrkikAY9acTg4FADWbHJpgY55yM+lAmU9UbbZS9uOprwvxC5N6wPY9PWsqmxpSVrs3fDCEBDtyvTA7V6DYZBxg496xp7mbepuWZyoHStJPlwuM8dM12IOhJgjNRnJ/HiqERsQvGefWq9zhoyD9RmkxogsHIkZO3WtdST+FJCY4A5pdpPSmwQ1evFKW29KS3Gyb+AH+LvUUq4bPGDWl9Sdzk/G+ipf6VN8mRj1618t+PdKeCXdnABO5cV9Rk9XlnY+ezak5U20cJLw4WSoyCGZVIAPIzX6AfmFSOuo149jFCB83Q0m5fKYKxOOhqznsrgAPLUkAtjOaKpFWMWDfDFtXl2HzCpA2GOQTjGMdKzZqgV/LdlHU5zSwEQj7pYgdD3qWrloUfvHi4yxPUV7l+z74eW+1rzZY8xxDJcn7rdq8bM5cmHaPfyqKlWVz6S5CD0xVSY9cnFflU9z9QitNCsAGPJqRWweOBWYbASCp4qGVRniqQ7kZ+X6mrNu/T1Aq0Isq2QT19qin4J6geoqkBBjGM9vWrVuQWyDjNUJlpeM8496dKgAJHXNQxIgXknIzjtVaeDeT71kzQzpoDF1FU7j5VJA5oLSMabcp6D/AAqjdXGIevT0qZAjHupcxleeazLlmTPBw3T61ijTcq217JBOP4iOoNe1eD5zLYRMeCQK6IES0Vjpe2ajK9cda1MENYZzk1C4IqWWKc5OOlRsCQMHA70+gDlwueamCjBP404kskiwSD146VaCjGehxWomMC8ccHNOC8Zz81SxkbKd1DrxzSsBGRim4y2PTmpHcOQeKkibnJqiWTKevFTRqDjjHvTJEkHzcDFV3LByPemhocE5am4A47VPUvoD9SR9KB8o5GKZNxPXikcdOO1AyN+QRUBULyaliuRsCQaYECjg8n3pDHbCOM0NEMZxTsSyOSAHdxVZ0IxgUgQ/7OGUFj+VV7jT1wSvX+VTLUtEdjqL2k3ly49Aa6S2uRLESDmpi76Degsr7kYZxkGvFfjNpzLbecdpDe+azqKyNqTamj5mn3PdiMtncSowOTz1FfSXwf0ZrbSLdmB3lec9fxrjg7yPRxE7RPYYVIjHHSrK5PGMe9d0djyR/l4IzyKfg88/hViGhime1Si7EaEseBTQNXOV1/WhLN5Stnnnms60Ad933gexFZy1djeKstDVhQEYH1qwkeOfWnaxi9wMZU9c0w5De9VcdyRYzu3HvVyGMAdOtNEstogAAxUwyuMVaJIpGIOe+fWuoswz28bt3UVvT3JkjnfH1kbrSJcZwQRx615J8PybXXJUlUCRDyayqq80faZPO+EqxXY9nnH22wKIchhk/wCe9YVp4Iitbk3khCMqnHzYOPpW8qXNZnjUsRLD3glueffEXVIYt9uZyVbtuIzXi95pb2V9FfW0RQ7wcsOcd68PHT5JKSP1LIE6dDmktz2rRLGPxD4VdJbuVZAuVXJIrjNB8NwprdzbOGG3AD+ZnNEoucU2zOjX9nUqxSI7/wAOp4X8Ti5tyUkcc4JBY9qtazqlxNqdrNM7Sh8Zyc/nWcZShojvUo4mMZvdHo8Oj2Gs6MNkK5C4ODyTXHaNpBg8Qy2oHyAjqOAPeuxxtacT5mlipU51KU2Jq+ifYvFaypF+4bC7VHH4VseNNDlvLWKWKMPJhQCF6/X3rR0lJOxlWxKvCcmdj8PY5f7PjV0MeMrXeWw8t8E16dLSmkfDZhNTqtotXcQxuHGe1ZkigZyOlTNHmIruwI96Z8u2ucbGnKgntUecAeualgSZ3dOtB+X3z1pDuMYjoVwO1IpAOMc07iMnxJOINOmzwpU7ueleH35MmosBznofUVjUOinZRZ2Hh2Hy7dVX+IjNdpp5BA7Ed6iBjJXZu2xBIPGa04gvoc+tbIBST65FNDZJ5wKoCE8sQTx1zVeY8c9CMVXQXUrWp8u4x2NbceCMikmKRIFO32NOC9jVAMcc8c4phGe+O9IBcnP3sjFIX4PP4etO4GfqK+dbNnkAcj0r53+KGkBJ5cKAGJ5r2Mtny1UeXjo81Jnid8i218Yict2wKpSSLEpYZCk8c1+nUnzI/KK9lNoT/W8hjnqMihowqoGJLHnit07HE2rku0bC5PLcYoqyzHbBYHB45AHb601ixUMPvE8msSmyN5/Ly4UsGPYdDUzMX57gZphF3JbG2M91Cu0N5jcZ9favrv4HeHDovh5p2TLTckyfeHSvl88ny0j67IoN1dj0aUlciqUnNfm0tz9GSsiHbzTguOepqDMTbgkHv0FRyDnPTNWNEJBDZz2qeB9p570FF0E7P88VFN3J/OrAhZRgGnwHB9qaFqXudoNOD5A7cjrRIEIoU5OcjPao3HPA4rLYsqXNuXBrLu4NhPHHepkxpmLqMZYAKDWHcwneAckg9KUtiivLAqbty9Rms3UAqJke9c6LiczcymK6PbpzXtHw1vRc6aPm3c44+tdNMVRHcnqB0pjjnrk1sY7DNwxjtTTknOQQKli3GtgjoRzTGTIPOKoeoqAKvephgAHrTW4ixDGWwasAcYrRksbjPHOaQ8Dk5qRiKc5qORsAAcmgLkRUg8DrSAggsaTFfUcGPANPQDPPOOeOtBRNH8x7Cpd6jI61SFYa2dx5/CoWP7wZz+NNjHZyPamdflA61ICucMe5pVYbRnmgTEGSTgUEMwOecUAQuOPc1CyEpSYdRu3I60HgcjFSMcq8epp2w5/CqAaybsZqrKmzPFJjQ6FQyj5s1MIhz3H86zY7GZq1kshLqpBFUdN1Yw3HlOeQec1CWtw12OhE4cZBypxwK89+Ktj52mzOighfur6inN+6VC90fL1rp0l34nhjCjAlGFHUc19WeCtP+xWUUYABAwRXNSSaOrEvZHbQbYxgjn3qzGOC2K6EchIgB7U7ywTViuQyrsGT0rnNc1dYEMUZIAySaT0RcbXOZjY3NwWIz6MfTvW5aRfKBySO9Zx7lyepoRKfrU6oR3rUye4rD5SCc1GRz0NLqIkiGHGPmzxWhDGQef8A9VWgZZ4A6fjUnUZ6mr6kleU5HSum04lrVAcjA7VtS1YmGoWK3ls0bDcCDXkPiTwZd6Vqn26xJyTll7GqrQ0Uux7uU4pUKjUtmaOm+O3tIfJuIZImXAzszz9atnWdT1/Jto90ZyuX461DxCmrLc9Sph6MZ+1voclrfgy9OsJd3MJkRW3bevNM1XSx4gjjgi09Y/I5bbGRge+eteZOD15kevQzCnaPJLRGn4S8JX2kNcBi7wuPkRhyo/pRZeB7q38QreD7rZyNvFRCnPls0Z1M1pyqSa7GrrvgKS+uY5ljO4cg4/SrU3wvg1Gz4RQeTzjINdSwzbueW865IpRM+18Lavox8u32NERjL/8A1q3NA8HMs5uLkASN9/AreFCV9djDEZlTnFzjuzen8I2M+HLkSDoNtSLoUKgAqGA613KmkfPTxNWSsXbawigH7pMD2qwIcspwRRblOXmb3Jpxugb5s46Vj3T4zyM9DWExorMQQB0xQCDntWLGNYA454pGIDckY9qllIVRgZzj096QnnH8VRcTInf1JAp0bDk8jtVDsc742l26Y5IwMEAnvXj5Tfc4KnK+9ZTNqfU7bRYmMS44JrrLVWVFH60RIkbNsPuYNacTEHnOParRMR5YKuRTCS2D/WqAjkUDkdDUEq5oGikwaOTPvzWxaS7o8ZwKXUUkXMgng5pGOe2Kq4rDSM8k1HuAzzRcLDWfawHJzzUbHzHPWkOxXmwSyk9vzryr4naUkuHIypySB1Fd+EbU0cWKjeDPnTxLarb3hYj1BPqK56UqQh+Ug9F9q/VMK3Kmj8jxsVGqxUnVui4YjHSliG7CE7kI47V3We55d7ixbDwx5FFGpSijIXLPnd75H8qQqiMFPVuxrMu5G5BbapyxPAqa2Uy8tkHHND0NIO7Op8DaSdT1u3t0H3ZAQQO9faOj2SWGkW1ugA8uMAkdzXwuf1LyUD9ByKkuVyJnxt9KrMMH1r4hn2TIudxGO1OXgDIH40Ikay5yd1MkypB7Y61QdSCTBYNjFSRE7hnoaGMuB9oHOPb1olbeD/KqAgc4UEdOlPRsY7CgC4nIFPAJT8abAXbjrkVGwOSP51mwIpQ2AAc4qrcICuMHB4OKm5SMe7scZbnA6Vj3lqqHkdeOlEndGiRk3RBZs8jpyawdUYBGBPI6CuZhsziNQmaRxuyRnp616/8AB25eTTQpPzA8r6V00yZM9UzuUhhj2pp5PStmZXEZDzzxTFJX3rMYMQSKY+Ow6+9ND1AAAYqaMHvVollyIfJTxwucjFUSRljg4/SlODx0HrQNCchTjkCmlty9KAZG2cdKaUzyOMVLKSQmepPPenpIGc8HHtVJATxjcc/hUpjIPByaoVyGTcr8jbTHy557UDHRgYJOM+tOX1xis3uUGRnrmkYhT7UyWNY447GjHYUwImXnr0ppQnJPSpY0RBecHoae0ZxikDFUEHkcU7ORjHGaoi4xh83tUFzg9u4pMOo21G4eg9KthcYGOvPWszQhniyhHSuJ8R2z22J48rg5470/MuFnKzLnhjxAl7EVLZK8EDtUni6FL/SZ1Od23I4qJe9E0lHkmrHhfhDw75/i2aXaE2nO0jpXv+kwbIkwMHHJFZ0oqKLrt3VzcjPA+Xn3qZRnknGO1bHLckUkNnnFTkjAOM5pisYviDV0srdvm6DmvOdTvzdzs6n92cfnWdVm0U1qaOlRbQMdB+tb9spB6HJ9aiG4nuX40wQMVKRj862IYyQcH1qNQWOBQInhPz5xz9K0ot2QT09KsCVjtGSQQfWoS20nJ4oF1I2YtwDjP8q63SyHt1wM8Dmt6W4S0RdZTzVaS2idSHjDZPAIrtutmZRdndblA6BYszNJDzg/c4qzBZQW6/u4lXjhjStFbI2lWk1ZsmnghuUXzIUIHoMc1DDpdvG25YUBJ54BqXGL1aM4za6lkRqHH7tAR04FOy0jnIBOfQcVaSG2I8IycgH3qVYhnpj3FXbsZNjXhYA4yB7VEsITkt+NDbQ07jZJYI8FiAaY+o2Socy4fsABUOVty0mUJPEtnCCM5K+hx/SoX8TwygGJTt7cVjKpEfKPXVzMnyqeaqykyMD+dczncEiNmHTtSDgdTWdyrCk7sDIzTcAHLc54GKQxR8pI79cUik5JJz71LAaT14B9zTQCfT2qgOY8byD7GBuJAByPSvMreHNxkfMSQQPUVjM1hsdxo4wB8mB6V0VpuY46Ac0k9TJmva/Nt5z+PStBDg+uO9aoB7SGm5yc1QDGx1PSomXPSgCpMuT16VZsbnkjriovqVYvCcYHvxTmlKkYHFWIRmy2egpqtlmPWgQjPzz0pqgbzzmgCGTAxXM+MtOW5sWJUsMZGPatqUmpo5a9uR3PmHxzpa20kqqCVZsjIrg2hCyAA4Kmv1XLp89FH5VmkeWroQlyspzxup7RnLFT+NeueHbUWHCg5BbHc0UxuLMbkY4xzTnZnYAkH8OlYkxYwFGUFclgfxqe0kdsL90np70pLS500rXR7z8APDIu9SiuXiCiAbiSOPw96+kGIYEDOO1fl+cVHKvY/Vcrio0FYrtx1qrKwBznrxXzp7hGDknPFPBGMY/GrAZtIyfXgGmSDBGT0pgRD1x+FKvWqKJ4+oIp5AxQSyB2OMH606PGM9fap6lIuRtvTpipQ3AxyfWrZGg5WOSD83FNbAFZjIyOoHTFQyLuQADvUSBMo3CjkH19KzL2ASIQR7A00axOdv7FhjAUkdQP51y2pWr723ZwOhNc8l1BK5ymoWyxsQVA54Ir0T4PyNC0kRA+U54OSR71vSZDR7Gp4HpS7cDNbGe7sIzDHNRkY560mUJwQM00qDx2PamUKRlc8ipYRuxyMU0Sy+ifLjPWmn16CqIG4z6UEjHagaFJ3IQPTnFJs54P/wBegdxm0854xTOfzqWWhNp708DFMlkyDBHqamJ2g/qTVIlkU5yevFQ4yD2FUMNnGc1LgMuM1m9WVcMYHX6Uw/MCP4qYhqAdzmjGG60mAhI5zz2qI9MDj3qShijJz6VINxNBLDAHWkzngAGqJYjHI4XP0qvOAAaTCxHYt82M59q0MgjBHJ9azNHoQyAkEjisXXLQTWLjHzHvjpQ1oxptankL6hN4Z1eRN52Ftz5449f0rvY9UXUtMYhvMaQAKB15rni0jRzurmP4V0RYb+5nEe0l8Yz+teh2MWyMDqetXEipPnlqX0XJGOtTKhIPHNamY7hcY61U1G+NpCeecUXsWkeb65qr3rum4sQegqjbqWCqVyOuK55ybOpfCdBp+FIxweldBaqCBn6VVMx6GgkYU5xSum7rz3Fb6EMgYYJyOKFX/wCtT0I1JoFAA9e9acYDgDHbii4+gOCp6VVkY+gzTJTGSMSAD0rf0XWI0jCOBgd+9aU2kxy1Rr/2tBjJYc9KZ/atsOSQSOozXXzpGKg0J/aduckEAHpk0ranbqv+sUnuKXMmPlbGf2xZrjLKT6Zxil/tu1QcyKc9OafOilTaK0viO2UYBBbPbJpB4lgxnByD/dNV7WKHy62IZvFUMR2lGZsHAxwah/4SppN2yFyB0O3iodfsaciS3EbxFelNqxlVbrzWbcapfzbgp8sepyTWbrscYx3IDHdzZDSuQemOKP7GZ9rNuZh3Y1jK71IbsSLpg2AsBkUhtdpHb0NZWJuWYR5YJPWleXBJBwOlMtACApNMZuOtK42LuO32o3gYPahCF/iLY6U4SKy5FJgRMwPNLuAHpVAcT44lUgRjk85zXGWMZa4z+Nc83qaxeh12lsAOetdBaOC3y96ImRsWmFx+VXxjOB6VsgY9eV54HrSY2g56VbEiJ/8A69MJBAOalmhXlBYkgVXjPluc1mwLqSAAEnI9Km8w468dqpMgcCT97k0sbc47VYrkwGQRjFNYhW5oBEL5wKpahF9ptnQgHAOAT1oTaegpWadz57+Jeir9smAQqqnPIrxbUIhFNtXgliMV+mZNOTpWZ+a55BKomimIy8ij0PX+lP4JIwc9cGvpbnyaHlSAQWwD70UgMgMWOOmBUaJuG5lwR0NZoiPYYVcjKjJzzitLTIhNdpEcFmOBx3qKmkWzvw8bySPr34NeHU0fw2HY7nmxn36c13zOeR6V+S46fPWkz9XwNL2VFIhfDHgVAw+bpyK8s9TQZjdkkYpM9qaGKzYXpUTDu2frVAQlcZ5zQBg4xk07iuSqOamJGOnNMZHIoI44+lRg/hip6g2XbVwM56YqbbnBqjPqKCd3H50OMk881LKGFcDJqB0PGKloaM+5JDkYqnLho3BwB2z61IzKuVO7aT1rn9UtQ6u44GeaiTLichqtouzcOT2rovhPKY9RlQEhc5H+FEGXJaXPakJ2gnipsnK4I57V0nOMfIHTP0pCcD39KAG7QFJ7mmlRv647UDuJgqMHpViCMY+tUiWX41J6dWpjYYkAgnvmrJIymATnGKANyg9algBXnNIrENx0pDTAkknAqMDB54pIoAMnHWn7cMMcVQFiNwG68+tSYPIJBzVIljMAED0qIjng9qGCEUBjzjr3pQcN2qLFAwJ5H6U0A5zTAaVKnjpS7ODxnNJjQ0lQfQdKif5Wz2qSncjIDdOtSpwvvQRbUAwJwetNLYYdh/OqQpCMCAcHHtVeU5HPNSxorW52z4z9K1VwUyeo96gptoRvlHY4qjeIJI2U/jSC9zyv4gaenlk7OO2Otcp4e15oIzE0nyY6enSslubxtKNj1DwxGVtwM53HOfrXY26hFFX1MGXIxkjH1qyEHGa1WxJFdSRwKzHjA/OuF8R6lJcl1RyB7US2KT6HMSW5Em7uOfrU9uPmORz/ACriZ0RNvTFQEEnJPeujtAAR6fyrWkZSZeA5FI/c/hXSZ7kMi4yT3pY1wOgPuaTGkW4Yx1PWrsS4HvSE9CGfocZqqTu+XHNUSmO8rf1Pakjg2E7eM0FXH/Yw4ALMf+BU+PTyCQO/GR1ptMXMTx6Rxx175px0ZwAMAqewqFcm7JI/D6huUGDya0YfD0LAfKMDkcVqo3Fd7Mk/sGIc4BJpW0KP0yMYxT5RbFWbRo415HSp7SyhPG3bxjJoUS27osHTYwuABx+tU7iwRASOh7VbSJTsVEAD9h7YqySAhxwc1JTK0soC9c1TZxkt0qGCQnmnHzDikOO1QywIxSZ71NwELAUcHmncA6DigMaCwcgAZ61Hu+b2pEs4bxgzPcqoAOQawbGLbhv4s81zz3LWxuwSeWAeorb0+8EnA6inF6ktHQWnzqpBxWlHxx2roRnIkDBuoyBTJAc8dKoSZC3TrUbcD9aTLIjyM96hMYGTnFSxkkcnA74qwpz1I55qFuDJAcH1ppJ3DFbEMtRvtJ3EiiVhgcjJoKIj91ufxNROoYlSOoo8wa0Z5h8TdI86FpNoxznNfNXiK1EGoSBUBAPQ199klW+h8FnlNyV7GCzOiMeNx6U4b2iDEku3BPvX2R8G5W0HMgOVJLEdaKdzJmNGu794GyPSgqpVVPzZI49KzNEtR0Iz155ODXc/Djw+dW1WBBGf3siqNvLEn0Fefjans6UpHr4GLdVWPszTbJNN063tYwDGihAR0yOtK/LEGvyWo+aTZ+t0Y2ikyAlhnHao2Gec4JrBs6BgPOPenYw1QgEbJ4FRPkgg9KtAMCjJ/SmEBRkdaZLHIfl56mpc5zgdKsaEY719xUZJHPU9CKAb6E9s+9gDV3dxjFBKBTg9KD/F70GlhCDkkdKhmGB/hUMDJu3wTxk+tZ8j569e1QxFC4fJyRz0rH1Bgy5YfhWTKTOQ1OUMuFFaXw4n2a2seMK3LH0PpRHcuT9w9yt5N0fPWpW9q6onPcXGeKjLFWOB9aphcQNgE/lTc/rSBajly/HYcVPCu4gA9OapAy8pCr9agZcE4OKpskQnj1pAcEgNnvSAUk4z1xSDAXr05oGhAR16GkJDL93n1oKALjFSEAc0AKMDHFSZ5yKolgSDwRUTH0pXEIGweOtOVg3WkO47p0BxQ4yBmgLjCuaDnPWkwRE7Y6etMbGc1DL6DARnjr3pc56dqQIQMOv51HJluhAWqCwhYkAZIPrUM74Q8igEZ0EuLkGt1XynSoY2NdyGJNVpThScfXNSFzhfGlstzatgdOB9D1ryW0tmbWBgiNC2wA/lxUNWZpBnuHh22KQRpzgYHPWupijHqeKaM73LKj5SSPpUpkEZ3E5x2rZbCSuc9rGpeYGArlLpDKxI69azkXsinMjIuRjdnn0xTYcvKAEOCOtcz3KizoLPYoXYuFxW5avwuOtdEDGT1NAEYBNKF3k8dq2GlchlGOvSkj5HXigotwc45qyhABJxilYTIZjuGeg9qrbiCOeM0xIvWyiRBx0q2liHIOKqKJbLaWS55BA7ZqdbZUIwK2IuTxxoSR/F79Kn8oLnjIpW1uMiY8/0qeOQMMYpgPaQYxkA0qnOKAK9wAcjHNVkYI3XmgETiQZHOM0yfkHGPwpMbMGfKzEr1+lBnLABhzUsZBI5JOeahLYBrJlocX+Tnriow/HvUFMUzYByMj1qMy5JyalkdRBNkYNHngHB6VRfQXz8gd/ehZMMaCRd5b5jgg0x5ME4xx69KGwOG8Qyia7wOSvPtWbB8zAkY+hrlluWXzIVHI4x0qzpdwBKFPIPNHUtHZ6bLkDBHPFawJrricz7Dxypz1pr9Tk5qhLcruNvU4zSDGMCpZoxpJ6VGyluoGKQRZHbn5gpHFWuQw9KXUpi7s5xQz7X9qu5FtSZWzjIqWTDKMEfjRcqxGDnIIBPr6VGTgkHn3ouD2MHxTp63umzE4J2nAr5h8caSbeedhF8+Dk+gr6XJ6vLUsfMZpS5oNs89ktwQGJIwOKav7qIgcnHcdK/Sou6Py+dlJlgtiYcEfKPmA4oosY2RhbAhAU4XHJz3puGUgHr64oZukiRIzydw69PWvoT9n3w073pvZxkwplR6HtXhZtNRoM+iyam54hcp9Ctwoz1HNMJDHOOK/Lpbn6pFWRAxGBjmon4NZMLDCuB1pzjaq4+93pdSWM570yQ8EVViSENgj6U05J4GR60ytSSNcfyp4JH8qsQjfpTAu44I4pMCeBdrZ71fDDGQaECYwc57inbuAelMoDyKgnX5Dj8KlsDHvEYEAjFZFw2MA9KyZSRRnYyICp46msbUJFdSMHOOKTQ7HK3km2NsgBge9WfAM7HxEVOQrdWz0/+tUx+Iq2h7xaFkjAPari8jJrqOZIa7Ejj608Y2g8dKCiLAJ9O+aaVwc4460DQ9efxqe3Pz47iqRMi2MccVDIAwz0HvVEkbcDI6UIQD6CkNEmOPXPSoSduc8n0oKAHgUqtt69DQAo4YEcj0pwYZ60ALnsOadGCMnmgB5GO2KaVyc5FArEZ+U++akA6560CsOXPAobINAWG46mmueOntSY0iMjA5OO2KiJC846HFSVYjZtzYA/Gmk4YnpSsMPM+YcZpucc0gG5zk1XnbA3dMdqQGTv/ANJ3AlST6V0cL/J0wxA696GEmOPfIJqq/wA6YPFJCRx3i5CbZgOOD+FeZaBZfatbjT7+xtwOOpzwKznuVFtI9s0mH90oPU9a3Y1J4680dRR1LCgqSevtWVf6kAxVTWyAw7jc8hO3rVCeHr2rKQFGZAYzuJBHSmQDgf3sVg1dlrQ1bRSCpJrYs3JPWuqCMHuakbZXOaeG5HP41oUiKVuR9aWJwGOcUFlqM8cU7dgZ6+1BOpFMxYZzxVYscYAzz1oEaWnyED0NbcLLhfp1rSDIe5YUhuQMYNDnnOc1oKw3zQpHOPephPuzg0FWIpHXAOaYtwCcZPWgQrzsScH9afDebOtTewCy3SOMEjPtVOWdd2AQR60OSKimJ9p5xuGM0fbY1J3sQPUVPMgsVvNiY/Keveo2MTNgsM/SpbHYQxwluGyBUTQxM3BqHYpCG2TgE80G0QeuPakUxr2qcc1E9onUHmkZsUWakDmmtZIGzuJNBQ1rNR35oS1z15obC9g+xfNy2ar3UDW8TMxx2xUNjUrs851e5Ju2HfPFV7eYZBY8kZ+hrme5qyy0/wAvDcjmrOlyedOpzjJHNOO4raHeaUu0DdWuvK9PpXWYEitjGRj1qOQDB798U7k2IlPzDOMn1pOFHQH3oNGIoIzgcH1pjZHt2pCRXOUmq7GnmYOT9KCmP2AZIH41GUJ6cjvTuBNEcDjoKeGyMmkmURHKnIGR6VG/LZwarQTZDdwrNbsnXPUE8V4J8TdCxNJtPysTxivXy6fLWR4+YW9i0eHX1u9rPKMkIuR1zVBs5yv3Gx1r9XpPnimfkdaLhNomkQvgjJx0oqzBpGThTwTkjtTSu5gzEew7UNs2SRoaLp51S8jQEoSfvD0z0/Gvsr4W+HV0Pwzb/wB+QE49q+Oz6p7igfZ5BFczZ18jB+1McggYyD6V+fSP0FEDnB5H50xyTioKDaQKD90E9f60ESGEE/WoztYY71RKI+QfakGMkFsCgtAhAJHTFSAnbz35poGLu496G3HgelNk3EgYg8881pI4OOKcSWwIJHGSBzTTnHSkwTDll6dKa4Kr/dNSWZd4jMG68c5rnbs5cZOT6GpZS3MybaxIbgdKx9TYYzuyPSs2VI5m/O2NzwD2qx4E+XV4nP3h1wetRfUdtD3e1fMY428cZq4JCQBknFdhz9RzPnkcD0pQo2elA0C5x0J9zTudpFBQ0HJXAq1CmQO9WiWTu+zPy5FQ793T8apk2GEgEgHinoA3FSUPZdoAzVZx1570mAnGPWgYpIB2cYNB9aoB6jvU0ZxnigB3YZ4FV3yCcGgVxgLZ55x2qZW+U4oFuyVRk56ds0w5DenvSQ2PDDOByTTHjbdlugFHQERGMEFu1QOu4fL2qSyDuT3pTuABNACr15pjD5qlgITyeKrzcgjFIZi3Z8puvFbulTebCo9O9IUkaDjCZ7mqc42g1Ikct4liBtm3HC461yXhPRTDqcshXchIw3fNS1qaQ2Z6jYwlUUcD6VpLgAZyfpWliUVL6+EKEKcGueZ3lnyw6nipk2UWPLPIOQRVO6XHG3g9TR0BGS4BOOw6GhYgHDDGKytqUadsAvUdR3rStU+YDpXREwehfRGJ56VP5TbR1HvVhfsJ9mc8jmpYrQntik2BZWBQBhuelSeQu0gsPqaSFdjfs6bQCetOEMIzkdKeg0myeFYgvA5HNWI7pQOF59PSmtB8o4X+09znio31Ar1AJ6YquZhyoikvvl6VCL13bg8UuZjeg83MnB3HFRpcuSMHHrS5myUJJPJzzUXnNkYcj2BouyhXkI6Majdicck1DLJFkyMHio3yAMUkSx6Aq2aeQCQQOaonqSIAGznGe1KRsPXrSKHKCpJ6+9DNnGeaAYjY2mmEBh35oJsR7dpxk8USHpzQMjdunOaSNzn8KloqwouD2PNZfiLVUstNdpDtz0Oahp2GrXPHtX8TW91e5icMD3BqSy1RZIVAYcVjZdTdwvqXHvQ6jDDGK1/DZWSZickdee1C3M3sei6afkBI4rXTGcHv0rqRix7AjHHSoJWIOevtVNWBEJPJz3oc4xxVBIejAsMfT8aZJ1I7ikyCtOCrZHGe9XLeXen86RokSgcEZwDTTGVHWmwBcntgVLgVI2RyALnAJzUTfKAB+OaCRmMA5+76V578SdGE9s0gG3ANd+Fly1EcWKpKpBxPm3xNarFdNGAM8nnvXOyQFZGHPI5Br9Wws+amj8lx0UqzQ1vuAqSh6UV3XOGyMcjdKcttBxzSICXHcA4/DvS1SKSTZ6J8KfDo1bXbdQpaENxnp17e9fYlpDHZ2kMEfEcajGRjNfn2fVbzSP0PIqXLTciQ5U5xmoicn3r45n2FxjdDkA1CwAx7moY7jiApHPFMfB6c0kJje+cYqN++K0AZnGeaZswPSkwuKqc//WqQjAwDSTC4hIGAeaaT/wDqrUVwDHI6CtGBsKFP1zTRD3Jgc0jHYcVLBDQ42D+9mmNzkHGak0KcyBt3oK5rUowkm4AVLBbnP3cnlg4ByTWNeSgKQ4yQcgCsW+hbZzeo3GVJIwemKn8C3DR+IYg2WVuM/lUpaj6HvFo+9AD171djcZA9q67nMSqxzhfrT1yGyepqi0OLYA4pwH600UwChT/Wp4UIznn2q0Qx8y889MVBH0bPemwFOAeB0oVtoOBUjHf3eeaidtuT37UmNEQZjgkYpzNUgxFJycmpARiqIRLHyMYz/SpSAMc/rTHcjkcKcZ5FQtJuoJG7iD0zUw4UFRz6UDQ8S7TyePShpFLcGgbFEgDetPLEqT3NAkRA/uzuqsw4wDige2pGfmYgdRzTScipZSGdec0m7msxsRjgj2qCQh856daCUzLvolYFh1HQVd0GcyAKSAcdqXUt7G0TgfSqN0Syk0mSjnNZbeGB6Gk0GyUlXC4Ldz0pdTRfCdbBFsAGOPWnXEwgUsT07Vo1pcDmru58+ZiWO08AVJbxYwa5272F1JWBB46Gqc7DkHn0rRDM94vMByMHNMWPDDHPtUiZchIUBj94cYrZ0Zo3IBwcdc1qiGbwVEY4A20vmgDtiquJIjeXCYPSovMPr9Kze5Q7edo9aQyHBx61QCqWPWpojzyMUCvqPDc5qQHYATyPSgYx2zzz1yMU1hnHBDGgbuIyED1pig7hxk1ZNyw38qiVCxyDip6ghZIzt4GO1RBOg/CqGK42nHpUTHJ+UYpWAkjUnPf2ocFO/UUrAER3EDOcVP5fPvSYChfnGRmnOAegzzSQXHIvPpSum36VVgFEIPOeMU3YMcHmgdxhQKOetQyfMcdT6UgI9uBnvnmlKcfjmlYoicEAnB+lcH8SL3/QGQ4I54pNaMuKuz5z1S8mTUn2thB0wau6Vr1zExjdsjtxXDezNZ3Wh02n6m/G84LEcd69M8Hx7gHbGTwMVrB3ZEkrHo9khEYxWrGc45P1rric7FlBReep55quSS3Jx7VYIQgbs+1NIA/+vS6gwQ8k4wKG5wOozQxbEM4ByMfnTrYnBplIuEA8DqaXbjrnj0oDqOUANzwKeMdc9eKBsideuOKgZhyCKl7oQxlyPTNZHiewF/pzKVzkcgfzrek7STIqJOLTPmbx3oogu5sAh85ya8+nQpLyAAvev07L581JH5Pm1JRrNlbIeRc5IGaK9xHg80TJdODgk4PU09HVpIwBtOMZpN6XNI/EkfSn7PnhgRGW9ZOiAqMdWr3VkxjnPevyvN6jniWfrOWU+SgmRk8mmE4H+I4rwme2iIttBxzzTBuLkniosG2o5jkAZzUe/kjbQkSxpB3cZ5oIA7YqyiEKNzZ69aJPvUMVxA2B9adgKM0kIQ4PTk+1MzwQBWgAkeeQeavQFSnOcihEstIdsZLfrVeeTnINDGiv5xY4A6VKrb++Kg2GsODxmsnUbRXUnHTmlYl7o4/VU8t8Y69BXM6i5YBunqK5nuJvU5XVJS2CB071a8HSFNat153k5B9KcdzToe/6fKBCO+R19auxttPSuo53uTBsc9KfGxJLEdO9CKQ8HecbqeoO7Gc1aKY4DBOeCau2w3Dp1q0QxLplJOME1XJCseDQyRrMOw596EcKCevtUXAaZM5Hr2qLeMEdMVQ7iZJKjvTiTmpYakY3HODT1JGMCkUTwM3PHBpQ7SZGM5p3JYmxm9qZtYk07hYkWDK5z0pxXIBz0plCfJnJ/OnJGpDNndk1LBslWIbsA9ak8tc43CkJDXhVFLk5Ws+Rwc7TmncGiIDrkZoIyR16UhiHjnimHHzZ/SgCNhkDg8UxxntgelKw0UbyPjr1qvprmO7x2Hes2M6USAx7jjPtWZeSYyc49qfQaMO7P2iQgdK3dKsyEQgZwKkqXwm0zCKMknaMZrCv7kySEgZBpyJiUUgB+arkMeFFZpD6iSkE8cY61n3K7j8uBz2q0MqSLgHnJ6VCvB246c1ImPYHYSOvY1q6JN8x5571cbmbOkB3ITnOKQDChu1Wxq41mB+Yc+1RA/Pn+lQ0VcsBgeT0FNwMk9jVCYDJHsKlU8ZHWgSAbi3tVuCImMHHXgU0hjlgKn7ueeamEA54x6U7CeoyS3+Q460iQjPIz7VVjMmaJcAkD8Kh2DzPaixcSYoGA4BHrVWS3VWLdRTaAhkQKOlQFQDmoYEyfKTn04pGQMRk81I0IiiOQ4wanQ54oHcUnjrjFKG4+vWgBd3Oe1SFt6YBxzVgOchDx1qM9Pc1LAjY9c1CF3Nk9KQAzY7YprPgEEZHt1oGhjNhc9K8x+JuZUdAfvAkUNXRqjw++0ry5/MwGZ/Wnw6eqAFhg9s9K4pR1Nua5t6ZaOJFxycdMV7J4StGW3iJ+U45FXHRmVSVjurIEADG44rRXJUAkZ611x2Odq41268k/WqrEZyeuaoYo5OM1IFGeeR6UuoCuny4XpTCAFK0mDIZVIUe4qKBgkmCcUXBF5JAxPGKnUAjrjNUNiqw5BXgcZxUnl53H8qBFdxt7ZNRlc9BUvdBcBGWBB496guIlmt3Rh2OK1jvcUtYnh3xN0ZhdOVQBX5Zj/SvC9ajMM5APyKc9PSvv8mlzQsfnmdwtqZhXbIcgFT3/WivrEj4yyMUscYz8vvxWnoNmLi8i2n5Q3zd8is6kuSDb7G9Gnz1Iq/U+0vhjoY8P+HLZV+WWReR7EA11XHpX5DjZ+0rNn7Fhafs6SiMc4zgdaibPpx3rgO4iYkkYGKdjPX8aljepGQQeOnamnI5qiBuCSCOtIUyST2oKGMGII45qM5wMigl3EYnpRz07U7ASMgDcCkIwCSMVQEYYg8cZq5bEBsHmgTLLE4GagmB7Dr3pMpFZwVOOD7UBulSXclVt5I61BcICvTJoJZyuvWZkAwBlTnFcNriEqPlK4BrCW4lqzjNQfYS+Tt6YxS+H79bfXLdXY73YAAd6mO50crse+aPeB7ZMHcpHWtqKQYFdKRy2ZZDjPp70K+zGTVoY9n9D1qSGUnLE5HequBZBLNkEYPAqyMxqMHDdxQmBCZSWJPXtTGz1PWhiYbCRSNG+ORge1RfUkb5XdeD3OacIASGDA59ulMBxRM43ZNGEJ60DsIFQdvfrS5DdqCh27GCAB2wKb5pUnAwTxSYJEgzimscdP1pIdhokyMdqZhs/eyBzVDsI4y3X5fTPWpImAB6j2oDQUykDhsClaT5+poGiK4lPlHJ57ZqjA5ZeTzUX1KLABI60cBScVZEhCBjrxTGB/yKTIFIwOQPyqKQZx2FSWU58c8Vlo/lXILcAmhoZ0du++Ff4uKytRkZN4xzUMSdmU9Lga4uM56V2dlB5UQzwcU0OTINTJwQG4rBlGGPFDJW45FyQvQkVIi4AGfaoRTI7kEZA44qnIuDz25qt9BplWRd+7aMGo1iyCGPbrRYY8j8qv6KA82PenEmR00aY428U4pgHAOfWtLEpkDpxTANvakUSISTgj3p/Pc5pCYqgk8U8RHAJ6U0iUBYKw5rRtSCCMfjVpdRtk7ptY8k+9NB5p2FcUqzfdU5qLa+cGmK49kYr6H1qrMGDcdKaGSwruUU94jkYpgVZYsRsOc1TcfPx0rOQ7D4zhuQKcSPm47VmMYXPmAf1qZPmQA8c00SyQrk4pQpqihdpFPAzwKAFKkimH680mAxkUnGc004Rs9ulSBHMigjAwSetRkYzj6VLAjcEjH4V5t8QYHZQVOMAg0maI8quomVycArnOTUPljOT0HespGqdjpPDlvvuoePuEHpXrmhw/KuOpGaUTKo76nT2ikgAHBq+y4Az1rqiZIifLAgdTUDA8e9NlDozg4NSxxfMSeR2qRCnJ4ppwCOaaGyKTLEGqsw2nOcGmxFiAgr15NWkwABjmmDJFwOO/SpBnGB+dBINEeDimNCRmiwCCMgdKieI4PP6U1owtc4L4iaQLmxkZBkj2r5q8UaYILwouBknG419lktT3rHyGdU+aNzldjEljxg9qK+4TR+fuOpho5nOX4AGMAd69E+EXhaTVfEFtsQMpcFvYetcmOqKlQlI7suhz14s+w7eH7PBFGpyqKFBI9BU3c8fjmvyKo7ybP16lpFDcdecmoWJwDnHtWFjUYxBQevWm7SRnNFhhggHPIpjH5ietMGMZt2e1NGM80CGHPzU3ctNAM4JxTxkYqiXccysTndTCOMtyPSgQwjBFTWzYcjvQFi/kYHzZqOQblpMpFSUkKc9arh8cY/GsmyiSN+ccGpSMqfX2ouJmTqFs0m4ADr3rgPElm/zkLnHBwaiRUUef6su0sOcDjjrVHRo4zq1sXIGJBj1qI9zdJ2PdPD8cnkImByBiurt7GfaHZSF9fet4nOW1tmzgkZp5tNvO7FakMVbccAt+JqRI0TgjINA0TphTwKU3IAIxRcLDfPUDpj3oMhI9BQDQiyEE8mlMpHf8qlksYHJznOKaWPakJEq/d6YNN+g6UzQk/5ZknvTUxj3qiWOzj0/GmlfmGKBocQQfekYnrjOO3rQJg8WxuDmmhmB4FA7jXU5BPTrShCyk54oGPaPacdfahY2bOVyB1PpSY7iTxfKec56VmoxU7TzWb3C9yxHJ1HcU8Dv1HpVkMQnbxnrzimkk4FIBDnPTNNYMQcjigoqTqNue9Y17GVySKb2GjW0y6ItwGHGKz9YuAW4rD1M76l7wpEHAc55rq+idccVqthMz7n5+euKyL3asx4wBSZpHQbHwOOMd6kVcc459az6jK90SB7Zqq5BAq7MGV3TBJFNVvmUfnQwHmNSpI4HYVNpUvlXiY49TSW5R2CKeCM4JqV1BXHetzJMrSAldvf6VDIhGO341LKFjbae5pwkJccce9DAlClugPWrCwmT8BSWrBkiWm7BxVqKMIR2rVEMumFdvr3phgXrjNW0SKFCjGKTA3ClYB5UDIwDVaSMDsOtIBqMsZYE9ex7VLwegqiiGeIFMjANZk0ZyRgZrKRcSJRzg1JjPUZFQOxEc7sdqmVtowOvpTJaJB+dLk59RVAiXgrnofSkJGBjipZQjE8Ybimk9h1xzSEDDK/Tmos5NBY2Y8CojnPOKViWNfgjiuB8dJheB1zmk1oVE8kvB/pLZ6etRRx5Axwvp61zmjdjtvCNiSqODjd0x1Fen6VAVUZPOOvrWkURJ6G9ZoV27qtuQ1dCMkRMxx1xURO7vQyrCn5StWFX1GSaSEwYZ6HOajdcnBzVEpiEDHriq8sQIY4z6CkygtSExuHNXU5PIz7UrgyRVy3TirCnIyo61aJHAE4GCMd6RkJJqgEADAKcE+lNdQeaW2o9zF16xFxZshA5HJr5p8faPHaXkylCRk4PrXv5TNxq2PDzGipQbZ5Tchlkb5NoB4FFfpcdkfmFRWk0YtpbkyqEXJJyVxj/PWvpz9nrwy0Vsb6RfmHBIFfPZzV5aFj18lpSlXR7ex25GPao+SOtfmjP1JKysNYfKeetReWT1PSoGM2857UhO3oOtSwuG0nAPSmEhT0HWqAQ7XJBAqNlx6fnQURsCT1oKkDg80A2RgHnipEGAKdyLisDyR+NJIdx9KBkByZAAOKlgHOelA0X0YEcHtQ64GT6USNClMeox0qg7bWPJrBi6hHKy4I5q2shcDJ96ES1qMuQGA9a5HxHbhwQOtOaui72R5Vr8Rhkk3BQcEj/wCt71x0lxLb3kUw3fK2SM8mso6Gzbeh7p8PPESX9pCN+9tvWvSoJd4JJJ78V0I52raE7SHBI5FOeYsMDJ+laXEIr7scYOKdkqck0XAcrZOCeDTnIwc9BSAN24Dmnq4x0OTxVAMP3/8AGm5yfalYGSBMKKRRyB0pWJSJljbkjNKsJIweuadikTrBuHWlECjoKZmxGhDHHSk8tU6mq6FIDgdeaYQMjA6dqkbG7jk9M+9IDuNAkgIwQDyDUiqqnpQNAzAkLinK21sHmgobMwaNuAOOTXOmfE5HVfWs2tQTL1vICCc1L/WmQL5eFLZ4pAPagoA34U0/MDQWVZxkH1HNY93lm5pvYlssW/7u3BxyOc1g6xeMWODk9hmsJbCik7nW+GkMVhESwyV3HBroVG/Jra+hlsyrcEqDise8AaUnNZy3NU7jY0B/CrATjg9qRVyrdgKADwapNgZx0q0JkEgwKVFDsOOcUMESFVPXtUETeVeREnCk0Jalo7mxYNbxuenTFaGyNv8Aaz2rcykhv2aMnAUk+1I9irjpg+9NxuSR/wBmHGQM+9Kunjmo5SrkiWO0jA461ZS2OTkH8qtRSFoPMRUcDmlS37sMZqgbLCIQOTx/OhgVXnp6U0QMMannnNRlCpxmhjTHKvA570yaM9sVNgZW8oq3IyPapN2AOOal+Ra2B3BU44rMuMlj296TQLcjVMHnNK4GOfwqDQjIIGcVLECRmkQyTZmnsmwDjmq6APIPpg4600RsUz05xTAVkCp938aZ1OOnHWpYDfMHTHNRHJ4PApAAQnjHFR4yT2xxUsBpXOeDzxXFeN4P3Gc9KroUmkeQ6jCEZsgeuKgtUMzrt5LdBXHIvoel+D7ZhDGSO3P1rvbNTsBP0rWmZyNm2AAGR2zUpIbNdRKIHZj24qNWwewzQUyWIDPIzg/lVpQDQTYGVgMiojuzyeKBjWz6daaScY6UDICfLlHceorRtwCgb270uo2TCPBOOlP2mqSM2PByRmgBnbpgVowE24bGeaSQfKTnJrNj0KVxH5kLLgcjv3rxH4o6JudpdgHPAr08BNxqo4sVbkdzwPXLZorjA+ZSTlTRX6dSqJwVz8xrxtUdjI8M2zXGoIxXe3BAH+f85r7Q+H2kf2F4etYmUAlAzKO+e9fK59OySPochhq2dG7YYnJY9zTMnr0Hoa+FPubXEJz7fhUW4g+9JgMZeSR1oYAgetJANOSMZphBC9KYDRkd+KRieMil1KI+AcnikLbQTnrwKZLDfuUgnFNJ5PeglEvA+tRtz1oL6EeNnrzTd2DgHkHmmgRfhYkDkdKmKEpnNJlXKjjJOeKoXaL5betZMaKBmYHGRxV6GYMoHc+tEQZK53Lt6YrI1K3EiENyDnjHNaNqwX6Hl3i/TibiVsY44xXmt/HmU7skGubqb9jovhvqh0/WI4QSYXPzAHBr6L0mUyxFgSQex7V0rYymveuaojp6xtnkDFaGVxdh3ZA/Cgru7/UVLC4BAGB/KpCTjnr7Uh3EBwemakZSMNTQ9BrE5zQgznsKoTJdwXAIz709VGeOnagSJQBjmnADAFNCbHbsDFKH+TJOPeqJRE8xPI6VGX3GoZoIW29sUFuR71NwYwvjg8ehpY0BbggHuaoSHbGLY/WpAmHAxjimhseIQTnmpyiAZp2JuV7kAQsVGOK4tpgLg8/xVnKxcdUatqckN1q7wcZ60jND+enOKTGD1zQaXGkgHmms+OmcUBcrXT/JxwfWsS6YmTkk49KALwG2zUHJGPTmuU1dzLMIwv3uOnvWMxRO2sN1vbRAA4CgfpW7ZTBkyOT71qhNakV5II2OOc9qyJPnk+tTIEPjiJAwOamA6AjHvUlFO/8ASs0uAcZwfStFsIjbG/OWHbFPjABOOp6UIbJG5AB6is+eQpcIw6DrQyoneaW2+0jI4XGK1IoAFyTzWkSXqOCCNsE574q7HKpAx07ittCGiQeXuPYVIhjI4NBAm6MHjH40eYo6Uihu8NnGPxpu8McYGaYNDxIMcCmSOAAcU7kjN/pUbMAcmpbGhhmUDNRGfcDg1FymhonA96Qzgn0FK5S2sODqy5BJNVplAPQc0MS3IsYOTz9ajdM8joKll6kLN6VKjDK8UhE8Z4GKmU564z2psQgOCcjmlL/L2ApIBHGCedw9KiJXnNNlWGAgn2pcjI5zUgxCfm46VEwyeOaViRrNnAIxXL+L4le0lDDOadtA6ni+tJ+/JHzDBGQevvSaJCLq4UqcY71zNXOj7J6toEG2BRnkYGT0rrbJMpyOexNawjYxZqxDgZGDSyEDvW5Niu+VJJPBpFbYQQOlSxk6tnJI61OhwB2NFxCux+vtUTcYPf0xVAMZuuD9RTd4I56Y4oAhlJK1bsrjKbcY96XUq+hpJIuDxShxjJGfamShu8bs8cU5XIBx1BrToSxjPuPI5pAQahj2IWUB/r0rhviLpgk05n2gsvOev6V0YeXLNHPVXNFnzJ4vspItQBEZKEk596K/TcPO9JM/PMRBqqyx8EvCkeq65FM6sxTazDPGAc9P89K+t4wFRQFCjHQV8fnlXmrWPpslpqFG4pXac0jNjkjIr5ZH0zI2yenFNI/4FQxIYQQ/TikfC89qSHYRhuA9aYxLcc5phYaOmByfQ0z5T1JoBkZAXpzmmkEEDvTsQwfC465IoVgOADmnYSJCNyjtz0prKc8UjQhfnim4GMnGB3pCZatn3AAHNXAcAD0oZKZVufkzgVQkbOQRzWbNUY87lJCc4PSi3uQHAzlqzvZlWujVgn83jt/KobldxbABx3q5O6M0rM4fxVpwMEjEYcZrxzVLcrOfUcfhWVrHVF3sQ6RN9h1WKXcAAwzx2719KeEbsT2SMH3Lhcjpn0rpp6oVVHWRsGz2x71NxwtaHLYjyVY8cjikOPxqWCF5oJOKoTDuMGng5ByeOlA0IDjjrT9wXHHNAmOHHOOfSnI5+vtQJMfySOTipUIGB1zTQxR97GMCjAyf0psV9SFzzjvTYwRnIqS0OK54xQIyW6c0rDkPFuX4IqdLQDnHGOpp2MSTyMDFM8vkjofWqQCKpPHpSiJifUelNlEVzGEhfJ/CuDuX2Xj+u6spblxNeyfKjHWtNGxnv7UtwsKTkUZP4UwGkjFROwOP1pCsQT7dpx07VjTr8+QM0PQEWXO22C9BjH0rGt7IXmpRYz8jZz61lJttWLSO7jgXygMYOOaSONojlSRVakakUwdySecVX2NgkDFDGSqwCDPGO9SKd/XpUlWZnajgFqzX5BIUZqkFgVSHKlelSomSOaaDoLIgXdzms24jXzdzAHHOCKbHE6/Q5fMs15zjGPatuGRvw71okS3YJGYEY/CkFxKh68VSSJuSi8J+uKkS5zgnrViJ9/GcZppk3Ec/rQA4MQT3z+lMUkk+3Q0ASIzZcnrTWbcxySPalcljC5xgU0fWkMjl5Hv0qucqMY/KpYxFz16H3FK68980ikwjfYcnp6Urtk5/GpZY3ggk96hl4GFP15pEPchZ8jG2nqQGx60XAsAY9hT+o5AoFcVTg9DSvlRk/rTQxpGScd6YRTY0M7gd/SnHk5zkipGyN2A5x1qM88ZwfWgkCM4OeRWD4qh8zT32n5+uT0p20GtzxXXV/fP8uFHAz61Y8JW5MrsFIGQSB0aufqdb+E9U0qMJEgPLcZrorRQEPH0rVaHI2akTAKOc+1NkwTWnQUdytJjfSD2qSmTROO/SrUfJ4NWSKfukdTTHLE7aAK83LPUQYLkEcmgAkXcpH4VHBIY2IboKl7oGaSzkDJPFSLP3qgHb8gfoaehODnkk8+1O5PUJGySM9P1pvmEdOaRViJn3Mc49jWX4gtftGnvkYIGM1pTdpJmU9mfNHjzT3tbtk2kZYnNFffYWqvZRPicTF+1Z3fwB0OO00+acYySAMemAf6168TgkDoK+SzOfPiGfTYCCp0VYXOfpSOo2571456nQjPQe/FRtwPYGgLhvwfrTSPWpYhvHOBjtQDj61RRG52H1PrUZPfvmgljN24nIppbJpgIqkk5NKPkJ78ZqhMlJyM96jLZBBpMq5EcKfWmBsvgjNSMltSEdqvwnd1oZD3I7lO+eKznGWI6EVFjRMy7pQSzHrWSx2OWHXNYzWpotTRsLtmcgjtWhKSUODjNWZtanM+IYCttLzweteQ+IbeNJGYA8A5z3olsdNM4+5uRHOcL8pxxXvfwl1SS70qMuBnaKqnLoFRXPUoiQAKn7CtzlYhfHGKaPyoJQ5SR8tO59eKB2Ggg8U4DnigEBGeKVjwB3oEyVFzgZ61YjhCY5zVEEmz5vrSgAds0ygBAz8oFNc4P4UDGKNzc1KIgvTqfepY7j/IAIHTNStbqpWixLFCAHp3qRiAOnSqJIxIGBOORTN5K5p3Q0h6HA96UyAE8c4pDZVu8NCzdwK891AbbgyZO4ZxWUy4I1tPchF55wDWvH8wB9aELqOIycenNLgcmmyhjrhRyeaidfmxnikhEE/HXmsu6A3ADgHrSYwuW2W+B6UeGbYSTPLhQRxWV9SzsAvyg9Ki2ndgHHFaWMyuw3MR2FRuvHuKOgrDVCgZIzk1PsG0c8VDLRjamf3ufes9ZDnimhtslQZx6nnNScZ6dDTRIrDceOKzbsbsjpVFHSeFJC0BzzgV08UuRyPyq0RIexDKc5/Co8AqSecVZnYbtBbHpUkbBcDHJoKJ9xwBQGwxFQ9yhruOOtPU7R71TbYDhLkc0xn9fpSuKwh4p0fJweaYh5jBHNQtEOnSgm7EjiXOQMEGp1thJnPek9S13K00ARSRUCspwuOfWpsUtRsz45A56VSmfkmk2SkRebxVmD5wKQy4q8cUmB1HXNWQ9xehAoPHJHU4qWVcQmmkZOKQJgQFxikdOMg0FMYyqeMc4qArzjNAhXAXkdayteQvYyc8hSafQa3PEtbyblkPr1rb8MW4CoR0JwRXK9jql8B6HpiDywe5Ga3YOuK3Rymht2pkE9KryNyeTzVscURZ3DNKBkUhslhxnBFWk+U1Zn1JeCBx70yVf4s80DK5wxGe/Wo2UBiOw5oAb/AAHPWq0w2MCPWpYFuGTcuKnGR3qhtDg5FPDEA88mgjYmYcYqFiRwKCg8sFqr3SBoWHY5FOO6JaPE/iZY+Vdggjk0V9Vh5Wpo+crQTmz/2Q=="/>
          <p:cNvSpPr>
            <a:spLocks noChangeAspect="1" noChangeArrowheads="1"/>
          </p:cNvSpPr>
          <p:nvPr/>
        </p:nvSpPr>
        <p:spPr bwMode="auto">
          <a:xfrm>
            <a:off x="904875" y="754856"/>
            <a:ext cx="2286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99278" y="806005"/>
            <a:ext cx="1242648" cy="319639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77" b="1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Group 2 (J2)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686228" y="736836"/>
            <a:ext cx="7237879" cy="4498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1400" b="1" dirty="0">
                <a:solidFill>
                  <a:srgbClr val="FF0000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หัวหน้างานกำหนดหัวข้อกิจกรรมให้กับพนักงานและทำการชี้แนะพัฒนาบุคคลากรให้ปฏิบัติได้ตามเป้าหมาย</a:t>
            </a:r>
          </a:p>
          <a:p>
            <a:r>
              <a:rPr lang="ja-JP" altLang="en-US" sz="900" b="1" dirty="0">
                <a:solidFill>
                  <a:srgbClr val="FF0000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マネジャーは、従業員の活動トピックを決定し、目標を達成するための人材育成を指導します。</a:t>
            </a:r>
            <a:endParaRPr lang="en-US" sz="900" b="1" dirty="0">
              <a:solidFill>
                <a:srgbClr val="FF0000"/>
              </a:solidFill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3432256" y="1501300"/>
            <a:ext cx="491689" cy="5100480"/>
            <a:chOff x="3432256" y="1501300"/>
            <a:chExt cx="491689" cy="5100480"/>
          </a:xfrm>
        </p:grpSpPr>
        <p:pic>
          <p:nvPicPr>
            <p:cNvPr id="19" name="Picture 18" descr="IMG_5918.JPG"/>
            <p:cNvPicPr>
              <a:picLocks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3432257" y="1501300"/>
              <a:ext cx="474197" cy="404874"/>
            </a:xfrm>
            <a:prstGeom prst="rect">
              <a:avLst/>
            </a:prstGeom>
            <a:ln w="3175" cap="sq" cmpd="thickThin">
              <a:solidFill>
                <a:schemeClr val="tx1"/>
              </a:solidFill>
              <a:prstDash val="solid"/>
              <a:miter lim="800000"/>
            </a:ln>
            <a:effectLst>
              <a:innerShdw blurRad="76200">
                <a:srgbClr val="000000"/>
              </a:innerShdw>
            </a:effectLst>
          </p:spPr>
        </p:pic>
        <p:pic>
          <p:nvPicPr>
            <p:cNvPr id="20" name="Picture 19"/>
            <p:cNvPicPr>
              <a:picLocks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32257" y="1967805"/>
              <a:ext cx="477342" cy="41594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2" name="Picture 21"/>
            <p:cNvPicPr>
              <a:picLocks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48646" y="4000885"/>
              <a:ext cx="467103" cy="42108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32" t="7003"/>
            <a:stretch/>
          </p:blipFill>
          <p:spPr>
            <a:xfrm>
              <a:off x="3448646" y="2897741"/>
              <a:ext cx="463194" cy="44251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bright="2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87" t="9512" r="8192" b="3290"/>
            <a:stretch/>
          </p:blipFill>
          <p:spPr>
            <a:xfrm>
              <a:off x="3440452" y="2447367"/>
              <a:ext cx="483493" cy="40267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11" cstate="print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rightnessContrast bright="2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40451" y="4461757"/>
              <a:ext cx="474566" cy="379362"/>
            </a:xfrm>
            <a:prstGeom prst="rect">
              <a:avLst/>
            </a:prstGeom>
            <a:ln w="3175" cap="sq" cmpd="thickThin">
              <a:solidFill>
                <a:schemeClr val="tx1"/>
              </a:solidFill>
              <a:prstDash val="solid"/>
              <a:miter lim="800000"/>
            </a:ln>
            <a:effectLst>
              <a:innerShdw blurRad="76200">
                <a:srgbClr val="000000"/>
              </a:innerShdw>
            </a:effectLst>
          </p:spPr>
        </p:pic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rightnessContrast contras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438570" y="5320430"/>
              <a:ext cx="471148" cy="396313"/>
            </a:xfrm>
            <a:prstGeom prst="rect">
              <a:avLst/>
            </a:prstGeom>
            <a:ln w="3175">
              <a:solidFill>
                <a:schemeClr val="tx1"/>
              </a:solidFill>
            </a:ln>
          </p:spPr>
        </p:pic>
        <p:pic>
          <p:nvPicPr>
            <p:cNvPr id="31" name="Picture 30"/>
            <p:cNvPicPr>
              <a:picLocks/>
            </p:cNvPicPr>
            <p:nvPr/>
          </p:nvPicPr>
          <p:blipFill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rightnessContrast contras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448331" y="5765864"/>
              <a:ext cx="459222" cy="40159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34" name="Picture 33" descr="2553_001.pdf - Adobe Acrobat Reader DC"/>
            <p:cNvPicPr>
              <a:picLocks noChangeAspect="1"/>
            </p:cNvPicPr>
            <p:nvPr/>
          </p:nvPicPr>
          <p:blipFill rotWithShape="1"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664" t="34231" r="26597" b="47021"/>
            <a:stretch/>
          </p:blipFill>
          <p:spPr>
            <a:xfrm>
              <a:off x="3448647" y="6228290"/>
              <a:ext cx="467101" cy="37349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35" name="Picture 34"/>
            <p:cNvPicPr>
              <a:picLocks noChangeAspect="1"/>
            </p:cNvPicPr>
            <p:nvPr/>
          </p:nvPicPr>
          <p:blipFill rotWithShape="1"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365" t="8809" r="13092" b="24893"/>
            <a:stretch/>
          </p:blipFill>
          <p:spPr>
            <a:xfrm>
              <a:off x="3432256" y="4897267"/>
              <a:ext cx="483494" cy="39334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19" cstate="print"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rightnessContrast brigh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40451" y="3412880"/>
              <a:ext cx="483494" cy="50101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18" name="Slide Number Placeholder 1"/>
          <p:cNvSpPr txBox="1">
            <a:spLocks/>
          </p:cNvSpPr>
          <p:nvPr/>
        </p:nvSpPr>
        <p:spPr>
          <a:xfrm>
            <a:off x="8712092" y="5696"/>
            <a:ext cx="427495" cy="393765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DF45C4D3-E5FA-4693-B145-B6F044B422B4}" type="slidenum">
              <a:rPr lang="en-US" sz="2000" b="1" smtClean="0">
                <a:solidFill>
                  <a:prstClr val="black">
                    <a:tint val="75000"/>
                  </a:prstClr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pPr algn="ctr">
                <a:defRPr/>
              </a:pPr>
              <a:t>6</a:t>
            </a:fld>
            <a:endParaRPr lang="en-US" sz="2000" b="1" dirty="0">
              <a:solidFill>
                <a:prstClr val="black">
                  <a:tint val="75000"/>
                </a:prstClr>
              </a:solidFill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2418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/>
          <p:cNvSpPr txBox="1"/>
          <p:nvPr/>
        </p:nvSpPr>
        <p:spPr>
          <a:xfrm>
            <a:off x="1417967" y="210653"/>
            <a:ext cx="66239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b="1" dirty="0">
                <a:solidFill>
                  <a:srgbClr val="0000FF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DBC-RA2 Human resource </a:t>
            </a:r>
            <a:r>
              <a:rPr lang="en-US" sz="2400" b="1" dirty="0">
                <a:solidFill>
                  <a:srgbClr val="0000FF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Management</a:t>
            </a:r>
            <a:r>
              <a:rPr lang="en-US" altLang="ja-JP" sz="2400" b="1" dirty="0">
                <a:solidFill>
                  <a:srgbClr val="0000FF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2024 </a:t>
            </a:r>
            <a:endParaRPr kumimoji="1" lang="ja-JP" altLang="en-US" sz="2400" b="1" dirty="0">
              <a:solidFill>
                <a:srgbClr val="0000FF"/>
              </a:solidFill>
              <a:latin typeface="Microsoft Sans Serif" panose="020B0604020202020204" pitchFamily="34" charset="0"/>
              <a:ea typeface="Meiryo UI" panose="020B0604030504040204" pitchFamily="50" charset="-128"/>
              <a:cs typeface="Microsoft Sans Serif" panose="020B0604020202020204" pitchFamily="34" charset="0"/>
            </a:endParaRPr>
          </a:p>
        </p:txBody>
      </p:sp>
      <p:graphicFrame>
        <p:nvGraphicFramePr>
          <p:cNvPr id="3" name="表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8070344"/>
              </p:ext>
            </p:extLst>
          </p:nvPr>
        </p:nvGraphicFramePr>
        <p:xfrm>
          <a:off x="535758" y="1414158"/>
          <a:ext cx="8388349" cy="33559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8745">
                  <a:extLst>
                    <a:ext uri="{9D8B030D-6E8A-4147-A177-3AD203B41FA5}">
                      <a16:colId xmlns:a16="http://schemas.microsoft.com/office/drawing/2014/main" val="3949397385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3638503513"/>
                    </a:ext>
                  </a:extLst>
                </a:gridCol>
                <a:gridCol w="835840">
                  <a:extLst>
                    <a:ext uri="{9D8B030D-6E8A-4147-A177-3AD203B41FA5}">
                      <a16:colId xmlns:a16="http://schemas.microsoft.com/office/drawing/2014/main" val="2236807471"/>
                    </a:ext>
                  </a:extLst>
                </a:gridCol>
                <a:gridCol w="939249">
                  <a:extLst>
                    <a:ext uri="{9D8B030D-6E8A-4147-A177-3AD203B41FA5}">
                      <a16:colId xmlns:a16="http://schemas.microsoft.com/office/drawing/2014/main" val="1139574907"/>
                    </a:ext>
                  </a:extLst>
                </a:gridCol>
                <a:gridCol w="578680">
                  <a:extLst>
                    <a:ext uri="{9D8B030D-6E8A-4147-A177-3AD203B41FA5}">
                      <a16:colId xmlns:a16="http://schemas.microsoft.com/office/drawing/2014/main" val="2247577113"/>
                    </a:ext>
                  </a:extLst>
                </a:gridCol>
                <a:gridCol w="1711135">
                  <a:extLst>
                    <a:ext uri="{9D8B030D-6E8A-4147-A177-3AD203B41FA5}">
                      <a16:colId xmlns:a16="http://schemas.microsoft.com/office/drawing/2014/main" val="3941031247"/>
                    </a:ext>
                  </a:extLst>
                </a:gridCol>
                <a:gridCol w="3064845">
                  <a:extLst>
                    <a:ext uri="{9D8B030D-6E8A-4147-A177-3AD203B41FA5}">
                      <a16:colId xmlns:a16="http://schemas.microsoft.com/office/drawing/2014/main" val="1010371999"/>
                    </a:ext>
                  </a:extLst>
                </a:gridCol>
              </a:tblGrid>
              <a:tr h="30527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800" dirty="0" smtClean="0"/>
                        <a:t>No.</a:t>
                      </a:r>
                      <a:endParaRPr kumimoji="1" lang="ja-JP" altLang="en-US" sz="800" dirty="0">
                        <a:latin typeface="Tahoma" panose="020B0604030504040204" pitchFamily="34" charset="0"/>
                        <a:ea typeface="Meiryo UI" panose="020B0604030504040204" pitchFamily="50" charset="-128"/>
                        <a:cs typeface="Tahoma" panose="020B0604030504040204" pitchFamily="34" charset="0"/>
                      </a:endParaRPr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800" dirty="0" smtClean="0">
                          <a:latin typeface="Tahoma" panose="020B0604030504040204" pitchFamily="34" charset="0"/>
                          <a:ea typeface="Meiryo UI" panose="020B0604030504040204" pitchFamily="50" charset="-128"/>
                          <a:cs typeface="Tahoma" panose="020B0604030504040204" pitchFamily="34" charset="0"/>
                        </a:rPr>
                        <a:t>Dept.</a:t>
                      </a:r>
                      <a:endParaRPr kumimoji="1" lang="ja-JP" altLang="en-US" sz="800" dirty="0">
                        <a:latin typeface="Tahoma" panose="020B0604030504040204" pitchFamily="34" charset="0"/>
                        <a:ea typeface="Meiryo UI" panose="020B0604030504040204" pitchFamily="50" charset="-128"/>
                        <a:cs typeface="Tahoma" panose="020B0604030504040204" pitchFamily="34" charset="0"/>
                      </a:endParaRPr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800" dirty="0" smtClean="0"/>
                        <a:t>Section</a:t>
                      </a:r>
                      <a:endParaRPr kumimoji="1" lang="ja-JP" altLang="en-US" sz="800" dirty="0">
                        <a:latin typeface="Tahoma" panose="020B0604030504040204" pitchFamily="34" charset="0"/>
                        <a:ea typeface="Meiryo UI" panose="020B0604030504040204" pitchFamily="50" charset="-128"/>
                        <a:cs typeface="Tahoma" panose="020B0604030504040204" pitchFamily="34" charset="0"/>
                      </a:endParaRPr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800" dirty="0" smtClean="0"/>
                        <a:t>PHOTO</a:t>
                      </a:r>
                      <a:endParaRPr kumimoji="1" lang="ja-JP" altLang="en-US" sz="800" dirty="0">
                        <a:latin typeface="Tahoma" panose="020B0604030504040204" pitchFamily="34" charset="0"/>
                        <a:ea typeface="Meiryo UI" panose="020B0604030504040204" pitchFamily="50" charset="-128"/>
                        <a:cs typeface="Tahoma" panose="020B0604030504040204" pitchFamily="34" charset="0"/>
                      </a:endParaRPr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800" dirty="0" smtClean="0"/>
                        <a:t>Band</a:t>
                      </a:r>
                      <a:endParaRPr kumimoji="1" lang="ja-JP" altLang="en-US" sz="800" dirty="0">
                        <a:latin typeface="Tahoma" panose="020B0604030504040204" pitchFamily="34" charset="0"/>
                        <a:ea typeface="Meiryo UI" panose="020B0604030504040204" pitchFamily="50" charset="-128"/>
                        <a:cs typeface="Tahoma" panose="020B0604030504040204" pitchFamily="34" charset="0"/>
                      </a:endParaRPr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00" dirty="0" smtClean="0"/>
                        <a:t>Trainee</a:t>
                      </a:r>
                      <a:endParaRPr kumimoji="1" lang="ja-JP" altLang="en-US" sz="900" dirty="0">
                        <a:latin typeface="Tahoma" panose="020B0604030504040204" pitchFamily="34" charset="0"/>
                        <a:ea typeface="Meiryo UI" panose="020B0604030504040204" pitchFamily="50" charset="-128"/>
                        <a:cs typeface="Tahoma" panose="020B0604030504040204" pitchFamily="34" charset="0"/>
                      </a:endParaRPr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00" dirty="0" smtClean="0"/>
                        <a:t>Subject</a:t>
                      </a:r>
                      <a:r>
                        <a:rPr kumimoji="1" lang="en-US" altLang="ja-JP" sz="900" baseline="0" dirty="0" smtClean="0"/>
                        <a:t> </a:t>
                      </a:r>
                      <a:r>
                        <a:rPr kumimoji="1" lang="ja-JP" altLang="en-US" sz="900" dirty="0" smtClean="0"/>
                        <a:t>課題</a:t>
                      </a:r>
                      <a:endParaRPr kumimoji="1" lang="ja-JP" altLang="en-US" sz="900" dirty="0">
                        <a:latin typeface="Tahoma" panose="020B0604030504040204" pitchFamily="34" charset="0"/>
                        <a:ea typeface="Meiryo UI" panose="020B0604030504040204" pitchFamily="50" charset="-128"/>
                        <a:cs typeface="Tahoma" panose="020B0604030504040204" pitchFamily="34" charset="0"/>
                      </a:endParaRPr>
                    </a:p>
                  </a:txBody>
                  <a:tcPr marL="51435" marR="51435" marT="25718" marB="25718" anchor="ctr"/>
                </a:tc>
                <a:extLst>
                  <a:ext uri="{0D108BD9-81ED-4DB2-BD59-A6C34878D82A}">
                    <a16:rowId xmlns:a16="http://schemas.microsoft.com/office/drawing/2014/main" val="783652384"/>
                  </a:ext>
                </a:extLst>
              </a:tr>
              <a:tr h="770779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300" b="0" dirty="0" smtClean="0">
                          <a:latin typeface="+mn-lt"/>
                        </a:rPr>
                        <a:t>1</a:t>
                      </a:r>
                      <a:endParaRPr kumimoji="1" lang="ja-JP" altLang="en-US" sz="1300" b="0" dirty="0">
                        <a:latin typeface="+mn-lt"/>
                        <a:ea typeface="Meiryo UI" panose="020B0604030504040204" pitchFamily="50" charset="-128"/>
                        <a:cs typeface="Tahoma" panose="020B0604030504040204" pitchFamily="34" charset="0"/>
                      </a:endParaRPr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300" b="0" dirty="0" smtClean="0">
                          <a:latin typeface="+mn-lt"/>
                          <a:ea typeface="Meiryo UI" panose="020B0604030504040204" pitchFamily="50" charset="-128"/>
                          <a:cs typeface="Tahoma" panose="020B0604030504040204" pitchFamily="34" charset="0"/>
                        </a:rPr>
                        <a:t>DBC-RA2</a:t>
                      </a:r>
                      <a:endParaRPr kumimoji="1" lang="ja-JP" altLang="en-US" sz="1300" b="0" dirty="0">
                        <a:latin typeface="+mn-lt"/>
                        <a:ea typeface="Meiryo UI" panose="020B0604030504040204" pitchFamily="50" charset="-128"/>
                        <a:cs typeface="Tahoma" panose="020B0604030504040204" pitchFamily="34" charset="0"/>
                      </a:endParaRPr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en-US" altLang="ja-JP" sz="1300" b="0" dirty="0" smtClean="0">
                          <a:latin typeface="+mn-lt"/>
                        </a:rPr>
                        <a:t>MPC</a:t>
                      </a:r>
                      <a:endParaRPr kumimoji="1" lang="ja-JP" altLang="en-US" sz="1300" b="0" dirty="0">
                        <a:latin typeface="+mn-lt"/>
                        <a:ea typeface="Meiryo UI" panose="020B0604030504040204" pitchFamily="50" charset="-128"/>
                        <a:cs typeface="Tahoma" panose="020B0604030504040204" pitchFamily="34" charset="0"/>
                      </a:endParaRPr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300" b="0" dirty="0">
                        <a:latin typeface="+mn-lt"/>
                        <a:ea typeface="Meiryo UI" panose="020B0604030504040204" pitchFamily="50" charset="-128"/>
                        <a:cs typeface="Tahoma" panose="020B0604030504040204" pitchFamily="34" charset="0"/>
                      </a:endParaRPr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300" b="0" dirty="0" smtClean="0">
                          <a:latin typeface="+mn-lt"/>
                        </a:rPr>
                        <a:t>J1</a:t>
                      </a:r>
                      <a:endParaRPr lang="ja-JP" altLang="en-US" sz="1300" b="0" dirty="0">
                        <a:latin typeface="+mn-lt"/>
                      </a:endParaRPr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ja-JP" sz="1300" b="0" dirty="0" err="1" smtClean="0">
                          <a:latin typeface="+mn-lt"/>
                        </a:rPr>
                        <a:t>Mr.Chonnapat</a:t>
                      </a:r>
                      <a:endParaRPr lang="ja-JP" altLang="en-US" sz="1300" b="0" dirty="0">
                        <a:latin typeface="+mn-lt"/>
                      </a:endParaRPr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300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Part Remain in Empty</a:t>
                      </a:r>
                      <a:r>
                        <a:rPr lang="en-US" altLang="ja-JP" sz="1300" b="0" baseline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 Box Reduction</a:t>
                      </a:r>
                      <a:endParaRPr lang="ja-JP" altLang="en-US" sz="13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51435" marR="51435" marT="25718" marB="25718" anchor="ctr"/>
                </a:tc>
                <a:extLst>
                  <a:ext uri="{0D108BD9-81ED-4DB2-BD59-A6C34878D82A}">
                    <a16:rowId xmlns:a16="http://schemas.microsoft.com/office/drawing/2014/main" val="2051534156"/>
                  </a:ext>
                </a:extLst>
              </a:tr>
              <a:tr h="770779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300" b="0" dirty="0" smtClean="0">
                          <a:latin typeface="+mn-lt"/>
                        </a:rPr>
                        <a:t>2</a:t>
                      </a:r>
                      <a:endParaRPr kumimoji="1" lang="ja-JP" altLang="en-US" sz="1300" b="0" dirty="0">
                        <a:latin typeface="+mn-lt"/>
                        <a:ea typeface="Meiryo UI" panose="020B0604030504040204" pitchFamily="50" charset="-128"/>
                        <a:cs typeface="Tahoma" panose="020B0604030504040204" pitchFamily="34" charset="0"/>
                      </a:endParaRPr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300" b="0" dirty="0" smtClean="0">
                          <a:latin typeface="+mn-lt"/>
                          <a:ea typeface="Meiryo UI" panose="020B0604030504040204" pitchFamily="50" charset="-128"/>
                          <a:cs typeface="Tahoma" panose="020B0604030504040204" pitchFamily="34" charset="0"/>
                        </a:rPr>
                        <a:t>DBC-RA2</a:t>
                      </a:r>
                      <a:endParaRPr kumimoji="1" lang="ja-JP" altLang="en-US" sz="1300" b="0" dirty="0" smtClean="0">
                        <a:latin typeface="+mn-lt"/>
                        <a:ea typeface="Meiryo UI" panose="020B0604030504040204" pitchFamily="50" charset="-128"/>
                        <a:cs typeface="Tahoma" panose="020B0604030504040204" pitchFamily="34" charset="0"/>
                      </a:endParaRPr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ja-JP" sz="1300" b="0" baseline="0" dirty="0" smtClean="0">
                          <a:latin typeface="+mn-lt"/>
                          <a:ea typeface="+mn-ea"/>
                          <a:cs typeface="+mn-cs"/>
                        </a:rPr>
                        <a:t>IM PHD</a:t>
                      </a:r>
                      <a:endParaRPr kumimoji="1" lang="ja-JP" altLang="en-US" sz="1300" b="0" dirty="0" smtClean="0">
                        <a:latin typeface="+mn-lt"/>
                        <a:ea typeface="Meiryo UI" panose="020B0604030504040204" pitchFamily="50" charset="-128"/>
                        <a:cs typeface="Tahoma" panose="020B0604030504040204" pitchFamily="34" charset="0"/>
                      </a:endParaRPr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300" b="0" dirty="0">
                        <a:latin typeface="+mn-lt"/>
                        <a:ea typeface="Meiryo UI" panose="020B0604030504040204" pitchFamily="50" charset="-128"/>
                        <a:cs typeface="Tahoma" panose="020B0604030504040204" pitchFamily="34" charset="0"/>
                      </a:endParaRPr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300" b="0" dirty="0" smtClean="0">
                          <a:latin typeface="+mn-lt"/>
                        </a:rPr>
                        <a:t>J1</a:t>
                      </a:r>
                      <a:endParaRPr lang="ja-JP" altLang="en-US" sz="1300" b="0" dirty="0">
                        <a:latin typeface="+mn-lt"/>
                      </a:endParaRPr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Ms.Sunanthawika</a:t>
                      </a:r>
                      <a:endParaRPr lang="en-US" sz="1300" b="0" i="0" u="none" strike="noStrike" dirty="0" smtClean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  <a:p>
                      <a:pPr algn="l"/>
                      <a:endParaRPr lang="ja-JP" altLang="en-US" sz="1300" b="0" dirty="0">
                        <a:latin typeface="+mn-lt"/>
                      </a:endParaRPr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300" b="0" baseline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Skill Up Operator OJT Training</a:t>
                      </a:r>
                      <a:endParaRPr lang="ja-JP" altLang="en-US" sz="1300" b="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51435" marR="51435" marT="25718" marB="25718" anchor="ctr"/>
                </a:tc>
                <a:extLst>
                  <a:ext uri="{0D108BD9-81ED-4DB2-BD59-A6C34878D82A}">
                    <a16:rowId xmlns:a16="http://schemas.microsoft.com/office/drawing/2014/main" val="763147418"/>
                  </a:ext>
                </a:extLst>
              </a:tr>
              <a:tr h="75457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300" b="0" u="none" strike="noStrike" kern="12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+mn-lt"/>
                        </a:rPr>
                        <a:t>3</a:t>
                      </a:r>
                      <a:endParaRPr kumimoji="1" lang="ja-JP" altLang="en-US" sz="13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Meiryo UI" panose="020B0604030504040204" pitchFamily="50" charset="-128"/>
                        <a:cs typeface="Tahoma" panose="020B0604030504040204" pitchFamily="34" charset="0"/>
                      </a:endParaRPr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300" b="0" dirty="0" smtClean="0">
                          <a:latin typeface="+mn-lt"/>
                          <a:ea typeface="Meiryo UI" panose="020B0604030504040204" pitchFamily="50" charset="-128"/>
                          <a:cs typeface="Tahoma" panose="020B0604030504040204" pitchFamily="34" charset="0"/>
                        </a:rPr>
                        <a:t>DBC-RA2</a:t>
                      </a:r>
                      <a:endParaRPr kumimoji="1" lang="ja-JP" altLang="en-US" sz="1300" b="0" dirty="0" smtClean="0">
                        <a:latin typeface="+mn-lt"/>
                        <a:ea typeface="Meiryo UI" panose="020B0604030504040204" pitchFamily="50" charset="-128"/>
                        <a:cs typeface="Tahoma" panose="020B0604030504040204" pitchFamily="34" charset="0"/>
                      </a:endParaRPr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ja-JP" sz="1300" b="0" baseline="0" dirty="0" smtClean="0">
                          <a:latin typeface="+mn-lt"/>
                          <a:ea typeface="+mn-ea"/>
                          <a:cs typeface="+mn-cs"/>
                        </a:rPr>
                        <a:t>Defect</a:t>
                      </a:r>
                      <a:endParaRPr kumimoji="1" lang="ja-JP" altLang="en-US" sz="1300" b="0" dirty="0" smtClean="0">
                        <a:latin typeface="+mn-lt"/>
                        <a:ea typeface="Meiryo UI" panose="020B0604030504040204" pitchFamily="50" charset="-128"/>
                        <a:cs typeface="Tahoma" panose="020B0604030504040204" pitchFamily="34" charset="0"/>
                      </a:endParaRPr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300" b="0" dirty="0">
                        <a:latin typeface="+mn-lt"/>
                        <a:ea typeface="Meiryo UI" panose="020B0604030504040204" pitchFamily="50" charset="-128"/>
                        <a:cs typeface="Tahoma" panose="020B0604030504040204" pitchFamily="34" charset="0"/>
                      </a:endParaRPr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300" b="0" dirty="0" smtClean="0">
                          <a:latin typeface="+mn-lt"/>
                        </a:rPr>
                        <a:t>J1</a:t>
                      </a:r>
                      <a:endParaRPr lang="ja-JP" altLang="en-US" sz="1300" b="0" dirty="0">
                        <a:latin typeface="+mn-lt"/>
                      </a:endParaRPr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ja-JP" sz="1300" b="0" dirty="0" err="1" smtClean="0">
                          <a:latin typeface="+mn-lt"/>
                        </a:rPr>
                        <a:t>Ms.Sukanya</a:t>
                      </a:r>
                      <a:endParaRPr lang="ja-JP" altLang="en-US" sz="1300" b="0" dirty="0">
                        <a:latin typeface="+mn-lt"/>
                      </a:endParaRPr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300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Defect Patrol Kaizen I</a:t>
                      </a:r>
                      <a:r>
                        <a:rPr lang="en-US" altLang="ja-JP" sz="1300" b="0" baseline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mprovement</a:t>
                      </a:r>
                      <a:endParaRPr lang="ja-JP" altLang="en-US" sz="1300" b="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51435" marR="51435" marT="25718" marB="25718" anchor="ctr"/>
                </a:tc>
                <a:extLst>
                  <a:ext uri="{0D108BD9-81ED-4DB2-BD59-A6C34878D82A}">
                    <a16:rowId xmlns:a16="http://schemas.microsoft.com/office/drawing/2014/main" val="2675450986"/>
                  </a:ext>
                </a:extLst>
              </a:tr>
              <a:tr h="75457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3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Meiryo UI" panose="020B0604030504040204" pitchFamily="50" charset="-128"/>
                          <a:cs typeface="Tahoma" panose="020B0604030504040204" pitchFamily="34" charset="0"/>
                        </a:rPr>
                        <a:t>4</a:t>
                      </a:r>
                      <a:endParaRPr kumimoji="1" lang="ja-JP" altLang="en-US" sz="13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Meiryo UI" panose="020B0604030504040204" pitchFamily="50" charset="-128"/>
                        <a:cs typeface="Tahoma" panose="020B0604030504040204" pitchFamily="34" charset="0"/>
                      </a:endParaRPr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300" b="0" dirty="0" smtClean="0">
                          <a:latin typeface="+mn-lt"/>
                          <a:ea typeface="Meiryo UI" panose="020B0604030504040204" pitchFamily="50" charset="-128"/>
                          <a:cs typeface="Tahoma" panose="020B0604030504040204" pitchFamily="34" charset="0"/>
                        </a:rPr>
                        <a:t>DBC-RA2</a:t>
                      </a:r>
                      <a:endParaRPr kumimoji="1" lang="ja-JP" altLang="en-US" sz="1300" b="0" dirty="0" smtClean="0">
                        <a:latin typeface="+mn-lt"/>
                        <a:ea typeface="Meiryo UI" panose="020B0604030504040204" pitchFamily="50" charset="-128"/>
                        <a:cs typeface="Tahoma" panose="020B0604030504040204" pitchFamily="34" charset="0"/>
                      </a:endParaRPr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300" b="0" dirty="0" smtClean="0">
                          <a:latin typeface="+mn-lt"/>
                          <a:ea typeface="Meiryo UI" panose="020B0604030504040204" pitchFamily="50" charset="-128"/>
                          <a:cs typeface="Tahoma" panose="020B0604030504040204" pitchFamily="34" charset="0"/>
                        </a:rPr>
                        <a:t>ECN</a:t>
                      </a:r>
                      <a:endParaRPr kumimoji="1" lang="ja-JP" altLang="en-US" sz="1300" b="0" dirty="0" smtClean="0">
                        <a:latin typeface="+mn-lt"/>
                        <a:ea typeface="Meiryo UI" panose="020B0604030504040204" pitchFamily="50" charset="-128"/>
                        <a:cs typeface="Tahoma" panose="020B0604030504040204" pitchFamily="34" charset="0"/>
                      </a:endParaRPr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300" b="0" dirty="0">
                        <a:latin typeface="+mn-lt"/>
                        <a:ea typeface="Meiryo UI" panose="020B0604030504040204" pitchFamily="50" charset="-128"/>
                        <a:cs typeface="Tahoma" panose="020B0604030504040204" pitchFamily="34" charset="0"/>
                      </a:endParaRPr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300" b="0" dirty="0" smtClean="0">
                          <a:latin typeface="+mn-lt"/>
                        </a:rPr>
                        <a:t>E</a:t>
                      </a:r>
                      <a:endParaRPr lang="ja-JP" altLang="en-US" sz="1300" b="0" dirty="0">
                        <a:latin typeface="+mn-lt"/>
                      </a:endParaRPr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Ms.Nattrika</a:t>
                      </a:r>
                      <a:endParaRPr lang="en-US" sz="1300" b="0" i="0" u="none" strike="noStrike" dirty="0" smtClean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300" b="0" baseline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ECN Control Accuracy</a:t>
                      </a:r>
                      <a:endParaRPr lang="ja-JP" altLang="en-US" sz="1300" b="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51435" marR="51435" marT="25718" marB="25718" anchor="ctr"/>
                </a:tc>
                <a:extLst>
                  <a:ext uri="{0D108BD9-81ED-4DB2-BD59-A6C34878D82A}">
                    <a16:rowId xmlns:a16="http://schemas.microsoft.com/office/drawing/2014/main" val="1587150853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535759" y="949117"/>
            <a:ext cx="1374094" cy="348109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62" b="1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Group 3 (J1)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909853" y="895819"/>
            <a:ext cx="7237879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1400" b="1" dirty="0">
                <a:solidFill>
                  <a:srgbClr val="FF0000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หัวหน้างานกำหนดหัวข้อกิจกรรมให้กับพนักงานและทำการชี้แนะพัฒนาบุคคลากรให้ปฏิบัติได้ตามเป้าหมาย</a:t>
            </a:r>
          </a:p>
          <a:p>
            <a:r>
              <a:rPr lang="ja-JP" altLang="en-US" sz="900" b="1" dirty="0">
                <a:solidFill>
                  <a:srgbClr val="FF0000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マネジャーは、従業員の活動トピックを決定し、目標を達成するための人材育成を指導します。</a:t>
            </a:r>
            <a:endParaRPr lang="en-US" sz="900" b="1" dirty="0">
              <a:solidFill>
                <a:srgbClr val="FF0000"/>
              </a:solidFill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288312" y="5060355"/>
            <a:ext cx="4758034" cy="553998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ja-JP" altLang="en-US" sz="1500" b="1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実績報告からアドバイスを受けられる人材を育成。</a:t>
            </a:r>
            <a:endParaRPr lang="en-US" altLang="ja-JP" sz="1500" b="1" dirty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r>
              <a:rPr lang="th-TH" sz="1500" b="1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พัฒนาบุคคลากรจากการรายงานผลการปฏิบัติจริงเพื่อรับคำชี้แนะ</a:t>
            </a:r>
            <a:endParaRPr lang="en-US" sz="1500" b="1" dirty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0808" y="2598835"/>
            <a:ext cx="601436" cy="54949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4419" y="3352504"/>
            <a:ext cx="606414" cy="59071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4930" y="1836226"/>
            <a:ext cx="630485" cy="54999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6"/>
          <a:srcRect b="18435"/>
          <a:stretch/>
        </p:blipFill>
        <p:spPr>
          <a:xfrm>
            <a:off x="2778029" y="4088297"/>
            <a:ext cx="639192" cy="60065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Slide Number Placeholder 1"/>
          <p:cNvSpPr txBox="1">
            <a:spLocks/>
          </p:cNvSpPr>
          <p:nvPr/>
        </p:nvSpPr>
        <p:spPr>
          <a:xfrm>
            <a:off x="8712092" y="5696"/>
            <a:ext cx="427495" cy="393765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DF45C4D3-E5FA-4693-B145-B6F044B422B4}" type="slidenum">
              <a:rPr lang="en-US" sz="2000" b="1" smtClean="0">
                <a:solidFill>
                  <a:prstClr val="black">
                    <a:tint val="75000"/>
                  </a:prstClr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pPr algn="ctr">
                <a:defRPr/>
              </a:pPr>
              <a:t>7</a:t>
            </a:fld>
            <a:endParaRPr lang="en-US" sz="2000" b="1" dirty="0">
              <a:solidFill>
                <a:prstClr val="black">
                  <a:tint val="75000"/>
                </a:prstClr>
              </a:solidFill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2976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374237" y="691731"/>
            <a:ext cx="686354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1. Human </a:t>
            </a:r>
            <a:r>
              <a:rPr lang="en-US" sz="16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resource </a:t>
            </a:r>
            <a:r>
              <a:rPr lang="en-US" sz="1600" dirty="0" smtClean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Development  E-J3 </a:t>
            </a:r>
            <a:r>
              <a:rPr lang="en-US" sz="16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to be Leader activity  </a:t>
            </a:r>
          </a:p>
          <a:p>
            <a:r>
              <a:rPr lang="en-US" sz="1600" dirty="0" smtClean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2. Skill </a:t>
            </a:r>
            <a:r>
              <a:rPr lang="en-US" sz="16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up </a:t>
            </a:r>
            <a:r>
              <a:rPr lang="en-US" sz="1600" dirty="0" smtClean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to the best </a:t>
            </a:r>
            <a:r>
              <a:rPr lang="en-US" sz="16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presenter </a:t>
            </a:r>
            <a:endParaRPr lang="en-US" sz="1600" dirty="0" smtClean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r>
              <a:rPr lang="en-US" sz="1600" dirty="0" smtClean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3. Create &amp; Brain storming new idea for Improve job </a:t>
            </a:r>
            <a:endParaRPr lang="en-US" sz="1600" dirty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endParaRPr lang="en-US" sz="1600" dirty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16797" y="690966"/>
            <a:ext cx="14459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Objection : </a:t>
            </a:r>
            <a:endParaRPr lang="en-US" sz="1600" b="1" dirty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20503" y="1555993"/>
            <a:ext cx="11838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Target :  </a:t>
            </a:r>
            <a:endParaRPr lang="en-US" sz="1600" b="1" dirty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374237" y="1555993"/>
            <a:ext cx="41703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19 Persons </a:t>
            </a:r>
            <a:r>
              <a:rPr lang="en-US" sz="16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=&gt; J2 up = </a:t>
            </a:r>
            <a:r>
              <a:rPr lang="en-US" sz="1600" dirty="0" smtClean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15 </a:t>
            </a:r>
            <a:r>
              <a:rPr lang="en-US" sz="16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Persons</a:t>
            </a:r>
          </a:p>
          <a:p>
            <a:r>
              <a:rPr lang="en-US" sz="16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 </a:t>
            </a:r>
            <a:r>
              <a:rPr lang="en-US" sz="1600" dirty="0" smtClean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                       E-J1  </a:t>
            </a:r>
            <a:r>
              <a:rPr lang="en-US" sz="16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=    4 Persons</a:t>
            </a:r>
          </a:p>
          <a:p>
            <a:endParaRPr lang="en-US" sz="1600" dirty="0" smtClean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13" name="Slide Number Placeholder 1"/>
          <p:cNvSpPr txBox="1">
            <a:spLocks/>
          </p:cNvSpPr>
          <p:nvPr/>
        </p:nvSpPr>
        <p:spPr>
          <a:xfrm>
            <a:off x="8712092" y="5696"/>
            <a:ext cx="427495" cy="393765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DF45C4D3-E5FA-4693-B145-B6F044B422B4}" type="slidenum">
              <a:rPr lang="en-US" sz="2000" b="1" smtClean="0">
                <a:solidFill>
                  <a:prstClr val="black">
                    <a:tint val="75000"/>
                  </a:prstClr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pPr algn="ctr">
                <a:defRPr/>
              </a:pPr>
              <a:t>8</a:t>
            </a:fld>
            <a:endParaRPr lang="en-US" sz="2000" b="1" dirty="0">
              <a:solidFill>
                <a:prstClr val="black">
                  <a:tint val="75000"/>
                </a:prstClr>
              </a:solidFill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14" name="テキスト ボックス 1"/>
          <p:cNvSpPr txBox="1"/>
          <p:nvPr/>
        </p:nvSpPr>
        <p:spPr>
          <a:xfrm>
            <a:off x="1933451" y="143947"/>
            <a:ext cx="42819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00FF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Topic : Activity Present Y2024</a:t>
            </a:r>
            <a:endParaRPr kumimoji="1" lang="ja-JP" altLang="en-US" sz="2400" b="1" dirty="0">
              <a:solidFill>
                <a:srgbClr val="0000FF"/>
              </a:solidFill>
              <a:latin typeface="Microsoft Sans Serif" panose="020B0604020202020204" pitchFamily="34" charset="0"/>
              <a:ea typeface="Meiryo UI" panose="020B0604030504040204" pitchFamily="50" charset="-128"/>
              <a:cs typeface="Microsoft Sans Serif" panose="020B0604020202020204" pitchFamily="34" charset="0"/>
            </a:endParaRPr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7547371"/>
              </p:ext>
            </p:extLst>
          </p:nvPr>
        </p:nvGraphicFramePr>
        <p:xfrm>
          <a:off x="216797" y="2215876"/>
          <a:ext cx="8839059" cy="4484180"/>
        </p:xfrm>
        <a:graphic>
          <a:graphicData uri="http://schemas.openxmlformats.org/drawingml/2006/table">
            <a:tbl>
              <a:tblPr/>
              <a:tblGrid>
                <a:gridCol w="588962">
                  <a:extLst>
                    <a:ext uri="{9D8B030D-6E8A-4147-A177-3AD203B41FA5}">
                      <a16:colId xmlns:a16="http://schemas.microsoft.com/office/drawing/2014/main" val="516139899"/>
                    </a:ext>
                  </a:extLst>
                </a:gridCol>
                <a:gridCol w="329395">
                  <a:extLst>
                    <a:ext uri="{9D8B030D-6E8A-4147-A177-3AD203B41FA5}">
                      <a16:colId xmlns:a16="http://schemas.microsoft.com/office/drawing/2014/main" val="696169481"/>
                    </a:ext>
                  </a:extLst>
                </a:gridCol>
                <a:gridCol w="606221">
                  <a:extLst>
                    <a:ext uri="{9D8B030D-6E8A-4147-A177-3AD203B41FA5}">
                      <a16:colId xmlns:a16="http://schemas.microsoft.com/office/drawing/2014/main" val="3013400107"/>
                    </a:ext>
                  </a:extLst>
                </a:gridCol>
                <a:gridCol w="1150348">
                  <a:extLst>
                    <a:ext uri="{9D8B030D-6E8A-4147-A177-3AD203B41FA5}">
                      <a16:colId xmlns:a16="http://schemas.microsoft.com/office/drawing/2014/main" val="3202594613"/>
                    </a:ext>
                  </a:extLst>
                </a:gridCol>
                <a:gridCol w="460737">
                  <a:extLst>
                    <a:ext uri="{9D8B030D-6E8A-4147-A177-3AD203B41FA5}">
                      <a16:colId xmlns:a16="http://schemas.microsoft.com/office/drawing/2014/main" val="1660814110"/>
                    </a:ext>
                  </a:extLst>
                </a:gridCol>
                <a:gridCol w="1121611">
                  <a:extLst>
                    <a:ext uri="{9D8B030D-6E8A-4147-A177-3AD203B41FA5}">
                      <a16:colId xmlns:a16="http://schemas.microsoft.com/office/drawing/2014/main" val="2864688830"/>
                    </a:ext>
                  </a:extLst>
                </a:gridCol>
                <a:gridCol w="2941231">
                  <a:extLst>
                    <a:ext uri="{9D8B030D-6E8A-4147-A177-3AD203B41FA5}">
                      <a16:colId xmlns:a16="http://schemas.microsoft.com/office/drawing/2014/main" val="3234969279"/>
                    </a:ext>
                  </a:extLst>
                </a:gridCol>
                <a:gridCol w="1640554">
                  <a:extLst>
                    <a:ext uri="{9D8B030D-6E8A-4147-A177-3AD203B41FA5}">
                      <a16:colId xmlns:a16="http://schemas.microsoft.com/office/drawing/2014/main" val="1541643426"/>
                    </a:ext>
                  </a:extLst>
                </a:gridCol>
              </a:tblGrid>
              <a:tr h="20905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Microsoft Sans Serif" panose="020B0604020202020204" pitchFamily="34" charset="0"/>
                        </a:rPr>
                        <a:t>Group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Microsoft Sans Serif" panose="020B0604020202020204" pitchFamily="34" charset="0"/>
                        </a:rPr>
                        <a:t>No.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Microsoft Sans Serif" panose="020B0604020202020204" pitchFamily="34" charset="0"/>
                        </a:rPr>
                        <a:t>Dept.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Microsoft Sans Serif" panose="020B0604020202020204" pitchFamily="34" charset="0"/>
                        </a:rPr>
                        <a:t>Section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Microsoft Sans Serif" panose="020B0604020202020204" pitchFamily="34" charset="0"/>
                        </a:rPr>
                        <a:t>Band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Microsoft Sans Serif" panose="020B0604020202020204" pitchFamily="34" charset="0"/>
                        </a:rPr>
                        <a:t>Trainee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Microsoft Sans Serif" panose="020B0604020202020204" pitchFamily="34" charset="0"/>
                        </a:rPr>
                        <a:t>Subject </a:t>
                      </a:r>
                      <a:r>
                        <a:rPr lang="ja-JP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Microsoft Sans Serif" panose="020B0604020202020204" pitchFamily="34" charset="0"/>
                        </a:rPr>
                        <a:t>課題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Microsoft Sans Serif" panose="020B0604020202020204" pitchFamily="34" charset="0"/>
                        </a:rPr>
                        <a:t>Target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6740481"/>
                  </a:ext>
                </a:extLst>
              </a:tr>
              <a:tr h="250863"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en-US" sz="105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Microsoft Sans Serif" panose="020B0604020202020204" pitchFamily="34" charset="0"/>
                        </a:rPr>
                        <a:t>A</a:t>
                      </a:r>
                    </a:p>
                    <a:p>
                      <a:pPr algn="ctr" rtl="0" fontAlgn="ctr"/>
                      <a:r>
                        <a:rPr lang="en-US" sz="105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Microsoft Sans Serif" panose="020B0604020202020204" pitchFamily="34" charset="0"/>
                        </a:rPr>
                        <a:t>(Pink)</a:t>
                      </a:r>
                      <a:endParaRPr 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Microsoft Sans Serif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Microsoft Sans Serif" panose="020B06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Microsoft Sans Serif" panose="020B0604020202020204" pitchFamily="34" charset="0"/>
                        </a:rPr>
                        <a:t>DBC-RA-2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Microsoft Sans Serif" panose="020B0604020202020204" pitchFamily="34" charset="0"/>
                        </a:rPr>
                        <a:t>Over All PHD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Microsoft Sans Serif" panose="020B0604020202020204" pitchFamily="34" charset="0"/>
                        </a:rPr>
                        <a:t>J3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Microsoft Sans Serif" panose="020B0604020202020204" pitchFamily="34" charset="0"/>
                        </a:rPr>
                        <a:t>Ms.Mullika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Microsoft Sans Serif" panose="020B0604020202020204" pitchFamily="34" charset="0"/>
                        </a:rPr>
                        <a:t>Over All Job DBC PHD Workload  Improvement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900" b="0" i="0" u="none" strike="noStrike" dirty="0" smtClean="0">
                        <a:solidFill>
                          <a:srgbClr val="000000"/>
                        </a:solidFill>
                        <a:effectLst/>
                        <a:latin typeface="Microsoft Sans Serif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1859676"/>
                  </a:ext>
                </a:extLst>
              </a:tr>
              <a:tr h="21950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Microsoft Sans Serif" panose="020B06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Microsoft Sans Serif" panose="020B0604020202020204" pitchFamily="34" charset="0"/>
                        </a:rPr>
                        <a:t>DBC-RA-2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Microsoft Sans Serif" panose="020B0604020202020204" pitchFamily="34" charset="0"/>
                        </a:rPr>
                        <a:t>IM Child PCB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Microsoft Sans Serif" panose="020B0604020202020204" pitchFamily="34" charset="0"/>
                        </a:rPr>
                        <a:t>J3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Microsoft Sans Serif" panose="020B0604020202020204" pitchFamily="34" charset="0"/>
                        </a:rPr>
                        <a:t> Ms.Aree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Microsoft Sans Serif" panose="020B0604020202020204" pitchFamily="34" charset="0"/>
                        </a:rPr>
                        <a:t>Control Quality Shelf Life Management PCB Child Parts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Microsoft Sans Serif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9504067"/>
                  </a:ext>
                </a:extLst>
              </a:tr>
              <a:tr h="24041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Microsoft Sans Serif" panose="020B06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Sans Serif" panose="020B0604020202020204" pitchFamily="34" charset="0"/>
                        </a:rPr>
                        <a:t>DBC-RA-2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Sans Serif" panose="020B0604020202020204" pitchFamily="34" charset="0"/>
                        </a:rPr>
                        <a:t>MPC PHD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Microsoft Sans Serif" panose="020B0604020202020204" pitchFamily="34" charset="0"/>
                        </a:rPr>
                        <a:t>J3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Microsoft Sans Serif" panose="020B0604020202020204" pitchFamily="34" charset="0"/>
                        </a:rPr>
                        <a:t> Ms.Potjanart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Microsoft Sans Serif" panose="020B0604020202020204" pitchFamily="34" charset="0"/>
                        </a:rPr>
                        <a:t>MPC PHD Overall  Butsuryu  Improvement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Microsoft Sans Serif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7586010"/>
                  </a:ext>
                </a:extLst>
              </a:tr>
              <a:tr h="24041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Microsoft Sans Serif" panose="020B0604020202020204" pitchFamily="34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Microsoft Sans Serif" panose="020B0604020202020204" pitchFamily="34" charset="0"/>
                        </a:rPr>
                        <a:t>DBC-RA2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Microsoft Sans Serif" panose="020B0604020202020204" pitchFamily="34" charset="0"/>
                        </a:rPr>
                        <a:t>Admin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Microsoft Sans Serif" panose="020B0604020202020204" pitchFamily="34" charset="0"/>
                        </a:rPr>
                        <a:t>J3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Microsoft Sans Serif" panose="020B0604020202020204" pitchFamily="34" charset="0"/>
                        </a:rPr>
                        <a:t>Ms.Kannika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Microsoft Sans Serif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Microsoft Sans Serif" panose="020B0604020202020204" pitchFamily="34" charset="0"/>
                        </a:rPr>
                        <a:t>Admin Job Workload Improvement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Microsoft Sans Serif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4467247"/>
                  </a:ext>
                </a:extLst>
              </a:tr>
              <a:tr h="209053">
                <a:tc rowSpan="5">
                  <a:txBody>
                    <a:bodyPr/>
                    <a:lstStyle/>
                    <a:p>
                      <a:pPr algn="ctr" rtl="0" fontAlgn="ctr"/>
                      <a:r>
                        <a:rPr lang="en-US" sz="105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Microsoft Sans Serif" panose="020B0604020202020204" pitchFamily="34" charset="0"/>
                        </a:rPr>
                        <a:t>B</a:t>
                      </a:r>
                    </a:p>
                    <a:p>
                      <a:pPr algn="ctr" rtl="0" fontAlgn="ctr"/>
                      <a:r>
                        <a:rPr lang="en-US" sz="105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Microsoft Sans Serif" panose="020B0604020202020204" pitchFamily="34" charset="0"/>
                        </a:rPr>
                        <a:t>(Green)</a:t>
                      </a:r>
                      <a:endParaRPr 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Microsoft Sans Serif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Microsoft Sans Serif" panose="020B0604020202020204" pitchFamily="34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Microsoft Sans Serif" panose="020B0604020202020204" pitchFamily="34" charset="0"/>
                        </a:rPr>
                        <a:t>DBC-RA2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Sans Serif" panose="020B0604020202020204" pitchFamily="34" charset="0"/>
                        </a:rPr>
                        <a:t>IM PHD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Microsoft Sans Serif" panose="020B0604020202020204" pitchFamily="34" charset="0"/>
                        </a:rPr>
                        <a:t>J2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Microsoft Sans Serif" panose="020B0604020202020204" pitchFamily="34" charset="0"/>
                        </a:rPr>
                        <a:t>Ms.Siriwan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Microsoft Sans Serif" panose="020B0604020202020204" pitchFamily="34" charset="0"/>
                        </a:rPr>
                        <a:t>PCB Child Part WIP Reduction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900" b="0" i="0" u="none" strike="noStrike" dirty="0" smtClean="0">
                        <a:solidFill>
                          <a:srgbClr val="000000"/>
                        </a:solidFill>
                        <a:effectLst/>
                        <a:latin typeface="Microsoft Sans Serif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202445"/>
                  </a:ext>
                </a:extLst>
              </a:tr>
              <a:tr h="21950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Sans Serif" panose="020B0604020202020204" pitchFamily="34" charset="0"/>
                        </a:rPr>
                        <a:t>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Microsoft Sans Serif" panose="020B0604020202020204" pitchFamily="34" charset="0"/>
                        </a:rPr>
                        <a:t>DBC-RA2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Microsoft Sans Serif" panose="020B0604020202020204" pitchFamily="34" charset="0"/>
                        </a:rPr>
                        <a:t>IM PHD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Sans Serif" panose="020B0604020202020204" pitchFamily="34" charset="0"/>
                        </a:rPr>
                        <a:t>J2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Sans Serif" panose="020B0604020202020204" pitchFamily="34" charset="0"/>
                        </a:rPr>
                        <a:t>Ms</a:t>
                      </a:r>
                      <a:r>
                        <a:rPr 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Microsoft Sans Serif" panose="020B0604020202020204" pitchFamily="34" charset="0"/>
                        </a:rPr>
                        <a:t>. </a:t>
                      </a:r>
                      <a:r>
                        <a:rPr lang="en-US" sz="9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Microsoft Sans Serif" panose="020B0604020202020204" pitchFamily="34" charset="0"/>
                        </a:rPr>
                        <a:t>Neeracha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Microsoft Sans Serif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Microsoft Sans Serif" panose="020B0604020202020204" pitchFamily="34" charset="0"/>
                        </a:rPr>
                        <a:t>Inventory Differ PHD Management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Microsoft Sans Serif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1672474"/>
                  </a:ext>
                </a:extLst>
              </a:tr>
              <a:tr h="22995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Microsoft Sans Serif" panose="020B0604020202020204" pitchFamily="34" charset="0"/>
                        </a:rPr>
                        <a:t>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Microsoft Sans Serif" panose="020B0604020202020204" pitchFamily="34" charset="0"/>
                        </a:rPr>
                        <a:t>DBC-RA2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Microsoft Sans Serif" panose="020B0604020202020204" pitchFamily="34" charset="0"/>
                        </a:rPr>
                        <a:t>IM PCB Child Part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Microsoft Sans Serif" panose="020B0604020202020204" pitchFamily="34" charset="0"/>
                        </a:rPr>
                        <a:t>J2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Microsoft Sans Serif" panose="020B0604020202020204" pitchFamily="34" charset="0"/>
                        </a:rPr>
                        <a:t>Ms.Saowalak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Microsoft Sans Serif" panose="020B0604020202020204" pitchFamily="34" charset="0"/>
                        </a:rPr>
                        <a:t>CHT-RA WIP Reduction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900" b="0" i="0" u="none" strike="noStrike" dirty="0" smtClean="0">
                        <a:solidFill>
                          <a:srgbClr val="000000"/>
                        </a:solidFill>
                        <a:effectLst/>
                        <a:latin typeface="Microsoft Sans Serif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3670966"/>
                  </a:ext>
                </a:extLst>
              </a:tr>
              <a:tr h="21950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Microsoft Sans Serif" panose="020B0604020202020204" pitchFamily="34" charset="0"/>
                        </a:rPr>
                        <a:t>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Microsoft Sans Serif" panose="020B0604020202020204" pitchFamily="34" charset="0"/>
                        </a:rPr>
                        <a:t>DBC-RA2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Microsoft Sans Serif" panose="020B0604020202020204" pitchFamily="34" charset="0"/>
                        </a:rPr>
                        <a:t>IM PCB Child Part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Microsoft Sans Serif" panose="020B0604020202020204" pitchFamily="34" charset="0"/>
                        </a:rPr>
                        <a:t>J2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Microsoft Sans Serif" panose="020B0604020202020204" pitchFamily="34" charset="0"/>
                        </a:rPr>
                        <a:t>Ms.Waninan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Sans Serif" panose="020B0604020202020204" pitchFamily="34" charset="0"/>
                        </a:rPr>
                        <a:t>IM PCB Child Part Job Workload Improvement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900" b="0" i="0" u="none" strike="noStrike" dirty="0" smtClean="0">
                        <a:solidFill>
                          <a:srgbClr val="000000"/>
                        </a:solidFill>
                        <a:effectLst/>
                        <a:latin typeface="Microsoft Sans Serif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285713"/>
                  </a:ext>
                </a:extLst>
              </a:tr>
              <a:tr h="22995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Microsoft Sans Serif" panose="020B0604020202020204" pitchFamily="34" charset="0"/>
                        </a:rPr>
                        <a:t>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Microsoft Sans Serif" panose="020B0604020202020204" pitchFamily="34" charset="0"/>
                        </a:rPr>
                        <a:t>DBC-RA2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Microsoft Sans Serif" panose="020B0604020202020204" pitchFamily="34" charset="0"/>
                        </a:rPr>
                        <a:t>Store PCB Child Part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Microsoft Sans Serif" panose="020B0604020202020204" pitchFamily="34" charset="0"/>
                        </a:rPr>
                        <a:t>J2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Microsoft Sans Serif" panose="020B0604020202020204" pitchFamily="34" charset="0"/>
                        </a:rPr>
                        <a:t>Ms.Kannika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Microsoft Sans Serif" panose="020B0604020202020204" pitchFamily="34" charset="0"/>
                        </a:rPr>
                        <a:t>Store PCB Child Part Improvement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900" b="0" i="0" u="none" strike="noStrike" dirty="0" smtClean="0">
                        <a:solidFill>
                          <a:srgbClr val="000000"/>
                        </a:solidFill>
                        <a:effectLst/>
                        <a:latin typeface="Microsoft Sans Serif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5347118"/>
                  </a:ext>
                </a:extLst>
              </a:tr>
              <a:tr h="209053">
                <a:tc rowSpan="5">
                  <a:txBody>
                    <a:bodyPr/>
                    <a:lstStyle/>
                    <a:p>
                      <a:pPr algn="ctr" rtl="0" fontAlgn="ctr"/>
                      <a:r>
                        <a:rPr lang="en-US" sz="105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Microsoft Sans Serif" panose="020B0604020202020204" pitchFamily="34" charset="0"/>
                        </a:rPr>
                        <a:t>C</a:t>
                      </a:r>
                    </a:p>
                    <a:p>
                      <a:pPr algn="ctr" rtl="0" fontAlgn="ctr"/>
                      <a:r>
                        <a:rPr lang="en-US" sz="105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Microsoft Sans Serif" panose="020B0604020202020204" pitchFamily="34" charset="0"/>
                        </a:rPr>
                        <a:t>(Orange)</a:t>
                      </a:r>
                      <a:endParaRPr 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Microsoft Sans Serif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Microsoft Sans Serif" panose="020B0604020202020204" pitchFamily="34" charset="0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Microsoft Sans Serif" panose="020B0604020202020204" pitchFamily="34" charset="0"/>
                        </a:rPr>
                        <a:t>DBC-RA2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Microsoft Sans Serif" panose="020B0604020202020204" pitchFamily="34" charset="0"/>
                        </a:rPr>
                        <a:t>IM Ink Room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Microsoft Sans Serif" panose="020B0604020202020204" pitchFamily="34" charset="0"/>
                        </a:rPr>
                        <a:t>J2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Microsoft Sans Serif" panose="020B0604020202020204" pitchFamily="34" charset="0"/>
                        </a:rPr>
                        <a:t>Ms.Kanoknod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Sans Serif" panose="020B0604020202020204" pitchFamily="34" charset="0"/>
                        </a:rPr>
                        <a:t>Inventory Ink Room Accuracy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Microsoft Sans Serif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3356827"/>
                  </a:ext>
                </a:extLst>
              </a:tr>
              <a:tr h="22995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Microsoft Sans Serif" panose="020B0604020202020204" pitchFamily="34" charset="0"/>
                        </a:rPr>
                        <a:t>11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Microsoft Sans Serif" panose="020B0604020202020204" pitchFamily="34" charset="0"/>
                        </a:rPr>
                        <a:t>DBC-RA2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Sans Serif" panose="020B0604020202020204" pitchFamily="34" charset="0"/>
                        </a:rPr>
                        <a:t>IT </a:t>
                      </a:r>
                      <a:r>
                        <a:rPr 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Microsoft Sans Serif" panose="020B0604020202020204" pitchFamily="34" charset="0"/>
                        </a:rPr>
                        <a:t>Gemba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Microsoft Sans Serif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Microsoft Sans Serif" panose="020B0604020202020204" pitchFamily="34" charset="0"/>
                        </a:rPr>
                        <a:t>J2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Microsoft Sans Serif" panose="020B0604020202020204" pitchFamily="34" charset="0"/>
                        </a:rPr>
                        <a:t>Mr.Nattapong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Sans Serif" panose="020B0604020202020204" pitchFamily="34" charset="0"/>
                        </a:rPr>
                        <a:t>IT Improvement Over All DBC-RA system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900" b="0" i="0" u="none" strike="noStrike" dirty="0" smtClean="0">
                        <a:solidFill>
                          <a:srgbClr val="000000"/>
                        </a:solidFill>
                        <a:effectLst/>
                        <a:latin typeface="Microsoft Sans Serif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3673637"/>
                  </a:ext>
                </a:extLst>
              </a:tr>
              <a:tr h="21950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Microsoft Sans Serif" panose="020B0604020202020204" pitchFamily="34" charset="0"/>
                        </a:rPr>
                        <a:t>12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Microsoft Sans Serif" panose="020B0604020202020204" pitchFamily="34" charset="0"/>
                        </a:rPr>
                        <a:t>DBC-RA2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Microsoft Sans Serif" panose="020B0604020202020204" pitchFamily="34" charset="0"/>
                        </a:rPr>
                        <a:t>IT Gemba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Microsoft Sans Serif" panose="020B0604020202020204" pitchFamily="34" charset="0"/>
                        </a:rPr>
                        <a:t>J2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Microsoft Sans Serif" panose="020B0604020202020204" pitchFamily="34" charset="0"/>
                        </a:rPr>
                        <a:t>Mr.Supakorn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Sans Serif" panose="020B0604020202020204" pitchFamily="34" charset="0"/>
                        </a:rPr>
                        <a:t>IT Improvement PCB Child Part system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900" b="0" i="0" u="none" strike="noStrike" dirty="0" smtClean="0">
                        <a:solidFill>
                          <a:srgbClr val="000000"/>
                        </a:solidFill>
                        <a:effectLst/>
                        <a:latin typeface="Microsoft Sans Serif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3910273"/>
                  </a:ext>
                </a:extLst>
              </a:tr>
              <a:tr h="22995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Microsoft Sans Serif" panose="020B0604020202020204" pitchFamily="34" charset="0"/>
                        </a:rPr>
                        <a:t>13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Microsoft Sans Serif" panose="020B0604020202020204" pitchFamily="34" charset="0"/>
                        </a:rPr>
                        <a:t>DBC-RA2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Microsoft Sans Serif" panose="020B0604020202020204" pitchFamily="34" charset="0"/>
                        </a:rPr>
                        <a:t>MPC PHD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Microsoft Sans Serif" panose="020B0604020202020204" pitchFamily="34" charset="0"/>
                        </a:rPr>
                        <a:t>J2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Microsoft Sans Serif" panose="020B0604020202020204" pitchFamily="34" charset="0"/>
                        </a:rPr>
                        <a:t>Ms.Ruam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Sans Serif" panose="020B0604020202020204" pitchFamily="34" charset="0"/>
                        </a:rPr>
                        <a:t>MPC Z4 Overall  </a:t>
                      </a:r>
                      <a:r>
                        <a:rPr 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Microsoft Sans Serif" panose="020B0604020202020204" pitchFamily="34" charset="0"/>
                        </a:rPr>
                        <a:t>Butsuryu</a:t>
                      </a:r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Sans Serif" panose="020B0604020202020204" pitchFamily="34" charset="0"/>
                        </a:rPr>
                        <a:t>  Improvement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900" b="0" i="0" u="none" strike="noStrike" dirty="0" smtClean="0">
                        <a:solidFill>
                          <a:srgbClr val="000000"/>
                        </a:solidFill>
                        <a:effectLst/>
                        <a:latin typeface="Microsoft Sans Serif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3133407"/>
                  </a:ext>
                </a:extLst>
              </a:tr>
              <a:tr h="21950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Microsoft Sans Serif" panose="020B0604020202020204" pitchFamily="34" charset="0"/>
                        </a:rPr>
                        <a:t>14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Microsoft Sans Serif" panose="020B0604020202020204" pitchFamily="34" charset="0"/>
                        </a:rPr>
                        <a:t>DBC-RA2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Microsoft Sans Serif" panose="020B0604020202020204" pitchFamily="34" charset="0"/>
                        </a:rPr>
                        <a:t>MPC PHD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Microsoft Sans Serif" panose="020B0604020202020204" pitchFamily="34" charset="0"/>
                        </a:rPr>
                        <a:t>J2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Microsoft Sans Serif" panose="020B0604020202020204" pitchFamily="34" charset="0"/>
                        </a:rPr>
                        <a:t>Ms.Rumpai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Microsoft Sans Serif" panose="020B0604020202020204" pitchFamily="34" charset="0"/>
                        </a:rPr>
                        <a:t>MPC XV1 Overall  Butsuryu  Improvement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900" b="0" i="0" u="none" strike="noStrike" dirty="0" smtClean="0">
                        <a:solidFill>
                          <a:srgbClr val="000000"/>
                        </a:solidFill>
                        <a:effectLst/>
                        <a:latin typeface="Microsoft Sans Serif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9021556"/>
                  </a:ext>
                </a:extLst>
              </a:tr>
              <a:tr h="209053">
                <a:tc rowSpan="5">
                  <a:txBody>
                    <a:bodyPr/>
                    <a:lstStyle/>
                    <a:p>
                      <a:pPr algn="ctr" rtl="0" fontAlgn="ctr"/>
                      <a:r>
                        <a:rPr lang="en-US" sz="105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Microsoft Sans Serif" panose="020B0604020202020204" pitchFamily="34" charset="0"/>
                        </a:rPr>
                        <a:t>D</a:t>
                      </a:r>
                    </a:p>
                    <a:p>
                      <a:pPr algn="ctr" rtl="0" fontAlgn="ctr"/>
                      <a:r>
                        <a:rPr lang="en-US" sz="105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Microsoft Sans Serif" panose="020B0604020202020204" pitchFamily="34" charset="0"/>
                        </a:rPr>
                        <a:t>(Blue)</a:t>
                      </a:r>
                      <a:endParaRPr 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Microsoft Sans Serif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Microsoft Sans Serif" panose="020B0604020202020204" pitchFamily="34" charset="0"/>
                        </a:rPr>
                        <a:t>15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Microsoft Sans Serif" panose="020B0604020202020204" pitchFamily="34" charset="0"/>
                        </a:rPr>
                        <a:t>DBC-RA2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Microsoft Sans Serif" panose="020B0604020202020204" pitchFamily="34" charset="0"/>
                        </a:rPr>
                        <a:t>Training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Microsoft Sans Serif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Microsoft Sans Serif" panose="020B0604020202020204" pitchFamily="34" charset="0"/>
                        </a:rPr>
                        <a:t>J2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Microsoft Sans Serif" panose="020B0604020202020204" pitchFamily="34" charset="0"/>
                        </a:rPr>
                        <a:t>Ms.Narumon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Microsoft Sans Serif" panose="020B0604020202020204" pitchFamily="34" charset="0"/>
                        </a:rPr>
                        <a:t>Training PLD Center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900" b="0" i="0" u="none" strike="noStrike" dirty="0" smtClean="0">
                        <a:solidFill>
                          <a:srgbClr val="000000"/>
                        </a:solidFill>
                        <a:effectLst/>
                        <a:latin typeface="Microsoft Sans Serif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681378"/>
                  </a:ext>
                </a:extLst>
              </a:tr>
              <a:tr h="21950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Microsoft Sans Serif" panose="020B0604020202020204" pitchFamily="34" charset="0"/>
                        </a:rPr>
                        <a:t>16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Microsoft Sans Serif" panose="020B0604020202020204" pitchFamily="34" charset="0"/>
                        </a:rPr>
                        <a:t>DBC-RA2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Microsoft Sans Serif" panose="020B0604020202020204" pitchFamily="34" charset="0"/>
                        </a:rPr>
                        <a:t>MPC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Microsoft Sans Serif" panose="020B0604020202020204" pitchFamily="34" charset="0"/>
                        </a:rPr>
                        <a:t>J1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Microsoft Sans Serif" panose="020B0604020202020204" pitchFamily="34" charset="0"/>
                        </a:rPr>
                        <a:t>Mr.Chonnapat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Microsoft Sans Serif" panose="020B0604020202020204" pitchFamily="34" charset="0"/>
                        </a:rPr>
                        <a:t>Part Remain in Empty Box Reduction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900" b="0" i="0" u="none" strike="noStrike" dirty="0" smtClean="0">
                        <a:solidFill>
                          <a:srgbClr val="000000"/>
                        </a:solidFill>
                        <a:effectLst/>
                        <a:latin typeface="Microsoft Sans Serif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476062"/>
                  </a:ext>
                </a:extLst>
              </a:tr>
              <a:tr h="22995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Microsoft Sans Serif" panose="020B0604020202020204" pitchFamily="34" charset="0"/>
                        </a:rPr>
                        <a:t>17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Microsoft Sans Serif" panose="020B0604020202020204" pitchFamily="34" charset="0"/>
                        </a:rPr>
                        <a:t>DBC-RA2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Microsoft Sans Serif" panose="020B0604020202020204" pitchFamily="34" charset="0"/>
                        </a:rPr>
                        <a:t>IM PHD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Microsoft Sans Serif" panose="020B0604020202020204" pitchFamily="34" charset="0"/>
                        </a:rPr>
                        <a:t>J1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Microsoft Sans Serif" panose="020B0604020202020204" pitchFamily="34" charset="0"/>
                        </a:rPr>
                        <a:t>Ms.Sunanthawika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Sans Serif" panose="020B0604020202020204" pitchFamily="34" charset="0"/>
                        </a:rPr>
                        <a:t>Skill Up Operator OJT Training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Microsoft Sans Serif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0506859"/>
                  </a:ext>
                </a:extLst>
              </a:tr>
              <a:tr h="21950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Microsoft Sans Serif" panose="020B0604020202020204" pitchFamily="34" charset="0"/>
                        </a:rPr>
                        <a:t>18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Microsoft Sans Serif" panose="020B0604020202020204" pitchFamily="34" charset="0"/>
                        </a:rPr>
                        <a:t>DBC-RA2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Sans Serif" panose="020B0604020202020204" pitchFamily="34" charset="0"/>
                        </a:rPr>
                        <a:t>Defect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Microsoft Sans Serif" panose="020B0604020202020204" pitchFamily="34" charset="0"/>
                        </a:rPr>
                        <a:t>J1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Microsoft Sans Serif" panose="020B0604020202020204" pitchFamily="34" charset="0"/>
                        </a:rPr>
                        <a:t>Ms.Sukanya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Microsoft Sans Serif" panose="020B0604020202020204" pitchFamily="34" charset="0"/>
                        </a:rPr>
                        <a:t>Defect Patrol Kaizen Improvement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Microsoft Sans Serif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482729"/>
                  </a:ext>
                </a:extLst>
              </a:tr>
              <a:tr h="22995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Microsoft Sans Serif" panose="020B0604020202020204" pitchFamily="34" charset="0"/>
                        </a:rPr>
                        <a:t>19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Microsoft Sans Serif" panose="020B0604020202020204" pitchFamily="34" charset="0"/>
                        </a:rPr>
                        <a:t>DBC-RA2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Microsoft Sans Serif" panose="020B0604020202020204" pitchFamily="34" charset="0"/>
                        </a:rPr>
                        <a:t>ECN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Microsoft Sans Serif" panose="020B0604020202020204" pitchFamily="34" charset="0"/>
                        </a:rPr>
                        <a:t>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Microsoft Sans Serif" panose="020B0604020202020204" pitchFamily="34" charset="0"/>
                        </a:rPr>
                        <a:t>Ms.Nattrika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Sans Serif" panose="020B0604020202020204" pitchFamily="34" charset="0"/>
                        </a:rPr>
                        <a:t>ECN Control Accuracy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Microsoft Sans Serif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40027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69536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8178015"/>
              </p:ext>
            </p:extLst>
          </p:nvPr>
        </p:nvGraphicFramePr>
        <p:xfrm>
          <a:off x="211489" y="1640383"/>
          <a:ext cx="2595963" cy="4916481"/>
        </p:xfrm>
        <a:graphic>
          <a:graphicData uri="http://schemas.openxmlformats.org/drawingml/2006/table">
            <a:tbl>
              <a:tblPr/>
              <a:tblGrid>
                <a:gridCol w="558862">
                  <a:extLst>
                    <a:ext uri="{9D8B030D-6E8A-4147-A177-3AD203B41FA5}">
                      <a16:colId xmlns:a16="http://schemas.microsoft.com/office/drawing/2014/main" val="461817991"/>
                    </a:ext>
                  </a:extLst>
                </a:gridCol>
                <a:gridCol w="214853">
                  <a:extLst>
                    <a:ext uri="{9D8B030D-6E8A-4147-A177-3AD203B41FA5}">
                      <a16:colId xmlns:a16="http://schemas.microsoft.com/office/drawing/2014/main" val="3023006656"/>
                    </a:ext>
                  </a:extLst>
                </a:gridCol>
                <a:gridCol w="825236">
                  <a:extLst>
                    <a:ext uri="{9D8B030D-6E8A-4147-A177-3AD203B41FA5}">
                      <a16:colId xmlns:a16="http://schemas.microsoft.com/office/drawing/2014/main" val="3000876204"/>
                    </a:ext>
                  </a:extLst>
                </a:gridCol>
                <a:gridCol w="997012">
                  <a:extLst>
                    <a:ext uri="{9D8B030D-6E8A-4147-A177-3AD203B41FA5}">
                      <a16:colId xmlns:a16="http://schemas.microsoft.com/office/drawing/2014/main" val="1242195431"/>
                    </a:ext>
                  </a:extLst>
                </a:gridCol>
              </a:tblGrid>
              <a:tr h="710324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Microsoft Sans Serif" panose="020B0604020202020204" pitchFamily="34" charset="0"/>
                        </a:rPr>
                        <a:t>Group</a:t>
                      </a:r>
                    </a:p>
                  </a:txBody>
                  <a:tcPr marL="6381" marR="6381" marT="638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Microsoft Sans Serif" panose="020B0604020202020204" pitchFamily="34" charset="0"/>
                        </a:rPr>
                        <a:t>No.</a:t>
                      </a:r>
                    </a:p>
                  </a:txBody>
                  <a:tcPr marL="6381" marR="6381" marT="638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Microsoft Sans Serif" panose="020B0604020202020204" pitchFamily="34" charset="0"/>
                        </a:rPr>
                        <a:t>Name</a:t>
                      </a:r>
                    </a:p>
                  </a:txBody>
                  <a:tcPr marL="6381" marR="6381" marT="638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Microsoft Sans Serif" panose="020B0604020202020204" pitchFamily="34" charset="0"/>
                        </a:rPr>
                        <a:t>Section</a:t>
                      </a:r>
                    </a:p>
                  </a:txBody>
                  <a:tcPr marL="6381" marR="6381" marT="638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2531886"/>
                  </a:ext>
                </a:extLst>
              </a:tr>
              <a:tr h="216709"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Microsoft Sans Serif" panose="020B0604020202020204" pitchFamily="34" charset="0"/>
                        </a:rPr>
                        <a:t>A</a:t>
                      </a:r>
                    </a:p>
                    <a:p>
                      <a:pPr algn="ctr" rtl="0" fontAlgn="ctr"/>
                      <a:r>
                        <a:rPr lang="en-US" sz="1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Microsoft Sans Serif" panose="020B0604020202020204" pitchFamily="34" charset="0"/>
                        </a:rPr>
                        <a:t>(Pink)</a:t>
                      </a:r>
                    </a:p>
                    <a:p>
                      <a:pPr algn="ctr" rtl="0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Microsoft Sans Serif" panose="020B0604020202020204" pitchFamily="34" charset="0"/>
                      </a:endParaRPr>
                    </a:p>
                  </a:txBody>
                  <a:tcPr marL="6381" marR="6381" marT="638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Microsoft Sans Serif" panose="020B0604020202020204" pitchFamily="34" charset="0"/>
                        </a:rPr>
                        <a:t>1</a:t>
                      </a:r>
                    </a:p>
                  </a:txBody>
                  <a:tcPr marL="6381" marR="6381" marT="638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Microsoft Sans Serif" panose="020B0604020202020204" pitchFamily="34" charset="0"/>
                        </a:rPr>
                        <a:t>Ms.Mullika</a:t>
                      </a:r>
                    </a:p>
                  </a:txBody>
                  <a:tcPr marL="6381" marR="6381" marT="638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Microsoft Sans Serif" panose="020B0604020202020204" pitchFamily="34" charset="0"/>
                        </a:rPr>
                        <a:t>Over All PHD</a:t>
                      </a:r>
                    </a:p>
                  </a:txBody>
                  <a:tcPr marL="6381" marR="6381" marT="638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1561148"/>
                  </a:ext>
                </a:extLst>
              </a:tr>
              <a:tr h="21670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Microsoft Sans Serif" panose="020B0604020202020204" pitchFamily="34" charset="0"/>
                        </a:rPr>
                        <a:t>2</a:t>
                      </a:r>
                    </a:p>
                  </a:txBody>
                  <a:tcPr marL="6381" marR="6381" marT="638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Microsoft Sans Serif" panose="020B0604020202020204" pitchFamily="34" charset="0"/>
                        </a:rPr>
                        <a:t>Ms.Aree</a:t>
                      </a:r>
                    </a:p>
                  </a:txBody>
                  <a:tcPr marL="6381" marR="6381" marT="638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Microsoft Sans Serif" panose="020B0604020202020204" pitchFamily="34" charset="0"/>
                        </a:rPr>
                        <a:t>IM Child PCB</a:t>
                      </a:r>
                    </a:p>
                  </a:txBody>
                  <a:tcPr marL="6381" marR="6381" marT="638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9440506"/>
                  </a:ext>
                </a:extLst>
              </a:tr>
              <a:tr h="22874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Microsoft Sans Serif" panose="020B0604020202020204" pitchFamily="34" charset="0"/>
                        </a:rPr>
                        <a:t>3</a:t>
                      </a:r>
                    </a:p>
                  </a:txBody>
                  <a:tcPr marL="6381" marR="6381" marT="638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Microsoft Sans Serif" panose="020B0604020202020204" pitchFamily="34" charset="0"/>
                        </a:rPr>
                        <a:t>Ms.Potjanart </a:t>
                      </a:r>
                    </a:p>
                  </a:txBody>
                  <a:tcPr marL="6381" marR="6381" marT="638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Microsoft Sans Serif" panose="020B0604020202020204" pitchFamily="34" charset="0"/>
                        </a:rPr>
                        <a:t>MPC PHD</a:t>
                      </a:r>
                    </a:p>
                  </a:txBody>
                  <a:tcPr marL="6381" marR="6381" marT="638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0086943"/>
                  </a:ext>
                </a:extLst>
              </a:tr>
              <a:tr h="21670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Microsoft Sans Serif" panose="020B0604020202020204" pitchFamily="34" charset="0"/>
                        </a:rPr>
                        <a:t>4</a:t>
                      </a:r>
                    </a:p>
                  </a:txBody>
                  <a:tcPr marL="6381" marR="6381" marT="638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Microsoft Sans Serif" panose="020B0604020202020204" pitchFamily="34" charset="0"/>
                        </a:rPr>
                        <a:t>Ms.Kannika</a:t>
                      </a:r>
                    </a:p>
                  </a:txBody>
                  <a:tcPr marL="6381" marR="6381" marT="638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Microsoft Sans Serif" panose="020B0604020202020204" pitchFamily="34" charset="0"/>
                        </a:rPr>
                        <a:t>Admin</a:t>
                      </a:r>
                    </a:p>
                  </a:txBody>
                  <a:tcPr marL="6381" marR="6381" marT="638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3184862"/>
                  </a:ext>
                </a:extLst>
              </a:tr>
              <a:tr h="216709">
                <a:tc rowSpan="5"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Microsoft Sans Serif" panose="020B0604020202020204" pitchFamily="34" charset="0"/>
                        </a:rPr>
                        <a:t>B</a:t>
                      </a:r>
                    </a:p>
                    <a:p>
                      <a:pPr algn="ctr" rtl="0" fontAlgn="ctr"/>
                      <a:r>
                        <a:rPr lang="en-US" sz="1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Microsoft Sans Serif" panose="020B0604020202020204" pitchFamily="34" charset="0"/>
                        </a:rPr>
                        <a:t>(Green)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Microsoft Sans Serif" panose="020B0604020202020204" pitchFamily="34" charset="0"/>
                      </a:endParaRPr>
                    </a:p>
                  </a:txBody>
                  <a:tcPr marL="6381" marR="6381" marT="638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Microsoft Sans Serif" panose="020B0604020202020204" pitchFamily="34" charset="0"/>
                        </a:rPr>
                        <a:t>5</a:t>
                      </a:r>
                    </a:p>
                  </a:txBody>
                  <a:tcPr marL="6381" marR="6381" marT="638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Microsoft Sans Serif" panose="020B0604020202020204" pitchFamily="34" charset="0"/>
                        </a:rPr>
                        <a:t>Ms.Siriwan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Microsoft Sans Serif" panose="020B0604020202020204" pitchFamily="34" charset="0"/>
                      </a:endParaRPr>
                    </a:p>
                  </a:txBody>
                  <a:tcPr marL="6381" marR="6381" marT="638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Microsoft Sans Serif" panose="020B0604020202020204" pitchFamily="34" charset="0"/>
                        </a:rPr>
                        <a:t>IM PHD</a:t>
                      </a:r>
                    </a:p>
                  </a:txBody>
                  <a:tcPr marL="6381" marR="6381" marT="638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7391000"/>
                  </a:ext>
                </a:extLst>
              </a:tr>
              <a:tr h="21670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Microsoft Sans Serif" panose="020B0604020202020204" pitchFamily="34" charset="0"/>
                        </a:rPr>
                        <a:t>7</a:t>
                      </a:r>
                    </a:p>
                  </a:txBody>
                  <a:tcPr marL="6381" marR="6381" marT="638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Microsoft Sans Serif" panose="020B0604020202020204" pitchFamily="34" charset="0"/>
                        </a:rPr>
                        <a:t>Ms.Neeracha</a:t>
                      </a:r>
                    </a:p>
                  </a:txBody>
                  <a:tcPr marL="6381" marR="6381" marT="638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Microsoft Sans Serif" panose="020B0604020202020204" pitchFamily="34" charset="0"/>
                        </a:rPr>
                        <a:t>IM PHD</a:t>
                      </a:r>
                    </a:p>
                  </a:txBody>
                  <a:tcPr marL="6381" marR="6381" marT="638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9566636"/>
                  </a:ext>
                </a:extLst>
              </a:tr>
              <a:tr h="22493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Microsoft Sans Serif" panose="020B0604020202020204" pitchFamily="34" charset="0"/>
                        </a:rPr>
                        <a:t>8</a:t>
                      </a:r>
                    </a:p>
                  </a:txBody>
                  <a:tcPr marL="6381" marR="6381" marT="638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Microsoft Sans Serif" panose="020B0604020202020204" pitchFamily="34" charset="0"/>
                        </a:rPr>
                        <a:t>Ms.Saowalak</a:t>
                      </a:r>
                    </a:p>
                  </a:txBody>
                  <a:tcPr marL="6381" marR="6381" marT="638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Microsoft Sans Serif" panose="020B0604020202020204" pitchFamily="34" charset="0"/>
                        </a:rPr>
                        <a:t>IM PCB Child Part</a:t>
                      </a:r>
                    </a:p>
                  </a:txBody>
                  <a:tcPr marL="6381" marR="6381" marT="638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8462866"/>
                  </a:ext>
                </a:extLst>
              </a:tr>
              <a:tr h="22493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Microsoft Sans Serif" panose="020B0604020202020204" pitchFamily="34" charset="0"/>
                        </a:rPr>
                        <a:t>9</a:t>
                      </a:r>
                    </a:p>
                  </a:txBody>
                  <a:tcPr marL="6381" marR="6381" marT="638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Microsoft Sans Serif" panose="020B0604020202020204" pitchFamily="34" charset="0"/>
                        </a:rPr>
                        <a:t>Ms.Waninan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Microsoft Sans Serif" panose="020B0604020202020204" pitchFamily="34" charset="0"/>
                      </a:endParaRPr>
                    </a:p>
                  </a:txBody>
                  <a:tcPr marL="6381" marR="6381" marT="638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Microsoft Sans Serif" panose="020B0604020202020204" pitchFamily="34" charset="0"/>
                        </a:rPr>
                        <a:t>IM PCB Child Part</a:t>
                      </a:r>
                    </a:p>
                  </a:txBody>
                  <a:tcPr marL="6381" marR="6381" marT="638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2097263"/>
                  </a:ext>
                </a:extLst>
              </a:tr>
              <a:tr h="22874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Microsoft Sans Serif" panose="020B0604020202020204" pitchFamily="34" charset="0"/>
                        </a:rPr>
                        <a:t>10</a:t>
                      </a:r>
                    </a:p>
                  </a:txBody>
                  <a:tcPr marL="6381" marR="6381" marT="638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Microsoft Sans Serif" panose="020B0604020202020204" pitchFamily="34" charset="0"/>
                        </a:rPr>
                        <a:t>Ms.Kannika</a:t>
                      </a:r>
                    </a:p>
                  </a:txBody>
                  <a:tcPr marL="6381" marR="6381" marT="638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Microsoft Sans Serif" panose="020B0604020202020204" pitchFamily="34" charset="0"/>
                        </a:rPr>
                        <a:t>Store PCB Child Part</a:t>
                      </a:r>
                    </a:p>
                  </a:txBody>
                  <a:tcPr marL="6381" marR="6381" marT="638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922669"/>
                  </a:ext>
                </a:extLst>
              </a:tr>
              <a:tr h="216709">
                <a:tc rowSpan="5"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Microsoft Sans Serif" panose="020B0604020202020204" pitchFamily="34" charset="0"/>
                        </a:rPr>
                        <a:t>C</a:t>
                      </a:r>
                    </a:p>
                    <a:p>
                      <a:pPr algn="ctr" rtl="0" fontAlgn="ctr"/>
                      <a:r>
                        <a:rPr lang="en-US" sz="1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Microsoft Sans Serif" panose="020B0604020202020204" pitchFamily="34" charset="0"/>
                        </a:rPr>
                        <a:t>(Orange)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Microsoft Sans Serif" panose="020B0604020202020204" pitchFamily="34" charset="0"/>
                      </a:endParaRPr>
                    </a:p>
                  </a:txBody>
                  <a:tcPr marL="6381" marR="6381" marT="638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Microsoft Sans Serif" panose="020B0604020202020204" pitchFamily="34" charset="0"/>
                        </a:rPr>
                        <a:t>6</a:t>
                      </a:r>
                    </a:p>
                  </a:txBody>
                  <a:tcPr marL="6381" marR="6381" marT="638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Microsoft Sans Serif" panose="020B0604020202020204" pitchFamily="34" charset="0"/>
                        </a:rPr>
                        <a:t>Ms.Kanoknod</a:t>
                      </a:r>
                    </a:p>
                  </a:txBody>
                  <a:tcPr marL="6381" marR="6381" marT="638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Microsoft Sans Serif" panose="020B0604020202020204" pitchFamily="34" charset="0"/>
                        </a:rPr>
                        <a:t>IM Ink Room</a:t>
                      </a:r>
                    </a:p>
                  </a:txBody>
                  <a:tcPr marL="6381" marR="6381" marT="638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7028017"/>
                  </a:ext>
                </a:extLst>
              </a:tr>
              <a:tr h="22874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Microsoft Sans Serif" panose="020B0604020202020204" pitchFamily="34" charset="0"/>
                        </a:rPr>
                        <a:t>11</a:t>
                      </a:r>
                    </a:p>
                  </a:txBody>
                  <a:tcPr marL="6381" marR="6381" marT="638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Microsoft Sans Serif" panose="020B0604020202020204" pitchFamily="34" charset="0"/>
                        </a:rPr>
                        <a:t>Mr.Nattapong</a:t>
                      </a:r>
                    </a:p>
                  </a:txBody>
                  <a:tcPr marL="6381" marR="6381" marT="638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Microsoft Sans Serif" panose="020B0604020202020204" pitchFamily="34" charset="0"/>
                        </a:rPr>
                        <a:t>IT Gemba</a:t>
                      </a:r>
                    </a:p>
                  </a:txBody>
                  <a:tcPr marL="6381" marR="6381" marT="638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3518156"/>
                  </a:ext>
                </a:extLst>
              </a:tr>
              <a:tr h="21670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Microsoft Sans Serif" panose="020B0604020202020204" pitchFamily="34" charset="0"/>
                        </a:rPr>
                        <a:t>12</a:t>
                      </a:r>
                    </a:p>
                  </a:txBody>
                  <a:tcPr marL="6381" marR="6381" marT="638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Microsoft Sans Serif" panose="020B0604020202020204" pitchFamily="34" charset="0"/>
                        </a:rPr>
                        <a:t>Mr.Supakorn</a:t>
                      </a:r>
                    </a:p>
                  </a:txBody>
                  <a:tcPr marL="6381" marR="6381" marT="638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Microsoft Sans Serif" panose="020B0604020202020204" pitchFamily="34" charset="0"/>
                        </a:rPr>
                        <a:t>IT Gemba</a:t>
                      </a:r>
                    </a:p>
                  </a:txBody>
                  <a:tcPr marL="6381" marR="6381" marT="638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2913719"/>
                  </a:ext>
                </a:extLst>
              </a:tr>
              <a:tr h="22874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Sans Serif" panose="020B0604020202020204" pitchFamily="34" charset="0"/>
                        </a:rPr>
                        <a:t>13</a:t>
                      </a:r>
                    </a:p>
                  </a:txBody>
                  <a:tcPr marL="6381" marR="6381" marT="638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Microsoft Sans Serif" panose="020B0604020202020204" pitchFamily="34" charset="0"/>
                        </a:rPr>
                        <a:t>Ms.Ruam</a:t>
                      </a:r>
                    </a:p>
                  </a:txBody>
                  <a:tcPr marL="6381" marR="6381" marT="638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Microsoft Sans Serif" panose="020B0604020202020204" pitchFamily="34" charset="0"/>
                        </a:rPr>
                        <a:t>MPC PHD</a:t>
                      </a:r>
                    </a:p>
                  </a:txBody>
                  <a:tcPr marL="6381" marR="6381" marT="638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3509718"/>
                  </a:ext>
                </a:extLst>
              </a:tr>
              <a:tr h="21670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Sans Serif" panose="020B0604020202020204" pitchFamily="34" charset="0"/>
                        </a:rPr>
                        <a:t>14</a:t>
                      </a:r>
                    </a:p>
                  </a:txBody>
                  <a:tcPr marL="6381" marR="6381" marT="638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Microsoft Sans Serif" panose="020B0604020202020204" pitchFamily="34" charset="0"/>
                        </a:rPr>
                        <a:t>Ms.Rumpai</a:t>
                      </a:r>
                    </a:p>
                  </a:txBody>
                  <a:tcPr marL="6381" marR="6381" marT="638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Microsoft Sans Serif" panose="020B0604020202020204" pitchFamily="34" charset="0"/>
                        </a:rPr>
                        <a:t>MPC PHD</a:t>
                      </a:r>
                    </a:p>
                  </a:txBody>
                  <a:tcPr marL="6381" marR="6381" marT="638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5614923"/>
                  </a:ext>
                </a:extLst>
              </a:tr>
              <a:tr h="216709">
                <a:tc rowSpan="5"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Microsoft Sans Serif" panose="020B0604020202020204" pitchFamily="34" charset="0"/>
                        </a:rPr>
                        <a:t>D</a:t>
                      </a:r>
                    </a:p>
                    <a:p>
                      <a:pPr algn="ctr" rtl="0" fontAlgn="ctr"/>
                      <a:r>
                        <a:rPr lang="en-US" sz="1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Microsoft Sans Serif" panose="020B0604020202020204" pitchFamily="34" charset="0"/>
                        </a:rPr>
                        <a:t>(Blue)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Microsoft Sans Serif" panose="020B0604020202020204" pitchFamily="34" charset="0"/>
                      </a:endParaRPr>
                    </a:p>
                  </a:txBody>
                  <a:tcPr marL="6381" marR="6381" marT="638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Sans Serif" panose="020B0604020202020204" pitchFamily="34" charset="0"/>
                        </a:rPr>
                        <a:t>15</a:t>
                      </a:r>
                    </a:p>
                  </a:txBody>
                  <a:tcPr marL="6381" marR="6381" marT="638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Microsoft Sans Serif" panose="020B0604020202020204" pitchFamily="34" charset="0"/>
                        </a:rPr>
                        <a:t>Ms.Narumon</a:t>
                      </a:r>
                    </a:p>
                  </a:txBody>
                  <a:tcPr marL="6381" marR="6381" marT="638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Microsoft Sans Serif" panose="020B0604020202020204" pitchFamily="34" charset="0"/>
                        </a:rPr>
                        <a:t>ECN </a:t>
                      </a:r>
                    </a:p>
                  </a:txBody>
                  <a:tcPr marL="6381" marR="6381" marT="638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4585084"/>
                  </a:ext>
                </a:extLst>
              </a:tr>
              <a:tr h="21670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Sans Serif" panose="020B0604020202020204" pitchFamily="34" charset="0"/>
                        </a:rPr>
                        <a:t>16</a:t>
                      </a:r>
                    </a:p>
                  </a:txBody>
                  <a:tcPr marL="6381" marR="6381" marT="638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Microsoft Sans Serif" panose="020B0604020202020204" pitchFamily="34" charset="0"/>
                        </a:rPr>
                        <a:t>Mr.Chonnapat</a:t>
                      </a:r>
                    </a:p>
                  </a:txBody>
                  <a:tcPr marL="6381" marR="6381" marT="638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Microsoft Sans Serif" panose="020B0604020202020204" pitchFamily="34" charset="0"/>
                        </a:rPr>
                        <a:t>MPC</a:t>
                      </a:r>
                    </a:p>
                  </a:txBody>
                  <a:tcPr marL="6381" marR="6381" marT="638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3238961"/>
                  </a:ext>
                </a:extLst>
              </a:tr>
              <a:tr h="22874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Sans Serif" panose="020B0604020202020204" pitchFamily="34" charset="0"/>
                        </a:rPr>
                        <a:t>17</a:t>
                      </a:r>
                    </a:p>
                  </a:txBody>
                  <a:tcPr marL="6381" marR="6381" marT="638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Microsoft Sans Serif" panose="020B0604020202020204" pitchFamily="34" charset="0"/>
                        </a:rPr>
                        <a:t>Ms.Sunanthawika</a:t>
                      </a:r>
                    </a:p>
                  </a:txBody>
                  <a:tcPr marL="6381" marR="6381" marT="638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Microsoft Sans Serif" panose="020B0604020202020204" pitchFamily="34" charset="0"/>
                        </a:rPr>
                        <a:t>IM PHD</a:t>
                      </a:r>
                    </a:p>
                  </a:txBody>
                  <a:tcPr marL="6381" marR="6381" marT="638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5348928"/>
                  </a:ext>
                </a:extLst>
              </a:tr>
              <a:tr h="21670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Microsoft Sans Serif" panose="020B0604020202020204" pitchFamily="34" charset="0"/>
                        </a:rPr>
                        <a:t>18</a:t>
                      </a:r>
                    </a:p>
                  </a:txBody>
                  <a:tcPr marL="6381" marR="6381" marT="638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Microsoft Sans Serif" panose="020B0604020202020204" pitchFamily="34" charset="0"/>
                        </a:rPr>
                        <a:t>Ms.Sukanya</a:t>
                      </a:r>
                    </a:p>
                  </a:txBody>
                  <a:tcPr marL="6381" marR="6381" marT="638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Microsoft Sans Serif" panose="020B0604020202020204" pitchFamily="34" charset="0"/>
                        </a:rPr>
                        <a:t>Defect</a:t>
                      </a:r>
                    </a:p>
                  </a:txBody>
                  <a:tcPr marL="6381" marR="6381" marT="638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0527935"/>
                  </a:ext>
                </a:extLst>
              </a:tr>
              <a:tr h="228748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Microsoft Sans Serif" panose="020B0604020202020204" pitchFamily="34" charset="0"/>
                        </a:rPr>
                        <a:t>19</a:t>
                      </a:r>
                    </a:p>
                  </a:txBody>
                  <a:tcPr marL="6381" marR="6381" marT="638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Microsoft Sans Serif" panose="020B0604020202020204" pitchFamily="34" charset="0"/>
                        </a:rPr>
                        <a:t>Ms.Nattrika</a:t>
                      </a:r>
                    </a:p>
                  </a:txBody>
                  <a:tcPr marL="6381" marR="6381" marT="638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Sans Serif" panose="020B0604020202020204" pitchFamily="34" charset="0"/>
                        </a:rPr>
                        <a:t>ECN</a:t>
                      </a:r>
                    </a:p>
                  </a:txBody>
                  <a:tcPr marL="6381" marR="6381" marT="638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9112907"/>
                  </a:ext>
                </a:extLst>
              </a:tr>
            </a:tbl>
          </a:graphicData>
        </a:graphic>
      </p:graphicFrame>
      <p:sp>
        <p:nvSpPr>
          <p:cNvPr id="3" name="テキスト ボックス 1"/>
          <p:cNvSpPr txBox="1"/>
          <p:nvPr/>
        </p:nvSpPr>
        <p:spPr>
          <a:xfrm>
            <a:off x="711480" y="172518"/>
            <a:ext cx="73324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0000FF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Schedule DBC-RA2_</a:t>
            </a:r>
            <a:r>
              <a:rPr lang="en-US" sz="2400" b="1" dirty="0" smtClean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Human </a:t>
            </a:r>
            <a:r>
              <a:rPr lang="en-US" sz="2400" b="1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resource Development </a:t>
            </a:r>
            <a:endParaRPr kumimoji="1" lang="ja-JP" altLang="en-US" sz="2400" b="1" dirty="0">
              <a:solidFill>
                <a:srgbClr val="0000FF"/>
              </a:solidFill>
              <a:latin typeface="Microsoft Sans Serif" panose="020B0604020202020204" pitchFamily="34" charset="0"/>
              <a:ea typeface="Meiryo UI" panose="020B0604030504040204" pitchFamily="50" charset="-128"/>
              <a:cs typeface="Microsoft Sans Serif" panose="020B0604020202020204" pitchFamily="34" charset="0"/>
            </a:endParaRPr>
          </a:p>
        </p:txBody>
      </p:sp>
      <p:sp>
        <p:nvSpPr>
          <p:cNvPr id="4" name="Slide Number Placeholder 1"/>
          <p:cNvSpPr txBox="1">
            <a:spLocks/>
          </p:cNvSpPr>
          <p:nvPr/>
        </p:nvSpPr>
        <p:spPr>
          <a:xfrm>
            <a:off x="8712092" y="5696"/>
            <a:ext cx="427495" cy="393765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DF45C4D3-E5FA-4693-B145-B6F044B422B4}" type="slidenum">
              <a:rPr lang="en-US" sz="2000" b="1" smtClean="0">
                <a:solidFill>
                  <a:prstClr val="black">
                    <a:tint val="75000"/>
                  </a:prstClr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pPr algn="ctr">
                <a:defRPr/>
              </a:pPr>
              <a:t>9</a:t>
            </a:fld>
            <a:endParaRPr lang="en-US" sz="2000" b="1" dirty="0">
              <a:solidFill>
                <a:prstClr val="black">
                  <a:tint val="75000"/>
                </a:prstClr>
              </a:solidFill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1458" t="23771" r="54214" b="8662"/>
          <a:stretch/>
        </p:blipFill>
        <p:spPr>
          <a:xfrm>
            <a:off x="2665462" y="1640383"/>
            <a:ext cx="6129758" cy="4989343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41325" y="513401"/>
            <a:ext cx="804672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Present </a:t>
            </a:r>
            <a:r>
              <a:rPr lang="en-US" dirty="0" smtClean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: Every </a:t>
            </a:r>
            <a:r>
              <a:rPr lang="en-US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Tuesday 09.00-10.30 am</a:t>
            </a:r>
            <a:r>
              <a:rPr lang="en-US" dirty="0" smtClean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. (See color group)  </a:t>
            </a:r>
            <a:endParaRPr lang="th-TH" dirty="0" smtClean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r>
              <a:rPr lang="en-US" dirty="0" smtClean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Place     : </a:t>
            </a:r>
            <a:r>
              <a:rPr lang="en-US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PLD Training Room_Ph.2</a:t>
            </a:r>
          </a:p>
        </p:txBody>
      </p:sp>
      <p:sp>
        <p:nvSpPr>
          <p:cNvPr id="7" name="Rectangle 6"/>
          <p:cNvSpPr/>
          <p:nvPr/>
        </p:nvSpPr>
        <p:spPr>
          <a:xfrm>
            <a:off x="5010800" y="975066"/>
            <a:ext cx="3915039" cy="646331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en-US" dirty="0" smtClean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23/01/24 : Policy Mgr.</a:t>
            </a:r>
          </a:p>
          <a:p>
            <a:r>
              <a:rPr lang="en-US" dirty="0" smtClean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30/01/24 : </a:t>
            </a:r>
            <a:r>
              <a:rPr lang="th-TH" dirty="0" smtClean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อธิบายการทำกิจกรรมทุกคน</a:t>
            </a:r>
            <a:endParaRPr lang="en-US" dirty="0" smtClean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77871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1553</TotalTime>
  <Words>1777</Words>
  <Application>Microsoft Office PowerPoint</Application>
  <PresentationFormat>On-screen Show (4:3)</PresentationFormat>
  <Paragraphs>495</Paragraphs>
  <Slides>9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9" baseType="lpstr">
      <vt:lpstr>Meiryo UI</vt:lpstr>
      <vt:lpstr>游ゴシック</vt:lpstr>
      <vt:lpstr>Arial</vt:lpstr>
      <vt:lpstr>Calibri</vt:lpstr>
      <vt:lpstr>Calibri Light</vt:lpstr>
      <vt:lpstr>Microsoft Sans Serif</vt:lpstr>
      <vt:lpstr>Segoe UI</vt:lpstr>
      <vt:lpstr>Tahoma</vt:lpstr>
      <vt:lpstr>Times New Roman</vt:lpstr>
      <vt:lpstr>Office Theme</vt:lpstr>
      <vt:lpstr>“Human Resource Development 2024 ”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MS.PHUMCHIT THUNRATTANAPHON</dc:creator>
  <cp:lastModifiedBy>SUPAKORN TEEPRAKHON</cp:lastModifiedBy>
  <cp:revision>101</cp:revision>
  <cp:lastPrinted>2023-07-11T01:38:47Z</cp:lastPrinted>
  <dcterms:created xsi:type="dcterms:W3CDTF">2023-02-08T08:35:36Z</dcterms:created>
  <dcterms:modified xsi:type="dcterms:W3CDTF">2024-01-22T00:48:34Z</dcterms:modified>
</cp:coreProperties>
</file>